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10287000" cx="18288000"/>
  <p:notesSz cx="6858000" cy="9144000"/>
  <p:embeddedFontLst>
    <p:embeddedFont>
      <p:font typeface="Montserrat"/>
      <p:bold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f187ff0f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2f187ff0fb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8689abe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58689abea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11c0400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311c04008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11c04008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311c040087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311c04008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311c040087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11c04008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311c040087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311c0400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311c04008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311c04008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311c040087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2f187ff0fb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2f187ff0fb_1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2f187ff0fb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22f187ff0fb_1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f187ff0fb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22f187ff0fb_1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2f187ff0fb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zx</a:t>
            </a:r>
            <a:endParaRPr/>
          </a:p>
        </p:txBody>
      </p:sp>
      <p:sp>
        <p:nvSpPr>
          <p:cNvPr id="276" name="Google Shape;276;g22f187ff0fb_1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f187ff0fb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zx</a:t>
            </a:r>
            <a:endParaRPr/>
          </a:p>
        </p:txBody>
      </p:sp>
      <p:sp>
        <p:nvSpPr>
          <p:cNvPr id="286" name="Google Shape;286;g22f187ff0fb_1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2f187ff0fb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zx</a:t>
            </a:r>
            <a:endParaRPr/>
          </a:p>
        </p:txBody>
      </p:sp>
      <p:sp>
        <p:nvSpPr>
          <p:cNvPr id="297" name="Google Shape;297;g22f187ff0fb_1_2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2f187ff0fb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zx</a:t>
            </a:r>
            <a:endParaRPr/>
          </a:p>
        </p:txBody>
      </p:sp>
      <p:sp>
        <p:nvSpPr>
          <p:cNvPr id="306" name="Google Shape;306;g22f187ff0fb_1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2f187ff0fb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zx</a:t>
            </a:r>
            <a:endParaRPr/>
          </a:p>
        </p:txBody>
      </p:sp>
      <p:sp>
        <p:nvSpPr>
          <p:cNvPr id="315" name="Google Shape;315;g22f187ff0fb_1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2f187ff0fb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zx</a:t>
            </a:r>
            <a:endParaRPr/>
          </a:p>
        </p:txBody>
      </p:sp>
      <p:sp>
        <p:nvSpPr>
          <p:cNvPr id="327" name="Google Shape;327;g22f187ff0fb_1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2f187ff0fb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zx</a:t>
            </a:r>
            <a:endParaRPr/>
          </a:p>
        </p:txBody>
      </p:sp>
      <p:sp>
        <p:nvSpPr>
          <p:cNvPr id="342" name="Google Shape;342;g22f187ff0fb_1_1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311c03fef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zx</a:t>
            </a:r>
            <a:endParaRPr/>
          </a:p>
        </p:txBody>
      </p:sp>
      <p:sp>
        <p:nvSpPr>
          <p:cNvPr id="356" name="Google Shape;356;g2311c03fef2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311c03fef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zx</a:t>
            </a:r>
            <a:endParaRPr/>
          </a:p>
        </p:txBody>
      </p:sp>
      <p:sp>
        <p:nvSpPr>
          <p:cNvPr id="370" name="Google Shape;370;g2311c03fef2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311c03fef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zx</a:t>
            </a:r>
            <a:endParaRPr/>
          </a:p>
        </p:txBody>
      </p:sp>
      <p:sp>
        <p:nvSpPr>
          <p:cNvPr id="383" name="Google Shape;383;g2311c03fef2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311c03fef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zx</a:t>
            </a:r>
            <a:endParaRPr/>
          </a:p>
        </p:txBody>
      </p:sp>
      <p:sp>
        <p:nvSpPr>
          <p:cNvPr id="396" name="Google Shape;396;g2311c03fef2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2f12065127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2f1206512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58689abea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58689abea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8445fcda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58445fcdae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8445fcdae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58445fcdae_3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8445fcdae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58445fcdae_3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hyperlink" Target="https://www.transtats.bts.gov/DL_SelectFields.aspx?gnoyr_VQ=FHK&amp;QO_fu146_anzr=b4vtv0%20n0q%20Qr56v0n6v10%20f748r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1" Type="http://schemas.openxmlformats.org/officeDocument/2006/relationships/hyperlink" Target="https://www.tripadvisor.com/Airline_Review-d8729177-Reviews-United-Airlines" TargetMode="External"/><Relationship Id="rId10" Type="http://schemas.openxmlformats.org/officeDocument/2006/relationships/hyperlink" Target="https://www.tripadvisor.com/Airline_Review-d8729177-Reviews-United-Airlines" TargetMode="External"/><Relationship Id="rId13" Type="http://schemas.openxmlformats.org/officeDocument/2006/relationships/hyperlink" Target="https://www.tripadvisor.com/Airline_Review-d8729060-Reviews-Delta-Air-Lines" TargetMode="External"/><Relationship Id="rId12" Type="http://schemas.openxmlformats.org/officeDocument/2006/relationships/hyperlink" Target="https://www.tripadvisor.com/Airline_Review-d8729060-Reviews-Delta-Air-Lines" TargetMode="External"/><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hyperlink" Target="https://www.tripadvisor.com/Airline_Review-d8729020-Reviews-American-Airlines" TargetMode="External"/><Relationship Id="rId5" Type="http://schemas.openxmlformats.org/officeDocument/2006/relationships/image" Target="../media/image15.png"/><Relationship Id="rId6" Type="http://schemas.openxmlformats.org/officeDocument/2006/relationships/hyperlink" Target="https://www.tripadvisor.com/" TargetMode="External"/><Relationship Id="rId7" Type="http://schemas.openxmlformats.org/officeDocument/2006/relationships/hyperlink" Target="https://www.tripadvisor.com/" TargetMode="External"/><Relationship Id="rId8" Type="http://schemas.openxmlformats.org/officeDocument/2006/relationships/hyperlink" Target="https://www.tripadvisor.com/Airline_Review-d8729020-Reviews-American-Airlin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4.png"/><Relationship Id="rId6"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25.png"/><Relationship Id="rId6" Type="http://schemas.openxmlformats.org/officeDocument/2006/relationships/image" Target="../media/image24.png"/><Relationship Id="rId7" Type="http://schemas.openxmlformats.org/officeDocument/2006/relationships/image" Target="../media/image16.png"/><Relationship Id="rId8"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2.png"/><Relationship Id="rId6" Type="http://schemas.openxmlformats.org/officeDocument/2006/relationships/image" Target="../media/image28.png"/><Relationship Id="rId7"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20.png"/><Relationship Id="rId6" Type="http://schemas.openxmlformats.org/officeDocument/2006/relationships/image" Target="../media/image31.png"/><Relationship Id="rId7"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9.png"/><Relationship Id="rId6" Type="http://schemas.openxmlformats.org/officeDocument/2006/relationships/image" Target="../media/image18.png"/><Relationship Id="rId7"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rot="-1111642">
            <a:off x="11120480" y="1055557"/>
            <a:ext cx="10443683" cy="8487866"/>
          </a:xfrm>
          <a:custGeom>
            <a:rect b="b" l="l" r="r" t="t"/>
            <a:pathLst>
              <a:path extrusionOk="0" h="8487866" w="10443683">
                <a:moveTo>
                  <a:pt x="0" y="0"/>
                </a:moveTo>
                <a:lnTo>
                  <a:pt x="10443683" y="0"/>
                </a:lnTo>
                <a:lnTo>
                  <a:pt x="10443683" y="8487866"/>
                </a:lnTo>
                <a:lnTo>
                  <a:pt x="0" y="8487866"/>
                </a:lnTo>
                <a:lnTo>
                  <a:pt x="0" y="0"/>
                </a:lnTo>
                <a:close/>
              </a:path>
            </a:pathLst>
          </a:custGeom>
          <a:blipFill rotWithShape="1">
            <a:blip r:embed="rId3">
              <a:alphaModFix amt="50000"/>
            </a:blip>
            <a:stretch>
              <a:fillRect b="0" l="0" r="0" t="0"/>
            </a:stretch>
          </a:blipFill>
          <a:ln>
            <a:noFill/>
          </a:ln>
        </p:spPr>
      </p:sp>
      <p:sp>
        <p:nvSpPr>
          <p:cNvPr id="85" name="Google Shape;85;p13"/>
          <p:cNvSpPr/>
          <p:nvPr/>
        </p:nvSpPr>
        <p:spPr>
          <a:xfrm>
            <a:off x="4318441" y="9258300"/>
            <a:ext cx="9727319" cy="3106962"/>
          </a:xfrm>
          <a:custGeom>
            <a:rect b="b" l="l" r="r" t="t"/>
            <a:pathLst>
              <a:path extrusionOk="0" h="3106962" w="9727319">
                <a:moveTo>
                  <a:pt x="0" y="0"/>
                </a:moveTo>
                <a:lnTo>
                  <a:pt x="9727318" y="0"/>
                </a:lnTo>
                <a:lnTo>
                  <a:pt x="9727318" y="3106962"/>
                </a:lnTo>
                <a:lnTo>
                  <a:pt x="0" y="3106962"/>
                </a:lnTo>
                <a:lnTo>
                  <a:pt x="0" y="0"/>
                </a:lnTo>
                <a:close/>
              </a:path>
            </a:pathLst>
          </a:custGeom>
          <a:blipFill rotWithShape="1">
            <a:blip r:embed="rId4">
              <a:alphaModFix/>
            </a:blip>
            <a:stretch>
              <a:fillRect b="0" l="0" r="0" t="0"/>
            </a:stretch>
          </a:blipFill>
          <a:ln>
            <a:noFill/>
          </a:ln>
        </p:spPr>
      </p:sp>
      <p:pic>
        <p:nvPicPr>
          <p:cNvPr id="86" name="Google Shape;86;p13"/>
          <p:cNvPicPr preferRelativeResize="0"/>
          <p:nvPr/>
        </p:nvPicPr>
        <p:blipFill>
          <a:blip r:embed="rId5">
            <a:alphaModFix/>
          </a:blip>
          <a:stretch>
            <a:fillRect/>
          </a:stretch>
        </p:blipFill>
        <p:spPr>
          <a:xfrm>
            <a:off x="969125" y="3084526"/>
            <a:ext cx="8935598" cy="3311549"/>
          </a:xfrm>
          <a:prstGeom prst="rect">
            <a:avLst/>
          </a:prstGeom>
          <a:noFill/>
          <a:ln>
            <a:noFill/>
          </a:ln>
        </p:spPr>
      </p:pic>
      <p:sp>
        <p:nvSpPr>
          <p:cNvPr id="87" name="Google Shape;87;p13"/>
          <p:cNvSpPr txBox="1"/>
          <p:nvPr/>
        </p:nvSpPr>
        <p:spPr>
          <a:xfrm>
            <a:off x="969125" y="8577300"/>
            <a:ext cx="6962400" cy="36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2400">
                <a:solidFill>
                  <a:srgbClr val="004AAD"/>
                </a:solidFill>
                <a:latin typeface="Montserrat"/>
                <a:ea typeface="Montserrat"/>
                <a:cs typeface="Montserrat"/>
                <a:sym typeface="Montserrat"/>
              </a:rPr>
              <a:t>ZOWIE, ZHANGXIANG, SIDDARTH, PARIK</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p:nvPr/>
        </p:nvSpPr>
        <p:spPr>
          <a:xfrm flipH="1" rot="8532779">
            <a:off x="-3408861" y="7714212"/>
            <a:ext cx="6726903" cy="5467138"/>
          </a:xfrm>
          <a:custGeom>
            <a:rect b="b" l="l" r="r" t="t"/>
            <a:pathLst>
              <a:path extrusionOk="0" h="5469172" w="6729406">
                <a:moveTo>
                  <a:pt x="6729406" y="0"/>
                </a:moveTo>
                <a:lnTo>
                  <a:pt x="0" y="0"/>
                </a:lnTo>
                <a:lnTo>
                  <a:pt x="0" y="5469172"/>
                </a:lnTo>
                <a:lnTo>
                  <a:pt x="6729406" y="5469172"/>
                </a:lnTo>
                <a:lnTo>
                  <a:pt x="6729406" y="0"/>
                </a:lnTo>
                <a:close/>
              </a:path>
            </a:pathLst>
          </a:custGeom>
          <a:blipFill rotWithShape="1">
            <a:blip r:embed="rId3">
              <a:alphaModFix amt="50000"/>
            </a:blip>
            <a:stretch>
              <a:fillRect b="0" l="0" r="0" t="0"/>
            </a:stretch>
          </a:blipFill>
          <a:ln>
            <a:noFill/>
          </a:ln>
        </p:spPr>
      </p:sp>
      <p:sp>
        <p:nvSpPr>
          <p:cNvPr id="168" name="Google Shape;168;p22"/>
          <p:cNvSpPr/>
          <p:nvPr/>
        </p:nvSpPr>
        <p:spPr>
          <a:xfrm rot="3528902">
            <a:off x="8774920" y="-2615548"/>
            <a:ext cx="13701370" cy="13701370"/>
          </a:xfrm>
          <a:custGeom>
            <a:rect b="b" l="l" r="r" t="t"/>
            <a:pathLst>
              <a:path extrusionOk="0" h="13709384" w="13709384">
                <a:moveTo>
                  <a:pt x="0" y="0"/>
                </a:moveTo>
                <a:lnTo>
                  <a:pt x="13709384" y="0"/>
                </a:lnTo>
                <a:lnTo>
                  <a:pt x="13709384" y="13709384"/>
                </a:lnTo>
                <a:lnTo>
                  <a:pt x="0" y="13709384"/>
                </a:lnTo>
                <a:lnTo>
                  <a:pt x="0" y="0"/>
                </a:lnTo>
                <a:close/>
              </a:path>
            </a:pathLst>
          </a:custGeom>
          <a:blipFill rotWithShape="1">
            <a:blip r:embed="rId4">
              <a:alphaModFix amt="35000"/>
            </a:blip>
            <a:stretch>
              <a:fillRect b="0" l="0" r="0" t="0"/>
            </a:stretch>
          </a:blipFill>
          <a:ln>
            <a:noFill/>
          </a:ln>
        </p:spPr>
      </p:sp>
      <p:sp>
        <p:nvSpPr>
          <p:cNvPr id="169" name="Google Shape;169;p22"/>
          <p:cNvSpPr/>
          <p:nvPr/>
        </p:nvSpPr>
        <p:spPr>
          <a:xfrm flipH="1">
            <a:off x="2044137" y="3298300"/>
            <a:ext cx="2475336" cy="665240"/>
          </a:xfrm>
          <a:custGeom>
            <a:rect b="b" l="l" r="r" t="t"/>
            <a:pathLst>
              <a:path extrusionOk="0" h="665240" w="1475610">
                <a:moveTo>
                  <a:pt x="1475609" y="0"/>
                </a:moveTo>
                <a:lnTo>
                  <a:pt x="0" y="0"/>
                </a:lnTo>
                <a:lnTo>
                  <a:pt x="0" y="665240"/>
                </a:lnTo>
                <a:lnTo>
                  <a:pt x="1475609" y="665240"/>
                </a:lnTo>
                <a:lnTo>
                  <a:pt x="1475609" y="0"/>
                </a:lnTo>
                <a:close/>
              </a:path>
            </a:pathLst>
          </a:custGeom>
          <a:blipFill rotWithShape="1">
            <a:blip r:embed="rId5">
              <a:alphaModFix/>
            </a:blip>
            <a:stretch>
              <a:fillRect b="0" l="0" r="0" t="0"/>
            </a:stretch>
          </a:blipFill>
          <a:ln>
            <a:noFill/>
          </a:ln>
        </p:spPr>
      </p:sp>
      <p:sp>
        <p:nvSpPr>
          <p:cNvPr id="170" name="Google Shape;170;p22"/>
          <p:cNvSpPr txBox="1"/>
          <p:nvPr/>
        </p:nvSpPr>
        <p:spPr>
          <a:xfrm>
            <a:off x="2111999" y="3480500"/>
            <a:ext cx="2292300" cy="3693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lang="en-US" sz="2399">
                <a:solidFill>
                  <a:srgbClr val="2E2E2E"/>
                </a:solidFill>
                <a:latin typeface="Montserrat"/>
                <a:ea typeface="Montserrat"/>
                <a:cs typeface="Montserrat"/>
                <a:sym typeface="Montserrat"/>
              </a:rPr>
              <a:t>ZOWIE</a:t>
            </a:r>
            <a:endParaRPr/>
          </a:p>
        </p:txBody>
      </p:sp>
      <p:sp>
        <p:nvSpPr>
          <p:cNvPr id="171" name="Google Shape;171;p22"/>
          <p:cNvSpPr txBox="1"/>
          <p:nvPr/>
        </p:nvSpPr>
        <p:spPr>
          <a:xfrm>
            <a:off x="5396900" y="3298300"/>
            <a:ext cx="5843700" cy="8004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lang="en-US" sz="2000">
                <a:solidFill>
                  <a:srgbClr val="2E2E2E"/>
                </a:solidFill>
                <a:latin typeface="Montserrat"/>
                <a:ea typeface="Montserrat"/>
                <a:cs typeface="Montserrat"/>
                <a:sym typeface="Montserrat"/>
              </a:rPr>
              <a:t>Dynamic ticket prices are mainly determined by date of flight</a:t>
            </a:r>
            <a:endParaRPr/>
          </a:p>
        </p:txBody>
      </p:sp>
      <p:sp>
        <p:nvSpPr>
          <p:cNvPr id="172" name="Google Shape;172;p22"/>
          <p:cNvSpPr/>
          <p:nvPr/>
        </p:nvSpPr>
        <p:spPr>
          <a:xfrm flipH="1">
            <a:off x="2044137" y="4724625"/>
            <a:ext cx="2475336" cy="665240"/>
          </a:xfrm>
          <a:custGeom>
            <a:rect b="b" l="l" r="r" t="t"/>
            <a:pathLst>
              <a:path extrusionOk="0" h="665240" w="1475610">
                <a:moveTo>
                  <a:pt x="1475609" y="0"/>
                </a:moveTo>
                <a:lnTo>
                  <a:pt x="0" y="0"/>
                </a:lnTo>
                <a:lnTo>
                  <a:pt x="0" y="665240"/>
                </a:lnTo>
                <a:lnTo>
                  <a:pt x="1475609" y="665240"/>
                </a:lnTo>
                <a:lnTo>
                  <a:pt x="1475609" y="0"/>
                </a:lnTo>
                <a:close/>
              </a:path>
            </a:pathLst>
          </a:custGeom>
          <a:blipFill rotWithShape="1">
            <a:blip r:embed="rId5">
              <a:alphaModFix/>
            </a:blip>
            <a:stretch>
              <a:fillRect b="0" l="0" r="0" t="0"/>
            </a:stretch>
          </a:blipFill>
          <a:ln>
            <a:noFill/>
          </a:ln>
        </p:spPr>
      </p:sp>
      <p:sp>
        <p:nvSpPr>
          <p:cNvPr id="173" name="Google Shape;173;p22"/>
          <p:cNvSpPr txBox="1"/>
          <p:nvPr/>
        </p:nvSpPr>
        <p:spPr>
          <a:xfrm>
            <a:off x="2439650" y="4893513"/>
            <a:ext cx="1771800" cy="3693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lang="en-US" sz="2399">
                <a:solidFill>
                  <a:srgbClr val="2E2E2E"/>
                </a:solidFill>
                <a:latin typeface="Montserrat"/>
                <a:ea typeface="Montserrat"/>
                <a:cs typeface="Montserrat"/>
                <a:sym typeface="Montserrat"/>
              </a:rPr>
              <a:t>SIDDARTH</a:t>
            </a:r>
            <a:endParaRPr/>
          </a:p>
        </p:txBody>
      </p:sp>
      <p:sp>
        <p:nvSpPr>
          <p:cNvPr id="174" name="Google Shape;174;p22"/>
          <p:cNvSpPr txBox="1"/>
          <p:nvPr/>
        </p:nvSpPr>
        <p:spPr>
          <a:xfrm>
            <a:off x="5396900" y="4727800"/>
            <a:ext cx="6310500" cy="8004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lang="en-US" sz="2000">
                <a:solidFill>
                  <a:srgbClr val="2E2E2E"/>
                </a:solidFill>
                <a:latin typeface="Montserrat"/>
                <a:ea typeface="Montserrat"/>
                <a:cs typeface="Montserrat"/>
                <a:sym typeface="Montserrat"/>
              </a:rPr>
              <a:t>Weather conditions are the primary contributing factors to airline delays</a:t>
            </a:r>
            <a:endParaRPr/>
          </a:p>
        </p:txBody>
      </p:sp>
      <p:sp>
        <p:nvSpPr>
          <p:cNvPr id="175" name="Google Shape;175;p22"/>
          <p:cNvSpPr txBox="1"/>
          <p:nvPr/>
        </p:nvSpPr>
        <p:spPr>
          <a:xfrm>
            <a:off x="1028700" y="1190625"/>
            <a:ext cx="14199900" cy="138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9000">
                <a:solidFill>
                  <a:srgbClr val="004AAD"/>
                </a:solidFill>
                <a:latin typeface="Montserrat"/>
                <a:ea typeface="Montserrat"/>
                <a:cs typeface="Montserrat"/>
                <a:sym typeface="Montserrat"/>
              </a:rPr>
              <a:t>SUB-HYPOTHESIS</a:t>
            </a:r>
            <a:endParaRPr/>
          </a:p>
        </p:txBody>
      </p:sp>
      <p:sp>
        <p:nvSpPr>
          <p:cNvPr id="176" name="Google Shape;176;p22"/>
          <p:cNvSpPr/>
          <p:nvPr/>
        </p:nvSpPr>
        <p:spPr>
          <a:xfrm flipH="1">
            <a:off x="2096662" y="6154125"/>
            <a:ext cx="2475336" cy="665240"/>
          </a:xfrm>
          <a:custGeom>
            <a:rect b="b" l="l" r="r" t="t"/>
            <a:pathLst>
              <a:path extrusionOk="0" h="665240" w="1475610">
                <a:moveTo>
                  <a:pt x="1475609" y="0"/>
                </a:moveTo>
                <a:lnTo>
                  <a:pt x="0" y="0"/>
                </a:lnTo>
                <a:lnTo>
                  <a:pt x="0" y="665240"/>
                </a:lnTo>
                <a:lnTo>
                  <a:pt x="1475609" y="665240"/>
                </a:lnTo>
                <a:lnTo>
                  <a:pt x="1475609" y="0"/>
                </a:lnTo>
                <a:close/>
              </a:path>
            </a:pathLst>
          </a:custGeom>
          <a:blipFill rotWithShape="1">
            <a:blip r:embed="rId5">
              <a:alphaModFix/>
            </a:blip>
            <a:stretch>
              <a:fillRect b="0" l="0" r="0" t="0"/>
            </a:stretch>
          </a:blipFill>
          <a:ln>
            <a:noFill/>
          </a:ln>
        </p:spPr>
      </p:sp>
      <p:sp>
        <p:nvSpPr>
          <p:cNvPr id="177" name="Google Shape;177;p22"/>
          <p:cNvSpPr txBox="1"/>
          <p:nvPr/>
        </p:nvSpPr>
        <p:spPr>
          <a:xfrm>
            <a:off x="2179875" y="6264700"/>
            <a:ext cx="2292300" cy="3693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lang="en-US" sz="2399">
                <a:solidFill>
                  <a:srgbClr val="2E2E2E"/>
                </a:solidFill>
                <a:latin typeface="Montserrat"/>
                <a:ea typeface="Montserrat"/>
                <a:cs typeface="Montserrat"/>
                <a:sym typeface="Montserrat"/>
              </a:rPr>
              <a:t>ZHANGXIANG</a:t>
            </a:r>
            <a:endParaRPr/>
          </a:p>
        </p:txBody>
      </p:sp>
      <p:sp>
        <p:nvSpPr>
          <p:cNvPr id="178" name="Google Shape;178;p22"/>
          <p:cNvSpPr/>
          <p:nvPr/>
        </p:nvSpPr>
        <p:spPr>
          <a:xfrm flipH="1">
            <a:off x="2103687" y="7923025"/>
            <a:ext cx="2475336" cy="665240"/>
          </a:xfrm>
          <a:custGeom>
            <a:rect b="b" l="l" r="r" t="t"/>
            <a:pathLst>
              <a:path extrusionOk="0" h="665240" w="1475610">
                <a:moveTo>
                  <a:pt x="1475609" y="0"/>
                </a:moveTo>
                <a:lnTo>
                  <a:pt x="0" y="0"/>
                </a:lnTo>
                <a:lnTo>
                  <a:pt x="0" y="665240"/>
                </a:lnTo>
                <a:lnTo>
                  <a:pt x="1475609" y="665240"/>
                </a:lnTo>
                <a:lnTo>
                  <a:pt x="1475609" y="0"/>
                </a:lnTo>
                <a:close/>
              </a:path>
            </a:pathLst>
          </a:custGeom>
          <a:blipFill rotWithShape="1">
            <a:blip r:embed="rId5">
              <a:alphaModFix/>
            </a:blip>
            <a:stretch>
              <a:fillRect b="0" l="0" r="0" t="0"/>
            </a:stretch>
          </a:blipFill>
          <a:ln>
            <a:noFill/>
          </a:ln>
        </p:spPr>
      </p:sp>
      <p:sp>
        <p:nvSpPr>
          <p:cNvPr id="179" name="Google Shape;179;p22"/>
          <p:cNvSpPr txBox="1"/>
          <p:nvPr/>
        </p:nvSpPr>
        <p:spPr>
          <a:xfrm>
            <a:off x="2400150" y="8108363"/>
            <a:ext cx="1771800" cy="3693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lang="en-US" sz="2399">
                <a:solidFill>
                  <a:srgbClr val="2E2E2E"/>
                </a:solidFill>
                <a:latin typeface="Montserrat"/>
                <a:ea typeface="Montserrat"/>
                <a:cs typeface="Montserrat"/>
                <a:sym typeface="Montserrat"/>
              </a:rPr>
              <a:t>PARIK</a:t>
            </a:r>
            <a:endParaRPr/>
          </a:p>
        </p:txBody>
      </p:sp>
      <p:sp>
        <p:nvSpPr>
          <p:cNvPr id="180" name="Google Shape;180;p22"/>
          <p:cNvSpPr txBox="1"/>
          <p:nvPr/>
        </p:nvSpPr>
        <p:spPr>
          <a:xfrm>
            <a:off x="5396900" y="7973200"/>
            <a:ext cx="6033900" cy="8004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lang="en-US" sz="2000">
                <a:solidFill>
                  <a:srgbClr val="2E2E2E"/>
                </a:solidFill>
                <a:latin typeface="Montserrat"/>
                <a:ea typeface="Montserrat"/>
                <a:cs typeface="Montserrat"/>
                <a:sym typeface="Montserrat"/>
              </a:rPr>
              <a:t>The quality of services affects the remaining seat availability</a:t>
            </a:r>
            <a:endParaRPr/>
          </a:p>
        </p:txBody>
      </p:sp>
      <p:sp>
        <p:nvSpPr>
          <p:cNvPr id="181" name="Google Shape;181;p22"/>
          <p:cNvSpPr txBox="1"/>
          <p:nvPr/>
        </p:nvSpPr>
        <p:spPr>
          <a:xfrm>
            <a:off x="5396913" y="6226576"/>
            <a:ext cx="7413300" cy="8004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lang="en-US" sz="2000">
                <a:solidFill>
                  <a:srgbClr val="2E2E2E"/>
                </a:solidFill>
                <a:latin typeface="Montserrat"/>
                <a:ea typeface="Montserrat"/>
                <a:cs typeface="Montserrat"/>
                <a:sym typeface="Montserrat"/>
              </a:rPr>
              <a:t>Quality of Service will influence satisfaction and future choice of airline.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p:nvPr/>
        </p:nvSpPr>
        <p:spPr>
          <a:xfrm rot="6144277">
            <a:off x="8007361" y="-2010712"/>
            <a:ext cx="17632948" cy="17632948"/>
          </a:xfrm>
          <a:custGeom>
            <a:rect b="b" l="l" r="r" t="t"/>
            <a:pathLst>
              <a:path extrusionOk="0" h="17617704" w="17617704">
                <a:moveTo>
                  <a:pt x="0" y="0"/>
                </a:moveTo>
                <a:lnTo>
                  <a:pt x="17617704" y="0"/>
                </a:lnTo>
                <a:lnTo>
                  <a:pt x="17617704" y="17617704"/>
                </a:lnTo>
                <a:lnTo>
                  <a:pt x="0" y="17617704"/>
                </a:lnTo>
                <a:lnTo>
                  <a:pt x="0" y="0"/>
                </a:lnTo>
                <a:close/>
              </a:path>
            </a:pathLst>
          </a:custGeom>
          <a:blipFill rotWithShape="1">
            <a:blip r:embed="rId3">
              <a:alphaModFix amt="35000"/>
            </a:blip>
            <a:stretch>
              <a:fillRect b="0" l="0" r="0" t="0"/>
            </a:stretch>
          </a:blipFill>
          <a:ln>
            <a:noFill/>
          </a:ln>
        </p:spPr>
      </p:sp>
      <p:sp>
        <p:nvSpPr>
          <p:cNvPr id="187" name="Google Shape;187;p23"/>
          <p:cNvSpPr/>
          <p:nvPr/>
        </p:nvSpPr>
        <p:spPr>
          <a:xfrm rot="4664114">
            <a:off x="8483939" y="-2841336"/>
            <a:ext cx="12799186" cy="8831558"/>
          </a:xfrm>
          <a:custGeom>
            <a:rect b="b" l="l" r="r" t="t"/>
            <a:pathLst>
              <a:path extrusionOk="0" h="8828634" w="12794948">
                <a:moveTo>
                  <a:pt x="0" y="0"/>
                </a:moveTo>
                <a:lnTo>
                  <a:pt x="12794949" y="0"/>
                </a:lnTo>
                <a:lnTo>
                  <a:pt x="12794949" y="8828633"/>
                </a:lnTo>
                <a:lnTo>
                  <a:pt x="0" y="8828633"/>
                </a:lnTo>
                <a:lnTo>
                  <a:pt x="0" y="0"/>
                </a:lnTo>
                <a:close/>
              </a:path>
            </a:pathLst>
          </a:custGeom>
          <a:blipFill rotWithShape="1">
            <a:blip r:embed="rId4">
              <a:alphaModFix amt="50000"/>
            </a:blip>
            <a:stretch>
              <a:fillRect b="0" l="0" r="0" t="0"/>
            </a:stretch>
          </a:blipFill>
          <a:ln>
            <a:noFill/>
          </a:ln>
        </p:spPr>
      </p:sp>
      <p:sp>
        <p:nvSpPr>
          <p:cNvPr id="188" name="Google Shape;188;p23"/>
          <p:cNvSpPr txBox="1"/>
          <p:nvPr/>
        </p:nvSpPr>
        <p:spPr>
          <a:xfrm>
            <a:off x="1028700" y="1221375"/>
            <a:ext cx="11094000" cy="138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9000">
                <a:solidFill>
                  <a:srgbClr val="004AAD"/>
                </a:solidFill>
                <a:latin typeface="Montserrat"/>
                <a:ea typeface="Montserrat"/>
                <a:cs typeface="Montserrat"/>
                <a:sym typeface="Montserrat"/>
              </a:rPr>
              <a:t>GANTT CHART</a:t>
            </a:r>
            <a:endParaRPr/>
          </a:p>
        </p:txBody>
      </p:sp>
      <p:sp>
        <p:nvSpPr>
          <p:cNvPr id="189" name="Google Shape;189;p23"/>
          <p:cNvSpPr/>
          <p:nvPr/>
        </p:nvSpPr>
        <p:spPr>
          <a:xfrm flipH="1" rot="8909744">
            <a:off x="-4258137" y="6078355"/>
            <a:ext cx="11299313" cy="9183260"/>
          </a:xfrm>
          <a:custGeom>
            <a:rect b="b" l="l" r="r" t="t"/>
            <a:pathLst>
              <a:path extrusionOk="0" h="9184351" w="11300655">
                <a:moveTo>
                  <a:pt x="11300655" y="0"/>
                </a:moveTo>
                <a:lnTo>
                  <a:pt x="0" y="0"/>
                </a:lnTo>
                <a:lnTo>
                  <a:pt x="0" y="9184351"/>
                </a:lnTo>
                <a:lnTo>
                  <a:pt x="11300655" y="9184351"/>
                </a:lnTo>
                <a:lnTo>
                  <a:pt x="11300655" y="0"/>
                </a:lnTo>
                <a:close/>
              </a:path>
            </a:pathLst>
          </a:custGeom>
          <a:blipFill rotWithShape="1">
            <a:blip r:embed="rId5">
              <a:alphaModFix amt="50000"/>
            </a:blip>
            <a:stretch>
              <a:fillRect b="0" l="0" r="0" t="0"/>
            </a:stretch>
          </a:blipFill>
          <a:ln>
            <a:noFill/>
          </a:ln>
        </p:spPr>
      </p:sp>
      <p:pic>
        <p:nvPicPr>
          <p:cNvPr id="190" name="Google Shape;190;p23"/>
          <p:cNvPicPr preferRelativeResize="0"/>
          <p:nvPr/>
        </p:nvPicPr>
        <p:blipFill>
          <a:blip r:embed="rId6">
            <a:alphaModFix/>
          </a:blip>
          <a:stretch>
            <a:fillRect/>
          </a:stretch>
        </p:blipFill>
        <p:spPr>
          <a:xfrm>
            <a:off x="1028700" y="2972075"/>
            <a:ext cx="15804575" cy="6694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p:nvPr/>
        </p:nvSpPr>
        <p:spPr>
          <a:xfrm flipH="1" rot="8532779">
            <a:off x="-3408861" y="7714212"/>
            <a:ext cx="6726903" cy="5467138"/>
          </a:xfrm>
          <a:custGeom>
            <a:rect b="b" l="l" r="r" t="t"/>
            <a:pathLst>
              <a:path extrusionOk="0" h="5469172" w="6729406">
                <a:moveTo>
                  <a:pt x="6729406" y="0"/>
                </a:moveTo>
                <a:lnTo>
                  <a:pt x="0" y="0"/>
                </a:lnTo>
                <a:lnTo>
                  <a:pt x="0" y="5469172"/>
                </a:lnTo>
                <a:lnTo>
                  <a:pt x="6729406" y="5469172"/>
                </a:lnTo>
                <a:lnTo>
                  <a:pt x="6729406" y="0"/>
                </a:lnTo>
                <a:close/>
              </a:path>
            </a:pathLst>
          </a:custGeom>
          <a:blipFill rotWithShape="1">
            <a:blip r:embed="rId3">
              <a:alphaModFix amt="50000"/>
            </a:blip>
            <a:stretch>
              <a:fillRect b="0" l="0" r="0" t="0"/>
            </a:stretch>
          </a:blipFill>
          <a:ln>
            <a:noFill/>
          </a:ln>
        </p:spPr>
      </p:sp>
      <p:sp>
        <p:nvSpPr>
          <p:cNvPr id="196" name="Google Shape;196;p24"/>
          <p:cNvSpPr/>
          <p:nvPr/>
        </p:nvSpPr>
        <p:spPr>
          <a:xfrm rot="3528902">
            <a:off x="8774920" y="-2615548"/>
            <a:ext cx="13701370" cy="13701370"/>
          </a:xfrm>
          <a:custGeom>
            <a:rect b="b" l="l" r="r" t="t"/>
            <a:pathLst>
              <a:path extrusionOk="0" h="13709384" w="13709384">
                <a:moveTo>
                  <a:pt x="0" y="0"/>
                </a:moveTo>
                <a:lnTo>
                  <a:pt x="13709384" y="0"/>
                </a:lnTo>
                <a:lnTo>
                  <a:pt x="13709384" y="13709384"/>
                </a:lnTo>
                <a:lnTo>
                  <a:pt x="0" y="13709384"/>
                </a:lnTo>
                <a:lnTo>
                  <a:pt x="0" y="0"/>
                </a:lnTo>
                <a:close/>
              </a:path>
            </a:pathLst>
          </a:custGeom>
          <a:blipFill rotWithShape="1">
            <a:blip r:embed="rId4">
              <a:alphaModFix amt="35000"/>
            </a:blip>
            <a:stretch>
              <a:fillRect b="0" l="0" r="0" t="0"/>
            </a:stretch>
          </a:blipFill>
          <a:ln>
            <a:noFill/>
          </a:ln>
        </p:spPr>
      </p:sp>
      <p:sp>
        <p:nvSpPr>
          <p:cNvPr id="197" name="Google Shape;197;p24"/>
          <p:cNvSpPr txBox="1"/>
          <p:nvPr/>
        </p:nvSpPr>
        <p:spPr>
          <a:xfrm>
            <a:off x="1028700" y="409125"/>
            <a:ext cx="17259300" cy="1847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Font typeface="Arial"/>
              <a:buNone/>
            </a:pPr>
            <a:r>
              <a:rPr b="1" lang="en-US" sz="5000">
                <a:solidFill>
                  <a:srgbClr val="004AAD"/>
                </a:solidFill>
                <a:latin typeface="Montserrat"/>
                <a:ea typeface="Montserrat"/>
                <a:cs typeface="Montserrat"/>
                <a:sym typeface="Montserrat"/>
              </a:rPr>
              <a:t>HYPOTHESIS: </a:t>
            </a:r>
            <a:r>
              <a:rPr b="1" lang="en-US" sz="6000">
                <a:solidFill>
                  <a:srgbClr val="004AAD"/>
                </a:solidFill>
                <a:latin typeface="Montserrat"/>
                <a:ea typeface="Montserrat"/>
                <a:cs typeface="Montserrat"/>
                <a:sym typeface="Montserrat"/>
              </a:rPr>
              <a:t> </a:t>
            </a:r>
            <a:r>
              <a:rPr lang="en-US" sz="6000">
                <a:solidFill>
                  <a:srgbClr val="004AAD"/>
                </a:solidFill>
                <a:latin typeface="Montserrat"/>
                <a:ea typeface="Montserrat"/>
                <a:cs typeface="Montserrat"/>
                <a:sym typeface="Montserrat"/>
              </a:rPr>
              <a:t>Dynamic ticket prices are mainly determined by date of flight.</a:t>
            </a:r>
            <a:endParaRPr sz="6000"/>
          </a:p>
        </p:txBody>
      </p:sp>
      <p:sp>
        <p:nvSpPr>
          <p:cNvPr id="198" name="Google Shape;198;p24"/>
          <p:cNvSpPr txBox="1"/>
          <p:nvPr/>
        </p:nvSpPr>
        <p:spPr>
          <a:xfrm>
            <a:off x="1028700" y="2738988"/>
            <a:ext cx="158250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Montserrat"/>
                <a:ea typeface="Montserrat"/>
                <a:cs typeface="Montserrat"/>
                <a:sym typeface="Montserrat"/>
              </a:rPr>
              <a:t>The objective of this study is to investigate the extent to which dynamic ticket prices for American airline flights are determined by the date of the flight.</a:t>
            </a:r>
            <a:endParaRPr sz="27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27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US" sz="2700">
                <a:solidFill>
                  <a:schemeClr val="dk1"/>
                </a:solidFill>
                <a:latin typeface="Montserrat"/>
                <a:ea typeface="Montserrat"/>
                <a:cs typeface="Montserrat"/>
                <a:sym typeface="Montserrat"/>
              </a:rPr>
              <a:t>This will be done by analyzing historical ticket price data and considering various factors that influence pricing dynamics.</a:t>
            </a:r>
            <a:endParaRPr sz="27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27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US" sz="2700">
                <a:solidFill>
                  <a:schemeClr val="dk1"/>
                </a:solidFill>
                <a:latin typeface="Montserrat"/>
                <a:ea typeface="Montserrat"/>
                <a:cs typeface="Montserrat"/>
                <a:sym typeface="Montserrat"/>
              </a:rPr>
              <a:t>The findings will contribute to a better understanding of the factors influencing dynamic pricing for American airlines, and provide insights for American airlines and customers regarding pricing strategies, booking decisions, and market competitiveness.</a:t>
            </a:r>
            <a:endParaRPr sz="27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25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000">
              <a:solidFill>
                <a:schemeClr val="dk1"/>
              </a:solidFill>
              <a:latin typeface="Montserrat"/>
              <a:ea typeface="Montserrat"/>
              <a:cs typeface="Montserrat"/>
              <a:sym typeface="Montserrat"/>
            </a:endParaRPr>
          </a:p>
        </p:txBody>
      </p:sp>
      <p:sp>
        <p:nvSpPr>
          <p:cNvPr id="199" name="Google Shape;199;p24"/>
          <p:cNvSpPr txBox="1"/>
          <p:nvPr/>
        </p:nvSpPr>
        <p:spPr>
          <a:xfrm>
            <a:off x="6423950" y="9057200"/>
            <a:ext cx="1192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p:nvPr/>
        </p:nvSpPr>
        <p:spPr>
          <a:xfrm flipH="1" rot="8532779">
            <a:off x="-3408861" y="7714212"/>
            <a:ext cx="6726903" cy="5467138"/>
          </a:xfrm>
          <a:custGeom>
            <a:rect b="b" l="l" r="r" t="t"/>
            <a:pathLst>
              <a:path extrusionOk="0" h="5469172" w="6729406">
                <a:moveTo>
                  <a:pt x="6729406" y="0"/>
                </a:moveTo>
                <a:lnTo>
                  <a:pt x="0" y="0"/>
                </a:lnTo>
                <a:lnTo>
                  <a:pt x="0" y="5469172"/>
                </a:lnTo>
                <a:lnTo>
                  <a:pt x="6729406" y="5469172"/>
                </a:lnTo>
                <a:lnTo>
                  <a:pt x="6729406" y="0"/>
                </a:lnTo>
                <a:close/>
              </a:path>
            </a:pathLst>
          </a:custGeom>
          <a:blipFill rotWithShape="1">
            <a:blip r:embed="rId3">
              <a:alphaModFix amt="50000"/>
            </a:blip>
            <a:stretch>
              <a:fillRect b="0" l="0" r="0" t="0"/>
            </a:stretch>
          </a:blipFill>
          <a:ln>
            <a:noFill/>
          </a:ln>
        </p:spPr>
      </p:sp>
      <p:sp>
        <p:nvSpPr>
          <p:cNvPr id="205" name="Google Shape;205;p25"/>
          <p:cNvSpPr/>
          <p:nvPr/>
        </p:nvSpPr>
        <p:spPr>
          <a:xfrm rot="3528902">
            <a:off x="8774920" y="-2615548"/>
            <a:ext cx="13701370" cy="13701370"/>
          </a:xfrm>
          <a:custGeom>
            <a:rect b="b" l="l" r="r" t="t"/>
            <a:pathLst>
              <a:path extrusionOk="0" h="13709384" w="13709384">
                <a:moveTo>
                  <a:pt x="0" y="0"/>
                </a:moveTo>
                <a:lnTo>
                  <a:pt x="13709384" y="0"/>
                </a:lnTo>
                <a:lnTo>
                  <a:pt x="13709384" y="13709384"/>
                </a:lnTo>
                <a:lnTo>
                  <a:pt x="0" y="13709384"/>
                </a:lnTo>
                <a:lnTo>
                  <a:pt x="0" y="0"/>
                </a:lnTo>
                <a:close/>
              </a:path>
            </a:pathLst>
          </a:custGeom>
          <a:blipFill rotWithShape="1">
            <a:blip r:embed="rId4">
              <a:alphaModFix amt="35000"/>
            </a:blip>
            <a:stretch>
              <a:fillRect b="0" l="0" r="0" t="0"/>
            </a:stretch>
          </a:blipFill>
          <a:ln>
            <a:noFill/>
          </a:ln>
        </p:spPr>
      </p:sp>
      <p:sp>
        <p:nvSpPr>
          <p:cNvPr id="206" name="Google Shape;206;p25"/>
          <p:cNvSpPr txBox="1"/>
          <p:nvPr/>
        </p:nvSpPr>
        <p:spPr>
          <a:xfrm>
            <a:off x="1028700" y="409125"/>
            <a:ext cx="17259300" cy="1847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Font typeface="Arial"/>
              <a:buNone/>
            </a:pPr>
            <a:r>
              <a:rPr b="1" lang="en-US" sz="5000">
                <a:solidFill>
                  <a:srgbClr val="004AAD"/>
                </a:solidFill>
                <a:latin typeface="Montserrat"/>
                <a:ea typeface="Montserrat"/>
                <a:cs typeface="Montserrat"/>
                <a:sym typeface="Montserrat"/>
              </a:rPr>
              <a:t>DATASET</a:t>
            </a:r>
            <a:r>
              <a:rPr b="1" lang="en-US" sz="5000">
                <a:solidFill>
                  <a:srgbClr val="004AAD"/>
                </a:solidFill>
                <a:latin typeface="Montserrat"/>
                <a:ea typeface="Montserrat"/>
                <a:cs typeface="Montserrat"/>
                <a:sym typeface="Montserrat"/>
              </a:rPr>
              <a:t>: </a:t>
            </a:r>
            <a:r>
              <a:rPr b="1" lang="en-US" sz="6000">
                <a:solidFill>
                  <a:srgbClr val="004AAD"/>
                </a:solidFill>
                <a:latin typeface="Montserrat"/>
                <a:ea typeface="Montserrat"/>
                <a:cs typeface="Montserrat"/>
                <a:sym typeface="Montserrat"/>
              </a:rPr>
              <a:t> </a:t>
            </a:r>
            <a:r>
              <a:rPr lang="en-US" sz="6000">
                <a:solidFill>
                  <a:srgbClr val="004AAD"/>
                </a:solidFill>
                <a:latin typeface="Montserrat"/>
                <a:ea typeface="Montserrat"/>
                <a:cs typeface="Montserrat"/>
                <a:sym typeface="Montserrat"/>
              </a:rPr>
              <a:t>Origin and Destination Survey 2017-2019</a:t>
            </a:r>
            <a:endParaRPr sz="6000"/>
          </a:p>
        </p:txBody>
      </p:sp>
      <p:sp>
        <p:nvSpPr>
          <p:cNvPr id="207" name="Google Shape;207;p25"/>
          <p:cNvSpPr txBox="1"/>
          <p:nvPr/>
        </p:nvSpPr>
        <p:spPr>
          <a:xfrm>
            <a:off x="1028700" y="2738988"/>
            <a:ext cx="15825000" cy="657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ontserrat"/>
                <a:ea typeface="Montserrat"/>
                <a:cs typeface="Montserrat"/>
                <a:sym typeface="Montserrat"/>
              </a:rPr>
              <a:t>The dataset contains a wide range of data about different aspects of a flight.</a:t>
            </a:r>
            <a:endParaRPr sz="25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2500">
                <a:solidFill>
                  <a:schemeClr val="dk1"/>
                </a:solidFill>
                <a:latin typeface="Montserrat"/>
                <a:ea typeface="Montserrat"/>
                <a:cs typeface="Montserrat"/>
                <a:sym typeface="Montserrat"/>
              </a:rPr>
              <a:t>This comprehensive dataset allows for in-depth analysis and exploration of different factors affecting flights of different airlines.</a:t>
            </a:r>
            <a:endParaRPr sz="25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5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US" sz="2500">
                <a:solidFill>
                  <a:schemeClr val="dk1"/>
                </a:solidFill>
                <a:latin typeface="Montserrat"/>
                <a:ea typeface="Montserrat"/>
                <a:cs typeface="Montserrat"/>
                <a:sym typeface="Montserrat"/>
              </a:rPr>
              <a:t>The columns i will be using are</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Year</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Quarter</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Airline Name</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OriginAirportID</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OriginState</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DestAirportID</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DestState</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FarePerMile</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MktFare</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MktMilesFlown </a:t>
            </a:r>
            <a:endParaRPr sz="25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000">
              <a:solidFill>
                <a:schemeClr val="dk1"/>
              </a:solidFill>
              <a:latin typeface="Montserrat"/>
              <a:ea typeface="Montserrat"/>
              <a:cs typeface="Montserrat"/>
              <a:sym typeface="Montserrat"/>
            </a:endParaRPr>
          </a:p>
        </p:txBody>
      </p:sp>
      <p:sp>
        <p:nvSpPr>
          <p:cNvPr id="208" name="Google Shape;208;p25"/>
          <p:cNvSpPr txBox="1"/>
          <p:nvPr/>
        </p:nvSpPr>
        <p:spPr>
          <a:xfrm>
            <a:off x="6423950" y="9057200"/>
            <a:ext cx="1192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9" name="Google Shape;209;p25"/>
          <p:cNvSpPr txBox="1"/>
          <p:nvPr/>
        </p:nvSpPr>
        <p:spPr>
          <a:xfrm>
            <a:off x="1028700" y="8934050"/>
            <a:ext cx="9735900" cy="646500"/>
          </a:xfrm>
          <a:prstGeom prst="rect">
            <a:avLst/>
          </a:prstGeom>
          <a:noFill/>
          <a:ln>
            <a:noFill/>
          </a:ln>
        </p:spPr>
        <p:txBody>
          <a:bodyPr anchorCtr="0" anchor="t" bIns="91425" lIns="91425" spcFirstLastPara="1" rIns="91425" wrap="square" tIns="91425">
            <a:spAutoFit/>
          </a:bodyPr>
          <a:lstStyle/>
          <a:p>
            <a:pPr indent="-228600" lvl="0" marL="457200" marR="520700" rtl="0" algn="l">
              <a:lnSpc>
                <a:spcPct val="115000"/>
              </a:lnSpc>
              <a:spcBef>
                <a:spcPts val="100"/>
              </a:spcBef>
              <a:spcAft>
                <a:spcPts val="0"/>
              </a:spcAft>
              <a:buNone/>
            </a:pPr>
            <a:r>
              <a:rPr i="1" lang="en-US" sz="3000">
                <a:solidFill>
                  <a:schemeClr val="dk1"/>
                </a:solidFill>
                <a:latin typeface="Calibri"/>
                <a:ea typeface="Calibri"/>
                <a:cs typeface="Calibri"/>
                <a:sym typeface="Calibri"/>
              </a:rPr>
              <a:t>Datasets - </a:t>
            </a:r>
            <a:r>
              <a:rPr lang="en-US" sz="2100" u="sng">
                <a:solidFill>
                  <a:srgbClr val="1155CC"/>
                </a:solidFill>
                <a:latin typeface="Calibri"/>
                <a:ea typeface="Calibri"/>
                <a:cs typeface="Calibri"/>
                <a:sym typeface="Calibri"/>
                <a:hlinkClick r:id="rId5">
                  <a:extLst>
                    <a:ext uri="{A12FA001-AC4F-418D-AE19-62706E023703}">
                      <ahyp:hlinkClr val="tx"/>
                    </a:ext>
                  </a:extLst>
                </a:hlinkClick>
              </a:rPr>
              <a:t>Download page (bts.gov)</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p:nvPr/>
        </p:nvSpPr>
        <p:spPr>
          <a:xfrm flipH="1" rot="8532779">
            <a:off x="-3408861" y="7714212"/>
            <a:ext cx="6726903" cy="5467138"/>
          </a:xfrm>
          <a:custGeom>
            <a:rect b="b" l="l" r="r" t="t"/>
            <a:pathLst>
              <a:path extrusionOk="0" h="5469172" w="6729406">
                <a:moveTo>
                  <a:pt x="6729406" y="0"/>
                </a:moveTo>
                <a:lnTo>
                  <a:pt x="0" y="0"/>
                </a:lnTo>
                <a:lnTo>
                  <a:pt x="0" y="5469172"/>
                </a:lnTo>
                <a:lnTo>
                  <a:pt x="6729406" y="5469172"/>
                </a:lnTo>
                <a:lnTo>
                  <a:pt x="6729406" y="0"/>
                </a:lnTo>
                <a:close/>
              </a:path>
            </a:pathLst>
          </a:custGeom>
          <a:blipFill rotWithShape="1">
            <a:blip r:embed="rId3">
              <a:alphaModFix amt="50000"/>
            </a:blip>
            <a:stretch>
              <a:fillRect b="0" l="0" r="0" t="0"/>
            </a:stretch>
          </a:blipFill>
          <a:ln>
            <a:noFill/>
          </a:ln>
        </p:spPr>
      </p:sp>
      <p:sp>
        <p:nvSpPr>
          <p:cNvPr id="215" name="Google Shape;215;p26"/>
          <p:cNvSpPr/>
          <p:nvPr/>
        </p:nvSpPr>
        <p:spPr>
          <a:xfrm rot="3528902">
            <a:off x="8774920" y="-2615548"/>
            <a:ext cx="13701370" cy="13701370"/>
          </a:xfrm>
          <a:custGeom>
            <a:rect b="b" l="l" r="r" t="t"/>
            <a:pathLst>
              <a:path extrusionOk="0" h="13709384" w="13709384">
                <a:moveTo>
                  <a:pt x="0" y="0"/>
                </a:moveTo>
                <a:lnTo>
                  <a:pt x="13709384" y="0"/>
                </a:lnTo>
                <a:lnTo>
                  <a:pt x="13709384" y="13709384"/>
                </a:lnTo>
                <a:lnTo>
                  <a:pt x="0" y="13709384"/>
                </a:lnTo>
                <a:lnTo>
                  <a:pt x="0" y="0"/>
                </a:lnTo>
                <a:close/>
              </a:path>
            </a:pathLst>
          </a:custGeom>
          <a:blipFill rotWithShape="1">
            <a:blip r:embed="rId4">
              <a:alphaModFix amt="35000"/>
            </a:blip>
            <a:stretch>
              <a:fillRect b="0" l="0" r="0" t="0"/>
            </a:stretch>
          </a:blipFill>
          <a:ln>
            <a:noFill/>
          </a:ln>
        </p:spPr>
      </p:sp>
      <p:sp>
        <p:nvSpPr>
          <p:cNvPr id="216" name="Google Shape;216;p26"/>
          <p:cNvSpPr txBox="1"/>
          <p:nvPr/>
        </p:nvSpPr>
        <p:spPr>
          <a:xfrm>
            <a:off x="1028700" y="409125"/>
            <a:ext cx="172593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Font typeface="Arial"/>
              <a:buNone/>
            </a:pPr>
            <a:r>
              <a:rPr b="1" lang="en-US" sz="5000">
                <a:solidFill>
                  <a:srgbClr val="004AAD"/>
                </a:solidFill>
                <a:latin typeface="Montserrat"/>
                <a:ea typeface="Montserrat"/>
                <a:cs typeface="Montserrat"/>
                <a:sym typeface="Montserrat"/>
              </a:rPr>
              <a:t>INTENTION &amp; INSIGHTS</a:t>
            </a:r>
            <a:endParaRPr sz="6000"/>
          </a:p>
        </p:txBody>
      </p:sp>
      <p:sp>
        <p:nvSpPr>
          <p:cNvPr id="217" name="Google Shape;217;p26"/>
          <p:cNvSpPr txBox="1"/>
          <p:nvPr/>
        </p:nvSpPr>
        <p:spPr>
          <a:xfrm>
            <a:off x="931875" y="1562300"/>
            <a:ext cx="15825000" cy="711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500" u="sng">
                <a:solidFill>
                  <a:schemeClr val="dk1"/>
                </a:solidFill>
                <a:latin typeface="Montserrat"/>
                <a:ea typeface="Montserrat"/>
                <a:cs typeface="Montserrat"/>
                <a:sym typeface="Montserrat"/>
              </a:rPr>
              <a:t>Intention:</a:t>
            </a:r>
            <a:endParaRPr sz="2500" u="sng">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US" sz="2500">
                <a:solidFill>
                  <a:schemeClr val="dk1"/>
                </a:solidFill>
                <a:latin typeface="Montserrat"/>
                <a:ea typeface="Montserrat"/>
                <a:cs typeface="Montserrat"/>
                <a:sym typeface="Montserrat"/>
              </a:rPr>
              <a:t>Correlation analysis</a:t>
            </a:r>
            <a:r>
              <a:rPr lang="en-US" sz="2500">
                <a:solidFill>
                  <a:schemeClr val="dk1"/>
                </a:solidFill>
                <a:latin typeface="Montserrat"/>
                <a:ea typeface="Montserrat"/>
                <a:cs typeface="Montserrat"/>
                <a:sym typeface="Montserrat"/>
              </a:rPr>
              <a:t>: Analyze the factors of American airline flights, and discover how these factors affect price. </a:t>
            </a:r>
            <a:endParaRPr sz="25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US" sz="2500">
                <a:solidFill>
                  <a:schemeClr val="dk1"/>
                </a:solidFill>
                <a:latin typeface="Montserrat"/>
                <a:ea typeface="Montserrat"/>
                <a:cs typeface="Montserrat"/>
                <a:sym typeface="Montserrat"/>
              </a:rPr>
              <a:t>Competitor analysis</a:t>
            </a:r>
            <a:r>
              <a:rPr lang="en-US" sz="2500">
                <a:solidFill>
                  <a:schemeClr val="dk1"/>
                </a:solidFill>
                <a:latin typeface="Montserrat"/>
                <a:ea typeface="Montserrat"/>
                <a:cs typeface="Montserrat"/>
                <a:sym typeface="Montserrat"/>
              </a:rPr>
              <a:t>: Compare factors of American airlines against United airlines and Delta airlines. Some factors include price per mile flown, distance of flight and date of flight</a:t>
            </a:r>
            <a:endParaRPr sz="25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25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US" sz="2500" u="sng">
                <a:solidFill>
                  <a:schemeClr val="dk1"/>
                </a:solidFill>
                <a:latin typeface="Montserrat"/>
                <a:ea typeface="Montserrat"/>
                <a:cs typeface="Montserrat"/>
                <a:sym typeface="Montserrat"/>
              </a:rPr>
              <a:t>Insights:</a:t>
            </a:r>
            <a:endParaRPr sz="2500" u="sng">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Discover the strength and direction of the relationship between various factors and price, and hence which factors affect pricing the most.</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This analysis may reveal that factors like flight distance have a strong positive correlation with prices, indicating that longer flights tend to be more expensive. </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A competitor analysis will help identify the ways that American airlines are different in comparison to United and Delta airlines.</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Lower price per mile flown might indicate more cost-effective options for passengers.</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Understanding the differences in pricing can assist in developing pricing strategies and identifying opportunities for competitive advantage.</a:t>
            </a:r>
            <a:endParaRPr sz="25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25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500">
              <a:solidFill>
                <a:schemeClr val="dk1"/>
              </a:solidFill>
              <a:latin typeface="Montserrat"/>
              <a:ea typeface="Montserrat"/>
              <a:cs typeface="Montserrat"/>
              <a:sym typeface="Montserrat"/>
            </a:endParaRPr>
          </a:p>
        </p:txBody>
      </p:sp>
      <p:sp>
        <p:nvSpPr>
          <p:cNvPr id="218" name="Google Shape;218;p26"/>
          <p:cNvSpPr txBox="1"/>
          <p:nvPr/>
        </p:nvSpPr>
        <p:spPr>
          <a:xfrm>
            <a:off x="6423950" y="9057200"/>
            <a:ext cx="1192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p:nvPr/>
        </p:nvSpPr>
        <p:spPr>
          <a:xfrm flipH="1" rot="8532779">
            <a:off x="-3408861" y="7714212"/>
            <a:ext cx="6726903" cy="5467138"/>
          </a:xfrm>
          <a:custGeom>
            <a:rect b="b" l="l" r="r" t="t"/>
            <a:pathLst>
              <a:path extrusionOk="0" h="5469172" w="6729406">
                <a:moveTo>
                  <a:pt x="6729406" y="0"/>
                </a:moveTo>
                <a:lnTo>
                  <a:pt x="0" y="0"/>
                </a:lnTo>
                <a:lnTo>
                  <a:pt x="0" y="5469172"/>
                </a:lnTo>
                <a:lnTo>
                  <a:pt x="6729406" y="5469172"/>
                </a:lnTo>
                <a:lnTo>
                  <a:pt x="6729406" y="0"/>
                </a:lnTo>
                <a:close/>
              </a:path>
            </a:pathLst>
          </a:custGeom>
          <a:blipFill rotWithShape="1">
            <a:blip r:embed="rId3">
              <a:alphaModFix amt="50000"/>
            </a:blip>
            <a:stretch>
              <a:fillRect b="0" l="0" r="0" t="0"/>
            </a:stretch>
          </a:blipFill>
          <a:ln>
            <a:noFill/>
          </a:ln>
        </p:spPr>
      </p:sp>
      <p:sp>
        <p:nvSpPr>
          <p:cNvPr id="224" name="Google Shape;224;p27"/>
          <p:cNvSpPr/>
          <p:nvPr/>
        </p:nvSpPr>
        <p:spPr>
          <a:xfrm rot="3528902">
            <a:off x="8774920" y="-2615548"/>
            <a:ext cx="13701370" cy="13701370"/>
          </a:xfrm>
          <a:custGeom>
            <a:rect b="b" l="l" r="r" t="t"/>
            <a:pathLst>
              <a:path extrusionOk="0" h="13709384" w="13709384">
                <a:moveTo>
                  <a:pt x="0" y="0"/>
                </a:moveTo>
                <a:lnTo>
                  <a:pt x="13709384" y="0"/>
                </a:lnTo>
                <a:lnTo>
                  <a:pt x="13709384" y="13709384"/>
                </a:lnTo>
                <a:lnTo>
                  <a:pt x="0" y="13709384"/>
                </a:lnTo>
                <a:lnTo>
                  <a:pt x="0" y="0"/>
                </a:lnTo>
                <a:close/>
              </a:path>
            </a:pathLst>
          </a:custGeom>
          <a:blipFill rotWithShape="1">
            <a:blip r:embed="rId4">
              <a:alphaModFix amt="35000"/>
            </a:blip>
            <a:stretch>
              <a:fillRect b="0" l="0" r="0" t="0"/>
            </a:stretch>
          </a:blipFill>
          <a:ln>
            <a:noFill/>
          </a:ln>
        </p:spPr>
      </p:sp>
      <p:sp>
        <p:nvSpPr>
          <p:cNvPr id="225" name="Google Shape;225;p27"/>
          <p:cNvSpPr txBox="1"/>
          <p:nvPr/>
        </p:nvSpPr>
        <p:spPr>
          <a:xfrm>
            <a:off x="1028700" y="409125"/>
            <a:ext cx="172593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Font typeface="Arial"/>
              <a:buNone/>
            </a:pPr>
            <a:r>
              <a:rPr b="1" lang="en-US" sz="5000">
                <a:solidFill>
                  <a:srgbClr val="004AAD"/>
                </a:solidFill>
                <a:latin typeface="Montserrat"/>
                <a:ea typeface="Montserrat"/>
                <a:cs typeface="Montserrat"/>
                <a:sym typeface="Montserrat"/>
              </a:rPr>
              <a:t>DASHBOARD</a:t>
            </a:r>
            <a:endParaRPr sz="6000"/>
          </a:p>
        </p:txBody>
      </p:sp>
      <p:sp>
        <p:nvSpPr>
          <p:cNvPr id="226" name="Google Shape;226;p27"/>
          <p:cNvSpPr txBox="1"/>
          <p:nvPr/>
        </p:nvSpPr>
        <p:spPr>
          <a:xfrm>
            <a:off x="1028700" y="1795025"/>
            <a:ext cx="14857800" cy="557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u="sng">
                <a:solidFill>
                  <a:schemeClr val="dk1"/>
                </a:solidFill>
                <a:latin typeface="Montserrat"/>
                <a:ea typeface="Montserrat"/>
                <a:cs typeface="Montserrat"/>
                <a:sym typeface="Montserrat"/>
              </a:rPr>
              <a:t>Posible charts</a:t>
            </a:r>
            <a:endParaRPr sz="2500" u="sng">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b="1" lang="en-US" sz="2500">
                <a:solidFill>
                  <a:schemeClr val="dk1"/>
                </a:solidFill>
                <a:latin typeface="Montserrat"/>
                <a:ea typeface="Montserrat"/>
                <a:cs typeface="Montserrat"/>
                <a:sym typeface="Montserrat"/>
              </a:rPr>
              <a:t>Multiline plot;</a:t>
            </a:r>
            <a:r>
              <a:rPr lang="en-US" sz="2500">
                <a:solidFill>
                  <a:schemeClr val="dk1"/>
                </a:solidFill>
                <a:latin typeface="Montserrat"/>
                <a:ea typeface="Montserrat"/>
                <a:cs typeface="Montserrat"/>
                <a:sym typeface="Montserrat"/>
              </a:rPr>
              <a:t> Average flight price for each airline by months</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b="1" lang="en-US" sz="2500">
                <a:solidFill>
                  <a:schemeClr val="dk1"/>
                </a:solidFill>
                <a:latin typeface="Montserrat"/>
                <a:ea typeface="Montserrat"/>
                <a:cs typeface="Montserrat"/>
                <a:sym typeface="Montserrat"/>
              </a:rPr>
              <a:t>Scatter plot;</a:t>
            </a:r>
            <a:r>
              <a:rPr lang="en-US" sz="2500">
                <a:solidFill>
                  <a:schemeClr val="dk1"/>
                </a:solidFill>
                <a:latin typeface="Montserrat"/>
                <a:ea typeface="Montserrat"/>
                <a:cs typeface="Montserrat"/>
                <a:sym typeface="Montserrat"/>
              </a:rPr>
              <a:t> show relationship between price and distance traveled</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b="1" lang="en-US" sz="2500">
                <a:solidFill>
                  <a:schemeClr val="dk1"/>
                </a:solidFill>
                <a:latin typeface="Montserrat"/>
                <a:ea typeface="Montserrat"/>
                <a:cs typeface="Montserrat"/>
                <a:sym typeface="Montserrat"/>
              </a:rPr>
              <a:t>Stacked bar chart;</a:t>
            </a:r>
            <a:r>
              <a:rPr lang="en-US" sz="2500">
                <a:solidFill>
                  <a:schemeClr val="dk1"/>
                </a:solidFill>
                <a:latin typeface="Montserrat"/>
                <a:ea typeface="Montserrat"/>
                <a:cs typeface="Montserrat"/>
                <a:sym typeface="Montserrat"/>
              </a:rPr>
              <a:t> count of flights by months, each section represents an airline</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b="1" lang="en-US" sz="2500">
                <a:solidFill>
                  <a:schemeClr val="dk1"/>
                </a:solidFill>
                <a:latin typeface="Montserrat"/>
                <a:ea typeface="Montserrat"/>
                <a:cs typeface="Montserrat"/>
                <a:sym typeface="Montserrat"/>
              </a:rPr>
              <a:t>Combination chart</a:t>
            </a:r>
            <a:r>
              <a:rPr lang="en-US" sz="2500">
                <a:solidFill>
                  <a:schemeClr val="dk1"/>
                </a:solidFill>
                <a:latin typeface="Montserrat"/>
                <a:ea typeface="Montserrat"/>
                <a:cs typeface="Montserrat"/>
                <a:sym typeface="Montserrat"/>
              </a:rPr>
              <a:t> (grouped bar chart and line chart)</a:t>
            </a:r>
            <a:endParaRPr sz="2500">
              <a:solidFill>
                <a:schemeClr val="dk1"/>
              </a:solidFill>
              <a:latin typeface="Montserrat"/>
              <a:ea typeface="Montserrat"/>
              <a:cs typeface="Montserrat"/>
              <a:sym typeface="Montserrat"/>
            </a:endParaRPr>
          </a:p>
          <a:p>
            <a:pPr indent="-387350" lvl="1" marL="9144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Grouped bar chart; each group would represent an airline and the bars within each group would represent the number of round-trip flights and number of one-way flights for that airline.</a:t>
            </a:r>
            <a:endParaRPr sz="2500">
              <a:solidFill>
                <a:schemeClr val="dk1"/>
              </a:solidFill>
              <a:latin typeface="Montserrat"/>
              <a:ea typeface="Montserrat"/>
              <a:cs typeface="Montserrat"/>
              <a:sym typeface="Montserrat"/>
            </a:endParaRPr>
          </a:p>
          <a:p>
            <a:pPr indent="-387350" lvl="1" marL="9144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Line chart; average price of each airline</a:t>
            </a:r>
            <a:endParaRPr sz="25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5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2500" u="sng">
                <a:solidFill>
                  <a:schemeClr val="dk1"/>
                </a:solidFill>
                <a:latin typeface="Montserrat"/>
                <a:ea typeface="Montserrat"/>
                <a:cs typeface="Montserrat"/>
                <a:sym typeface="Montserrat"/>
              </a:rPr>
              <a:t>Filters</a:t>
            </a:r>
            <a:endParaRPr sz="2500" u="sng">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Filter by Airline, Years, Quarters, Months</a:t>
            </a:r>
            <a:endParaRPr sz="25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25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500">
              <a:solidFill>
                <a:schemeClr val="dk1"/>
              </a:solidFill>
              <a:latin typeface="Montserrat"/>
              <a:ea typeface="Montserrat"/>
              <a:cs typeface="Montserrat"/>
              <a:sym typeface="Montserrat"/>
            </a:endParaRPr>
          </a:p>
        </p:txBody>
      </p:sp>
      <p:sp>
        <p:nvSpPr>
          <p:cNvPr id="227" name="Google Shape;227;p27"/>
          <p:cNvSpPr txBox="1"/>
          <p:nvPr/>
        </p:nvSpPr>
        <p:spPr>
          <a:xfrm>
            <a:off x="6423950" y="9057200"/>
            <a:ext cx="1192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p:nvPr/>
        </p:nvSpPr>
        <p:spPr>
          <a:xfrm flipH="1" rot="8532779">
            <a:off x="-3408861" y="7714212"/>
            <a:ext cx="6726903" cy="5467138"/>
          </a:xfrm>
          <a:custGeom>
            <a:rect b="b" l="l" r="r" t="t"/>
            <a:pathLst>
              <a:path extrusionOk="0" h="5469172" w="6729406">
                <a:moveTo>
                  <a:pt x="6729406" y="0"/>
                </a:moveTo>
                <a:lnTo>
                  <a:pt x="0" y="0"/>
                </a:lnTo>
                <a:lnTo>
                  <a:pt x="0" y="5469172"/>
                </a:lnTo>
                <a:lnTo>
                  <a:pt x="6729406" y="5469172"/>
                </a:lnTo>
                <a:lnTo>
                  <a:pt x="6729406" y="0"/>
                </a:lnTo>
                <a:close/>
              </a:path>
            </a:pathLst>
          </a:custGeom>
          <a:blipFill rotWithShape="1">
            <a:blip r:embed="rId3">
              <a:alphaModFix amt="50000"/>
            </a:blip>
            <a:stretch>
              <a:fillRect b="0" l="0" r="0" t="0"/>
            </a:stretch>
          </a:blipFill>
          <a:ln>
            <a:noFill/>
          </a:ln>
        </p:spPr>
      </p:sp>
      <p:sp>
        <p:nvSpPr>
          <p:cNvPr id="233" name="Google Shape;233;p28"/>
          <p:cNvSpPr/>
          <p:nvPr/>
        </p:nvSpPr>
        <p:spPr>
          <a:xfrm rot="3528902">
            <a:off x="8774920" y="-2615548"/>
            <a:ext cx="13701370" cy="13701370"/>
          </a:xfrm>
          <a:custGeom>
            <a:rect b="b" l="l" r="r" t="t"/>
            <a:pathLst>
              <a:path extrusionOk="0" h="13709384" w="13709384">
                <a:moveTo>
                  <a:pt x="0" y="0"/>
                </a:moveTo>
                <a:lnTo>
                  <a:pt x="13709384" y="0"/>
                </a:lnTo>
                <a:lnTo>
                  <a:pt x="13709384" y="13709384"/>
                </a:lnTo>
                <a:lnTo>
                  <a:pt x="0" y="13709384"/>
                </a:lnTo>
                <a:lnTo>
                  <a:pt x="0" y="0"/>
                </a:lnTo>
                <a:close/>
              </a:path>
            </a:pathLst>
          </a:custGeom>
          <a:blipFill rotWithShape="1">
            <a:blip r:embed="rId4">
              <a:alphaModFix amt="35000"/>
            </a:blip>
            <a:stretch>
              <a:fillRect b="0" l="0" r="0" t="0"/>
            </a:stretch>
          </a:blipFill>
          <a:ln>
            <a:noFill/>
          </a:ln>
        </p:spPr>
      </p:sp>
      <p:sp>
        <p:nvSpPr>
          <p:cNvPr id="234" name="Google Shape;234;p28"/>
          <p:cNvSpPr txBox="1"/>
          <p:nvPr/>
        </p:nvSpPr>
        <p:spPr>
          <a:xfrm>
            <a:off x="1028700" y="409125"/>
            <a:ext cx="172593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Font typeface="Arial"/>
              <a:buNone/>
            </a:pPr>
            <a:r>
              <a:rPr b="1" lang="en-US" sz="5000">
                <a:solidFill>
                  <a:srgbClr val="004AAD"/>
                </a:solidFill>
                <a:latin typeface="Montserrat"/>
                <a:ea typeface="Montserrat"/>
                <a:cs typeface="Montserrat"/>
                <a:sym typeface="Montserrat"/>
              </a:rPr>
              <a:t>Hypothesis, Intentions and Insights</a:t>
            </a:r>
            <a:r>
              <a:rPr b="1" lang="en-US" sz="5000">
                <a:solidFill>
                  <a:srgbClr val="004AAD"/>
                </a:solidFill>
                <a:latin typeface="Montserrat"/>
                <a:ea typeface="Montserrat"/>
                <a:cs typeface="Montserrat"/>
                <a:sym typeface="Montserrat"/>
              </a:rPr>
              <a:t> </a:t>
            </a:r>
            <a:endParaRPr sz="6000"/>
          </a:p>
        </p:txBody>
      </p:sp>
      <p:sp>
        <p:nvSpPr>
          <p:cNvPr id="235" name="Google Shape;235;p28"/>
          <p:cNvSpPr txBox="1"/>
          <p:nvPr/>
        </p:nvSpPr>
        <p:spPr>
          <a:xfrm>
            <a:off x="956450" y="1117075"/>
            <a:ext cx="14857800" cy="914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solidFill>
                  <a:schemeClr val="dk1"/>
                </a:solidFill>
                <a:latin typeface="Montserrat"/>
                <a:ea typeface="Montserrat"/>
                <a:cs typeface="Montserrat"/>
                <a:sym typeface="Montserrat"/>
              </a:rPr>
              <a:t>Hypothesis:</a:t>
            </a:r>
            <a:endParaRPr b="1" sz="21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2100">
                <a:solidFill>
                  <a:schemeClr val="dk1"/>
                </a:solidFill>
                <a:latin typeface="Montserrat"/>
                <a:ea typeface="Montserrat"/>
                <a:cs typeface="Montserrat"/>
                <a:sym typeface="Montserrat"/>
              </a:rPr>
              <a:t>Weather conditions are the primary factors contributing to airline delay. Adverse weather </a:t>
            </a:r>
            <a:r>
              <a:rPr lang="en-US" sz="2100">
                <a:solidFill>
                  <a:schemeClr val="dk1"/>
                </a:solidFill>
                <a:latin typeface="Montserrat"/>
                <a:ea typeface="Montserrat"/>
                <a:cs typeface="Montserrat"/>
                <a:sym typeface="Montserrat"/>
              </a:rPr>
              <a:t>conditions</a:t>
            </a:r>
            <a:r>
              <a:rPr lang="en-US" sz="2100">
                <a:solidFill>
                  <a:schemeClr val="dk1"/>
                </a:solidFill>
                <a:latin typeface="Montserrat"/>
                <a:ea typeface="Montserrat"/>
                <a:cs typeface="Montserrat"/>
                <a:sym typeface="Montserrat"/>
              </a:rPr>
              <a:t> may significantly impact flight operations as it make cause taking of and landing to be unsafe.</a:t>
            </a:r>
            <a:endParaRPr sz="2100">
              <a:solidFill>
                <a:schemeClr val="dk1"/>
              </a:solidFill>
              <a:latin typeface="Montserrat"/>
              <a:ea typeface="Montserrat"/>
              <a:cs typeface="Montserrat"/>
              <a:sym typeface="Montserrat"/>
            </a:endParaRPr>
          </a:p>
          <a:p>
            <a:pPr indent="0" lvl="0" marL="0" rtl="0" algn="l">
              <a:spcBef>
                <a:spcPts val="0"/>
              </a:spcBef>
              <a:spcAft>
                <a:spcPts val="0"/>
              </a:spcAft>
              <a:buNone/>
            </a:pPr>
            <a:br>
              <a:rPr lang="en-US" sz="2100">
                <a:solidFill>
                  <a:schemeClr val="dk1"/>
                </a:solidFill>
                <a:latin typeface="Montserrat"/>
                <a:ea typeface="Montserrat"/>
                <a:cs typeface="Montserrat"/>
                <a:sym typeface="Montserrat"/>
              </a:rPr>
            </a:br>
            <a:r>
              <a:rPr b="1" lang="en-US" sz="2100">
                <a:solidFill>
                  <a:schemeClr val="dk1"/>
                </a:solidFill>
                <a:latin typeface="Montserrat"/>
                <a:ea typeface="Montserrat"/>
                <a:cs typeface="Montserrat"/>
                <a:sym typeface="Montserrat"/>
              </a:rPr>
              <a:t>Intention</a:t>
            </a:r>
            <a:endParaRPr b="1" sz="2100">
              <a:solidFill>
                <a:schemeClr val="dk1"/>
              </a:solidFill>
              <a:latin typeface="Montserrat"/>
              <a:ea typeface="Montserrat"/>
              <a:cs typeface="Montserrat"/>
              <a:sym typeface="Montserrat"/>
            </a:endParaRPr>
          </a:p>
          <a:p>
            <a:pPr indent="-361950" lvl="0" marL="914400" rtl="0" algn="l">
              <a:lnSpc>
                <a:spcPct val="115000"/>
              </a:lnSpc>
              <a:spcBef>
                <a:spcPts val="0"/>
              </a:spcBef>
              <a:spcAft>
                <a:spcPts val="0"/>
              </a:spcAft>
              <a:buClr>
                <a:schemeClr val="dk1"/>
              </a:buClr>
              <a:buSzPts val="2100"/>
              <a:buFont typeface="Calibri"/>
              <a:buChar char="-"/>
            </a:pPr>
            <a:r>
              <a:rPr b="1" lang="en-US" sz="2100">
                <a:solidFill>
                  <a:schemeClr val="dk1"/>
                </a:solidFill>
                <a:latin typeface="Montserrat"/>
                <a:ea typeface="Montserrat"/>
                <a:cs typeface="Montserrat"/>
                <a:sym typeface="Montserrat"/>
              </a:rPr>
              <a:t>Flight Delay Analysis</a:t>
            </a:r>
            <a:r>
              <a:rPr lang="en-US" sz="2100">
                <a:solidFill>
                  <a:schemeClr val="dk1"/>
                </a:solidFill>
                <a:latin typeface="Montserrat"/>
                <a:ea typeface="Montserrat"/>
                <a:cs typeface="Montserrat"/>
                <a:sym typeface="Montserrat"/>
              </a:rPr>
              <a:t>: Analyze the factors influencing flight delays. Determine the most significant factors contributing to flight delays and their impact</a:t>
            </a:r>
            <a:endParaRPr sz="2100">
              <a:solidFill>
                <a:schemeClr val="dk1"/>
              </a:solidFill>
              <a:latin typeface="Montserrat"/>
              <a:ea typeface="Montserrat"/>
              <a:cs typeface="Montserrat"/>
              <a:sym typeface="Montserrat"/>
            </a:endParaRPr>
          </a:p>
          <a:p>
            <a:pPr indent="-361950" lvl="0" marL="914400" rtl="0" algn="l">
              <a:lnSpc>
                <a:spcPct val="115000"/>
              </a:lnSpc>
              <a:spcBef>
                <a:spcPts val="0"/>
              </a:spcBef>
              <a:spcAft>
                <a:spcPts val="0"/>
              </a:spcAft>
              <a:buClr>
                <a:schemeClr val="dk1"/>
              </a:buClr>
              <a:buSzPts val="2100"/>
              <a:buFont typeface="Calibri"/>
              <a:buChar char="-"/>
            </a:pPr>
            <a:r>
              <a:rPr b="1" lang="en-US" sz="2100">
                <a:solidFill>
                  <a:schemeClr val="dk1"/>
                </a:solidFill>
                <a:latin typeface="Montserrat"/>
                <a:ea typeface="Montserrat"/>
                <a:cs typeface="Montserrat"/>
                <a:sym typeface="Montserrat"/>
              </a:rPr>
              <a:t>Competitor Analysis</a:t>
            </a:r>
            <a:r>
              <a:rPr lang="en-US" sz="2100">
                <a:solidFill>
                  <a:schemeClr val="dk1"/>
                </a:solidFill>
                <a:latin typeface="Montserrat"/>
                <a:ea typeface="Montserrat"/>
                <a:cs typeface="Montserrat"/>
                <a:sym typeface="Montserrat"/>
              </a:rPr>
              <a:t>: Analyze the delay patterns of different airlines and compare their performance in terms of flight delays. Identify airlines with higher or lower rates of delays and assess the impact of factors such as weather conditions, distance group, and day of the week on delays for each airline</a:t>
            </a:r>
            <a:endParaRPr sz="2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1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2100">
                <a:solidFill>
                  <a:schemeClr val="dk1"/>
                </a:solidFill>
                <a:latin typeface="Montserrat"/>
                <a:ea typeface="Montserrat"/>
                <a:cs typeface="Montserrat"/>
                <a:sym typeface="Montserrat"/>
              </a:rPr>
              <a:t>Insights</a:t>
            </a:r>
            <a:endParaRPr b="1" sz="2100">
              <a:solidFill>
                <a:schemeClr val="dk1"/>
              </a:solidFill>
              <a:latin typeface="Montserrat"/>
              <a:ea typeface="Montserrat"/>
              <a:cs typeface="Montserrat"/>
              <a:sym typeface="Montserrat"/>
            </a:endParaRPr>
          </a:p>
          <a:p>
            <a:pPr indent="-361950" lvl="0" marL="914400" rtl="0" algn="l">
              <a:lnSpc>
                <a:spcPct val="115000"/>
              </a:lnSpc>
              <a:spcBef>
                <a:spcPts val="0"/>
              </a:spcBef>
              <a:spcAft>
                <a:spcPts val="0"/>
              </a:spcAft>
              <a:buClr>
                <a:schemeClr val="dk1"/>
              </a:buClr>
              <a:buSzPts val="2100"/>
              <a:buFont typeface="Calibri"/>
              <a:buChar char="-"/>
            </a:pPr>
            <a:r>
              <a:rPr b="1" lang="en-US" sz="2100">
                <a:solidFill>
                  <a:schemeClr val="dk1"/>
                </a:solidFill>
                <a:latin typeface="Montserrat"/>
                <a:ea typeface="Montserrat"/>
                <a:cs typeface="Montserrat"/>
                <a:sym typeface="Montserrat"/>
              </a:rPr>
              <a:t>Assess Delay factors</a:t>
            </a:r>
            <a:r>
              <a:rPr lang="en-US" sz="2100">
                <a:solidFill>
                  <a:schemeClr val="dk1"/>
                </a:solidFill>
                <a:latin typeface="Montserrat"/>
                <a:ea typeface="Montserrat"/>
                <a:cs typeface="Montserrat"/>
                <a:sym typeface="Montserrat"/>
              </a:rPr>
              <a:t>: Determine factors that contribute to flight delays and determine if weather is the dominant role in causing flight delays.</a:t>
            </a:r>
            <a:endParaRPr sz="2100">
              <a:solidFill>
                <a:schemeClr val="dk1"/>
              </a:solidFill>
              <a:latin typeface="Montserrat"/>
              <a:ea typeface="Montserrat"/>
              <a:cs typeface="Montserrat"/>
              <a:sym typeface="Montserrat"/>
            </a:endParaRPr>
          </a:p>
          <a:p>
            <a:pPr indent="-361950" lvl="0" marL="914400" rtl="0" algn="l">
              <a:lnSpc>
                <a:spcPct val="115000"/>
              </a:lnSpc>
              <a:spcBef>
                <a:spcPts val="0"/>
              </a:spcBef>
              <a:spcAft>
                <a:spcPts val="0"/>
              </a:spcAft>
              <a:buClr>
                <a:schemeClr val="dk1"/>
              </a:buClr>
              <a:buSzPts val="2100"/>
              <a:buFont typeface="Calibri"/>
              <a:buChar char="-"/>
            </a:pPr>
            <a:r>
              <a:rPr b="1" lang="en-US" sz="2100">
                <a:solidFill>
                  <a:schemeClr val="dk1"/>
                </a:solidFill>
                <a:latin typeface="Montserrat"/>
                <a:ea typeface="Montserrat"/>
                <a:cs typeface="Montserrat"/>
                <a:sym typeface="Montserrat"/>
              </a:rPr>
              <a:t>Resource Allocation</a:t>
            </a:r>
            <a:r>
              <a:rPr lang="en-US" sz="2100">
                <a:solidFill>
                  <a:schemeClr val="dk1"/>
                </a:solidFill>
                <a:latin typeface="Montserrat"/>
                <a:ea typeface="Montserrat"/>
                <a:cs typeface="Montserrat"/>
                <a:sym typeface="Montserrat"/>
              </a:rPr>
              <a:t>: Understanding flight delay factors can help airlines optimize resource allocation, improving efficiency and cost effectiveness.</a:t>
            </a:r>
            <a:endParaRPr sz="2100">
              <a:solidFill>
                <a:schemeClr val="dk1"/>
              </a:solidFill>
              <a:latin typeface="Montserrat"/>
              <a:ea typeface="Montserrat"/>
              <a:cs typeface="Montserrat"/>
              <a:sym typeface="Montserrat"/>
            </a:endParaRPr>
          </a:p>
          <a:p>
            <a:pPr indent="-361950" lvl="0" marL="914400" rtl="0" algn="l">
              <a:lnSpc>
                <a:spcPct val="115000"/>
              </a:lnSpc>
              <a:spcBef>
                <a:spcPts val="0"/>
              </a:spcBef>
              <a:spcAft>
                <a:spcPts val="0"/>
              </a:spcAft>
              <a:buClr>
                <a:schemeClr val="dk1"/>
              </a:buClr>
              <a:buSzPts val="2100"/>
              <a:buFont typeface="Calibri"/>
              <a:buChar char="-"/>
            </a:pPr>
            <a:r>
              <a:rPr b="1" lang="en-US" sz="2100">
                <a:solidFill>
                  <a:schemeClr val="dk1"/>
                </a:solidFill>
                <a:latin typeface="Montserrat"/>
                <a:ea typeface="Montserrat"/>
                <a:cs typeface="Montserrat"/>
                <a:sym typeface="Montserrat"/>
              </a:rPr>
              <a:t>Mitigating Customer Impact:</a:t>
            </a:r>
            <a:r>
              <a:rPr lang="en-US" sz="2100">
                <a:solidFill>
                  <a:schemeClr val="dk1"/>
                </a:solidFill>
                <a:latin typeface="Montserrat"/>
                <a:ea typeface="Montserrat"/>
                <a:cs typeface="Montserrat"/>
                <a:sym typeface="Montserrat"/>
              </a:rPr>
              <a:t> Predicting flight delays enables proactive passenger notification, facilitating alternative arrangements and necessary compensation or assistance. This proactive approach enhances customer satisfaction and mitigates the negative effects of delays on passenger experiences.</a:t>
            </a:r>
            <a:endParaRPr sz="2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5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5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25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500">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p:nvPr/>
        </p:nvSpPr>
        <p:spPr>
          <a:xfrm flipH="1" rot="8532779">
            <a:off x="-3408861" y="7714212"/>
            <a:ext cx="6726903" cy="5467138"/>
          </a:xfrm>
          <a:custGeom>
            <a:rect b="b" l="l" r="r" t="t"/>
            <a:pathLst>
              <a:path extrusionOk="0" h="5469172" w="6729406">
                <a:moveTo>
                  <a:pt x="6729406" y="0"/>
                </a:moveTo>
                <a:lnTo>
                  <a:pt x="0" y="0"/>
                </a:lnTo>
                <a:lnTo>
                  <a:pt x="0" y="5469172"/>
                </a:lnTo>
                <a:lnTo>
                  <a:pt x="6729406" y="5469172"/>
                </a:lnTo>
                <a:lnTo>
                  <a:pt x="6729406" y="0"/>
                </a:lnTo>
                <a:close/>
              </a:path>
            </a:pathLst>
          </a:custGeom>
          <a:blipFill rotWithShape="1">
            <a:blip r:embed="rId3">
              <a:alphaModFix amt="50000"/>
            </a:blip>
            <a:stretch>
              <a:fillRect b="0" l="0" r="0" t="0"/>
            </a:stretch>
          </a:blipFill>
          <a:ln>
            <a:noFill/>
          </a:ln>
        </p:spPr>
      </p:sp>
      <p:sp>
        <p:nvSpPr>
          <p:cNvPr id="241" name="Google Shape;241;p29"/>
          <p:cNvSpPr/>
          <p:nvPr/>
        </p:nvSpPr>
        <p:spPr>
          <a:xfrm rot="3528902">
            <a:off x="8774920" y="-2615548"/>
            <a:ext cx="13701370" cy="13701370"/>
          </a:xfrm>
          <a:custGeom>
            <a:rect b="b" l="l" r="r" t="t"/>
            <a:pathLst>
              <a:path extrusionOk="0" h="13709384" w="13709384">
                <a:moveTo>
                  <a:pt x="0" y="0"/>
                </a:moveTo>
                <a:lnTo>
                  <a:pt x="13709384" y="0"/>
                </a:lnTo>
                <a:lnTo>
                  <a:pt x="13709384" y="13709384"/>
                </a:lnTo>
                <a:lnTo>
                  <a:pt x="0" y="13709384"/>
                </a:lnTo>
                <a:lnTo>
                  <a:pt x="0" y="0"/>
                </a:lnTo>
                <a:close/>
              </a:path>
            </a:pathLst>
          </a:custGeom>
          <a:blipFill rotWithShape="1">
            <a:blip r:embed="rId4">
              <a:alphaModFix amt="35000"/>
            </a:blip>
            <a:stretch>
              <a:fillRect b="0" l="0" r="0" t="0"/>
            </a:stretch>
          </a:blipFill>
          <a:ln>
            <a:noFill/>
          </a:ln>
        </p:spPr>
      </p:sp>
      <p:sp>
        <p:nvSpPr>
          <p:cNvPr id="242" name="Google Shape;242;p29"/>
          <p:cNvSpPr txBox="1"/>
          <p:nvPr/>
        </p:nvSpPr>
        <p:spPr>
          <a:xfrm>
            <a:off x="86675" y="0"/>
            <a:ext cx="172593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Font typeface="Arial"/>
              <a:buNone/>
            </a:pPr>
            <a:r>
              <a:rPr b="1" lang="en-US" sz="5000">
                <a:solidFill>
                  <a:srgbClr val="004AAD"/>
                </a:solidFill>
                <a:latin typeface="Montserrat"/>
                <a:ea typeface="Montserrat"/>
                <a:cs typeface="Montserrat"/>
                <a:sym typeface="Montserrat"/>
              </a:rPr>
              <a:t>Dataset</a:t>
            </a:r>
            <a:r>
              <a:rPr b="1" lang="en-US" sz="5000">
                <a:solidFill>
                  <a:srgbClr val="004AAD"/>
                </a:solidFill>
                <a:latin typeface="Montserrat"/>
                <a:ea typeface="Montserrat"/>
                <a:cs typeface="Montserrat"/>
                <a:sym typeface="Montserrat"/>
              </a:rPr>
              <a:t> </a:t>
            </a:r>
            <a:endParaRPr sz="6000"/>
          </a:p>
        </p:txBody>
      </p:sp>
      <p:sp>
        <p:nvSpPr>
          <p:cNvPr id="243" name="Google Shape;243;p29"/>
          <p:cNvSpPr txBox="1"/>
          <p:nvPr/>
        </p:nvSpPr>
        <p:spPr>
          <a:xfrm>
            <a:off x="0" y="668075"/>
            <a:ext cx="15771000" cy="980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ontserrat"/>
                <a:ea typeface="Montserrat"/>
                <a:cs typeface="Montserrat"/>
                <a:sym typeface="Montserrat"/>
              </a:rPr>
              <a:t>The dataset contains daily </a:t>
            </a:r>
            <a:r>
              <a:rPr lang="en-US" sz="2500">
                <a:solidFill>
                  <a:schemeClr val="dk1"/>
                </a:solidFill>
                <a:latin typeface="Montserrat"/>
                <a:ea typeface="Montserrat"/>
                <a:cs typeface="Montserrat"/>
                <a:sym typeface="Montserrat"/>
              </a:rPr>
              <a:t>information</a:t>
            </a:r>
            <a:r>
              <a:rPr lang="en-US" sz="2500">
                <a:solidFill>
                  <a:schemeClr val="dk1"/>
                </a:solidFill>
                <a:latin typeface="Montserrat"/>
                <a:ea typeface="Montserrat"/>
                <a:cs typeface="Montserrat"/>
                <a:sym typeface="Montserrat"/>
              </a:rPr>
              <a:t> </a:t>
            </a:r>
            <a:r>
              <a:rPr lang="en-US" sz="2500">
                <a:solidFill>
                  <a:schemeClr val="dk1"/>
                </a:solidFill>
                <a:latin typeface="Montserrat"/>
                <a:ea typeface="Montserrat"/>
                <a:cs typeface="Montserrat"/>
                <a:sym typeface="Montserrat"/>
              </a:rPr>
              <a:t>covering</a:t>
            </a:r>
            <a:r>
              <a:rPr lang="en-US" sz="2500">
                <a:solidFill>
                  <a:schemeClr val="dk1"/>
                </a:solidFill>
                <a:latin typeface="Montserrat"/>
                <a:ea typeface="Montserrat"/>
                <a:cs typeface="Montserrat"/>
                <a:sym typeface="Montserrat"/>
              </a:rPr>
              <a:t> from flight information, carrier </a:t>
            </a:r>
            <a:r>
              <a:rPr lang="en-US" sz="2500">
                <a:solidFill>
                  <a:schemeClr val="dk1"/>
                </a:solidFill>
                <a:latin typeface="Montserrat"/>
                <a:ea typeface="Montserrat"/>
                <a:cs typeface="Montserrat"/>
                <a:sym typeface="Montserrat"/>
              </a:rPr>
              <a:t>company</a:t>
            </a:r>
            <a:r>
              <a:rPr lang="en-US" sz="2500">
                <a:solidFill>
                  <a:schemeClr val="dk1"/>
                </a:solidFill>
                <a:latin typeface="Montserrat"/>
                <a:ea typeface="Montserrat"/>
                <a:cs typeface="Montserrat"/>
                <a:sym typeface="Montserrat"/>
              </a:rPr>
              <a:t>, to taxing-in, taxing-out time, and generalized delay reason for exactly 10 years. Each year has a different csv. For this </a:t>
            </a:r>
            <a:r>
              <a:rPr lang="en-US" sz="2500">
                <a:solidFill>
                  <a:schemeClr val="dk1"/>
                </a:solidFill>
                <a:latin typeface="Montserrat"/>
                <a:ea typeface="Montserrat"/>
                <a:cs typeface="Montserrat"/>
                <a:sym typeface="Montserrat"/>
              </a:rPr>
              <a:t>study I </a:t>
            </a:r>
            <a:r>
              <a:rPr lang="en-US" sz="2500">
                <a:solidFill>
                  <a:schemeClr val="dk1"/>
                </a:solidFill>
                <a:latin typeface="Montserrat"/>
                <a:ea typeface="Montserrat"/>
                <a:cs typeface="Montserrat"/>
                <a:sym typeface="Montserrat"/>
              </a:rPr>
              <a:t>will </a:t>
            </a:r>
            <a:r>
              <a:rPr lang="en-US" sz="2500">
                <a:solidFill>
                  <a:schemeClr val="dk1"/>
                </a:solidFill>
                <a:latin typeface="Montserrat"/>
                <a:ea typeface="Montserrat"/>
                <a:cs typeface="Montserrat"/>
                <a:sym typeface="Montserrat"/>
              </a:rPr>
              <a:t>be using</a:t>
            </a:r>
            <a:r>
              <a:rPr lang="en-US" sz="2500">
                <a:solidFill>
                  <a:schemeClr val="dk1"/>
                </a:solidFill>
                <a:latin typeface="Montserrat"/>
                <a:ea typeface="Montserrat"/>
                <a:cs typeface="Montserrat"/>
                <a:sym typeface="Montserrat"/>
              </a:rPr>
              <a:t> the years 2017 to 2019.</a:t>
            </a:r>
            <a:endParaRPr sz="25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5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2500">
                <a:solidFill>
                  <a:schemeClr val="dk1"/>
                </a:solidFill>
                <a:latin typeface="Montserrat"/>
                <a:ea typeface="Montserrat"/>
                <a:cs typeface="Montserrat"/>
                <a:sym typeface="Montserrat"/>
              </a:rPr>
              <a:t>Columns used:</a:t>
            </a:r>
            <a:endParaRPr b="1"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FL_DATE</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OP_CARRIER</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OP_CARRIER_FL_NUM</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ORIGIN</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DEST</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DEP_TIME</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DEP_DELAY</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TAXI_OUT</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TAXI_IN</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WHEELS_OFF</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WHEELS_ON</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ARR_TIME</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ARR_DELAY</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AIR_TIME</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DISTANCE</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CARRIER_DELAY</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WEATHER_DELAY</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NAS_DELAY</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SECURITY_DELAY</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LATE_AIRCRAFT_DELAY</a:t>
            </a:r>
            <a:endParaRPr sz="2500">
              <a:solidFill>
                <a:schemeClr val="dk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p:nvPr/>
        </p:nvSpPr>
        <p:spPr>
          <a:xfrm flipH="1" rot="8532779">
            <a:off x="-3408861" y="7714212"/>
            <a:ext cx="6726903" cy="5467138"/>
          </a:xfrm>
          <a:custGeom>
            <a:rect b="b" l="l" r="r" t="t"/>
            <a:pathLst>
              <a:path extrusionOk="0" h="5469172" w="6729406">
                <a:moveTo>
                  <a:pt x="6729406" y="0"/>
                </a:moveTo>
                <a:lnTo>
                  <a:pt x="0" y="0"/>
                </a:lnTo>
                <a:lnTo>
                  <a:pt x="0" y="5469172"/>
                </a:lnTo>
                <a:lnTo>
                  <a:pt x="6729406" y="5469172"/>
                </a:lnTo>
                <a:lnTo>
                  <a:pt x="6729406" y="0"/>
                </a:lnTo>
                <a:close/>
              </a:path>
            </a:pathLst>
          </a:custGeom>
          <a:blipFill rotWithShape="1">
            <a:blip r:embed="rId3">
              <a:alphaModFix amt="50000"/>
            </a:blip>
            <a:stretch>
              <a:fillRect b="0" l="0" r="0" t="0"/>
            </a:stretch>
          </a:blipFill>
          <a:ln>
            <a:noFill/>
          </a:ln>
        </p:spPr>
      </p:sp>
      <p:sp>
        <p:nvSpPr>
          <p:cNvPr id="249" name="Google Shape;249;p30"/>
          <p:cNvSpPr/>
          <p:nvPr/>
        </p:nvSpPr>
        <p:spPr>
          <a:xfrm rot="3528902">
            <a:off x="8774920" y="-2615548"/>
            <a:ext cx="13701370" cy="13701370"/>
          </a:xfrm>
          <a:custGeom>
            <a:rect b="b" l="l" r="r" t="t"/>
            <a:pathLst>
              <a:path extrusionOk="0" h="13709384" w="13709384">
                <a:moveTo>
                  <a:pt x="0" y="0"/>
                </a:moveTo>
                <a:lnTo>
                  <a:pt x="13709384" y="0"/>
                </a:lnTo>
                <a:lnTo>
                  <a:pt x="13709384" y="13709384"/>
                </a:lnTo>
                <a:lnTo>
                  <a:pt x="0" y="13709384"/>
                </a:lnTo>
                <a:lnTo>
                  <a:pt x="0" y="0"/>
                </a:lnTo>
                <a:close/>
              </a:path>
            </a:pathLst>
          </a:custGeom>
          <a:blipFill rotWithShape="1">
            <a:blip r:embed="rId4">
              <a:alphaModFix amt="35000"/>
            </a:blip>
            <a:stretch>
              <a:fillRect b="0" l="0" r="0" t="0"/>
            </a:stretch>
          </a:blipFill>
          <a:ln>
            <a:noFill/>
          </a:ln>
        </p:spPr>
      </p:sp>
      <p:sp>
        <p:nvSpPr>
          <p:cNvPr id="250" name="Google Shape;250;p30"/>
          <p:cNvSpPr txBox="1"/>
          <p:nvPr/>
        </p:nvSpPr>
        <p:spPr>
          <a:xfrm>
            <a:off x="1028700" y="409125"/>
            <a:ext cx="17259300" cy="1847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Font typeface="Arial"/>
              <a:buNone/>
            </a:pPr>
            <a:r>
              <a:rPr b="1" lang="en-US" sz="5000">
                <a:solidFill>
                  <a:srgbClr val="004AAD"/>
                </a:solidFill>
                <a:latin typeface="Montserrat"/>
                <a:ea typeface="Montserrat"/>
                <a:cs typeface="Montserrat"/>
                <a:sym typeface="Montserrat"/>
              </a:rPr>
              <a:t>HYPOTHESIS: </a:t>
            </a:r>
            <a:r>
              <a:rPr b="1" lang="en-US" sz="6000">
                <a:solidFill>
                  <a:srgbClr val="004AAD"/>
                </a:solidFill>
                <a:latin typeface="Montserrat"/>
                <a:ea typeface="Montserrat"/>
                <a:cs typeface="Montserrat"/>
                <a:sym typeface="Montserrat"/>
              </a:rPr>
              <a:t> </a:t>
            </a:r>
            <a:r>
              <a:rPr lang="en-US" sz="6000">
                <a:solidFill>
                  <a:srgbClr val="004AAD"/>
                </a:solidFill>
                <a:latin typeface="Montserrat"/>
                <a:ea typeface="Montserrat"/>
                <a:cs typeface="Montserrat"/>
                <a:sym typeface="Montserrat"/>
              </a:rPr>
              <a:t>Quality of Service will influence satisfaction and future choice of airline.</a:t>
            </a:r>
            <a:endParaRPr sz="6000"/>
          </a:p>
        </p:txBody>
      </p:sp>
      <p:sp>
        <p:nvSpPr>
          <p:cNvPr id="251" name="Google Shape;251;p30"/>
          <p:cNvSpPr txBox="1"/>
          <p:nvPr/>
        </p:nvSpPr>
        <p:spPr>
          <a:xfrm>
            <a:off x="1028700" y="2738988"/>
            <a:ext cx="15825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Montserrat"/>
                <a:ea typeface="Montserrat"/>
                <a:cs typeface="Montserrat"/>
                <a:sym typeface="Montserrat"/>
              </a:rPr>
              <a:t>Data Scraped from the 3 airlines stated above over year around 2017 to 2019. The web scraped 90282 rows data from TripAdvisor, without cleaning. This dataset provides sufficient amount of data for further analysis, with all required columns of data for further analysis.</a:t>
            </a:r>
            <a:endParaRPr sz="2000">
              <a:latin typeface="Montserrat"/>
              <a:ea typeface="Montserrat"/>
              <a:cs typeface="Montserrat"/>
              <a:sym typeface="Montserrat"/>
            </a:endParaRPr>
          </a:p>
        </p:txBody>
      </p:sp>
      <p:pic>
        <p:nvPicPr>
          <p:cNvPr id="252" name="Google Shape;252;p30"/>
          <p:cNvPicPr preferRelativeResize="0"/>
          <p:nvPr/>
        </p:nvPicPr>
        <p:blipFill>
          <a:blip r:embed="rId5">
            <a:alphaModFix/>
          </a:blip>
          <a:stretch>
            <a:fillRect/>
          </a:stretch>
        </p:blipFill>
        <p:spPr>
          <a:xfrm>
            <a:off x="1028700" y="4173963"/>
            <a:ext cx="16396199" cy="2911075"/>
          </a:xfrm>
          <a:prstGeom prst="rect">
            <a:avLst/>
          </a:prstGeom>
          <a:noFill/>
          <a:ln>
            <a:noFill/>
          </a:ln>
        </p:spPr>
      </p:pic>
      <p:sp>
        <p:nvSpPr>
          <p:cNvPr id="253" name="Google Shape;253;p30"/>
          <p:cNvSpPr txBox="1"/>
          <p:nvPr/>
        </p:nvSpPr>
        <p:spPr>
          <a:xfrm>
            <a:off x="6423950" y="9057200"/>
            <a:ext cx="1192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4" name="Google Shape;254;p30"/>
          <p:cNvSpPr txBox="1"/>
          <p:nvPr/>
        </p:nvSpPr>
        <p:spPr>
          <a:xfrm>
            <a:off x="1028700" y="7722800"/>
            <a:ext cx="9735900" cy="1593000"/>
          </a:xfrm>
          <a:prstGeom prst="rect">
            <a:avLst/>
          </a:prstGeom>
          <a:noFill/>
          <a:ln>
            <a:noFill/>
          </a:ln>
        </p:spPr>
        <p:txBody>
          <a:bodyPr anchorCtr="0" anchor="t" bIns="91425" lIns="91425" spcFirstLastPara="1" rIns="91425" wrap="square" tIns="91425">
            <a:spAutoFit/>
          </a:bodyPr>
          <a:lstStyle/>
          <a:p>
            <a:pPr indent="0" lvl="0" marL="0" marR="520700" rtl="0" algn="l">
              <a:lnSpc>
                <a:spcPct val="115000"/>
              </a:lnSpc>
              <a:spcBef>
                <a:spcPts val="100"/>
              </a:spcBef>
              <a:spcAft>
                <a:spcPts val="0"/>
              </a:spcAft>
              <a:buNone/>
            </a:pPr>
            <a:r>
              <a:rPr i="1" lang="en-US" sz="2000">
                <a:solidFill>
                  <a:schemeClr val="dk1"/>
                </a:solidFill>
                <a:latin typeface="Calibri"/>
                <a:ea typeface="Calibri"/>
                <a:cs typeface="Calibri"/>
                <a:sym typeface="Calibri"/>
              </a:rPr>
              <a:t>Website Scraped (Included) –</a:t>
            </a:r>
            <a:r>
              <a:rPr i="1" lang="en-US" sz="2000">
                <a:solidFill>
                  <a:schemeClr val="dk1"/>
                </a:solidFill>
                <a:uFill>
                  <a:noFill/>
                </a:uFill>
                <a:latin typeface="Calibri"/>
                <a:ea typeface="Calibri"/>
                <a:cs typeface="Calibri"/>
                <a:sym typeface="Calibri"/>
                <a:hlinkClick r:id="rId6">
                  <a:extLst>
                    <a:ext uri="{A12FA001-AC4F-418D-AE19-62706E023703}">
                      <ahyp:hlinkClr val="tx"/>
                    </a:ext>
                  </a:extLst>
                </a:hlinkClick>
              </a:rPr>
              <a:t> </a:t>
            </a:r>
            <a:r>
              <a:rPr i="1" lang="en-US" sz="2000" u="sng">
                <a:solidFill>
                  <a:srgbClr val="1155CC"/>
                </a:solidFill>
                <a:latin typeface="Calibri"/>
                <a:ea typeface="Calibri"/>
                <a:cs typeface="Calibri"/>
                <a:sym typeface="Calibri"/>
                <a:hlinkClick r:id="rId7">
                  <a:extLst>
                    <a:ext uri="{A12FA001-AC4F-418D-AE19-62706E023703}">
                      <ahyp:hlinkClr val="tx"/>
                    </a:ext>
                  </a:extLst>
                </a:hlinkClick>
              </a:rPr>
              <a:t>https://www.tripadvisor.com</a:t>
            </a:r>
            <a:endParaRPr i="1" sz="2000" u="sng">
              <a:solidFill>
                <a:srgbClr val="1155CC"/>
              </a:solidFill>
              <a:latin typeface="Calibri"/>
              <a:ea typeface="Calibri"/>
              <a:cs typeface="Calibri"/>
              <a:sym typeface="Calibri"/>
            </a:endParaRPr>
          </a:p>
          <a:p>
            <a:pPr indent="-228600" lvl="0" marL="457200" marR="520700" rtl="0" algn="l">
              <a:lnSpc>
                <a:spcPct val="115000"/>
              </a:lnSpc>
              <a:spcBef>
                <a:spcPts val="100"/>
              </a:spcBef>
              <a:spcAft>
                <a:spcPts val="0"/>
              </a:spcAft>
              <a:buNone/>
            </a:pPr>
            <a:r>
              <a:rPr lang="en-US" sz="2000">
                <a:solidFill>
                  <a:schemeClr val="dk1"/>
                </a:solidFill>
                <a:latin typeface="Calibri"/>
                <a:ea typeface="Calibri"/>
                <a:cs typeface="Calibri"/>
                <a:sym typeface="Calibri"/>
              </a:rPr>
              <a:t>-         </a:t>
            </a:r>
            <a:r>
              <a:rPr lang="en-US" sz="2000">
                <a:solidFill>
                  <a:schemeClr val="dk1"/>
                </a:solidFill>
                <a:uFill>
                  <a:noFill/>
                </a:uFill>
                <a:latin typeface="Calibri"/>
                <a:ea typeface="Calibri"/>
                <a:cs typeface="Calibri"/>
                <a:sym typeface="Calibri"/>
                <a:hlinkClick r:id="rId8">
                  <a:extLst>
                    <a:ext uri="{A12FA001-AC4F-418D-AE19-62706E023703}">
                      <ahyp:hlinkClr val="tx"/>
                    </a:ext>
                  </a:extLst>
                </a:hlinkClick>
              </a:rPr>
              <a:t> </a:t>
            </a:r>
            <a:r>
              <a:rPr i="1" lang="en-US" sz="2000" u="sng">
                <a:solidFill>
                  <a:srgbClr val="1155CC"/>
                </a:solidFill>
                <a:latin typeface="Calibri"/>
                <a:ea typeface="Calibri"/>
                <a:cs typeface="Calibri"/>
                <a:sym typeface="Calibri"/>
                <a:hlinkClick r:id="rId9">
                  <a:extLst>
                    <a:ext uri="{A12FA001-AC4F-418D-AE19-62706E023703}">
                      <ahyp:hlinkClr val="tx"/>
                    </a:ext>
                  </a:extLst>
                </a:hlinkClick>
              </a:rPr>
              <a:t>American Airline</a:t>
            </a:r>
            <a:endParaRPr i="1" sz="2000" u="sng">
              <a:solidFill>
                <a:srgbClr val="1155CC"/>
              </a:solidFill>
              <a:latin typeface="Calibri"/>
              <a:ea typeface="Calibri"/>
              <a:cs typeface="Calibri"/>
              <a:sym typeface="Calibri"/>
            </a:endParaRPr>
          </a:p>
          <a:p>
            <a:pPr indent="-228600" lvl="0" marL="457200" marR="520700" rtl="0" algn="l">
              <a:lnSpc>
                <a:spcPct val="115000"/>
              </a:lnSpc>
              <a:spcBef>
                <a:spcPts val="100"/>
              </a:spcBef>
              <a:spcAft>
                <a:spcPts val="0"/>
              </a:spcAft>
              <a:buNone/>
            </a:pPr>
            <a:r>
              <a:rPr lang="en-US" sz="2000">
                <a:solidFill>
                  <a:schemeClr val="dk1"/>
                </a:solidFill>
                <a:latin typeface="Calibri"/>
                <a:ea typeface="Calibri"/>
                <a:cs typeface="Calibri"/>
                <a:sym typeface="Calibri"/>
              </a:rPr>
              <a:t>-         </a:t>
            </a:r>
            <a:r>
              <a:rPr lang="en-US" sz="2000">
                <a:solidFill>
                  <a:schemeClr val="dk1"/>
                </a:solidFill>
                <a:uFill>
                  <a:noFill/>
                </a:uFill>
                <a:latin typeface="Calibri"/>
                <a:ea typeface="Calibri"/>
                <a:cs typeface="Calibri"/>
                <a:sym typeface="Calibri"/>
                <a:hlinkClick r:id="rId10">
                  <a:extLst>
                    <a:ext uri="{A12FA001-AC4F-418D-AE19-62706E023703}">
                      <ahyp:hlinkClr val="tx"/>
                    </a:ext>
                  </a:extLst>
                </a:hlinkClick>
              </a:rPr>
              <a:t> </a:t>
            </a:r>
            <a:r>
              <a:rPr i="1" lang="en-US" sz="2000" u="sng">
                <a:solidFill>
                  <a:srgbClr val="1155CC"/>
                </a:solidFill>
                <a:latin typeface="Calibri"/>
                <a:ea typeface="Calibri"/>
                <a:cs typeface="Calibri"/>
                <a:sym typeface="Calibri"/>
                <a:hlinkClick r:id="rId11">
                  <a:extLst>
                    <a:ext uri="{A12FA001-AC4F-418D-AE19-62706E023703}">
                      <ahyp:hlinkClr val="tx"/>
                    </a:ext>
                  </a:extLst>
                </a:hlinkClick>
              </a:rPr>
              <a:t>United Airline</a:t>
            </a:r>
            <a:endParaRPr i="1" sz="2000" u="sng">
              <a:solidFill>
                <a:srgbClr val="1155CC"/>
              </a:solidFill>
              <a:latin typeface="Calibri"/>
              <a:ea typeface="Calibri"/>
              <a:cs typeface="Calibri"/>
              <a:sym typeface="Calibri"/>
            </a:endParaRPr>
          </a:p>
          <a:p>
            <a:pPr indent="-228600" lvl="0" marL="457200" marR="520700" rtl="0" algn="l">
              <a:lnSpc>
                <a:spcPct val="115000"/>
              </a:lnSpc>
              <a:spcBef>
                <a:spcPts val="100"/>
              </a:spcBef>
              <a:spcAft>
                <a:spcPts val="0"/>
              </a:spcAft>
              <a:buNone/>
            </a:pPr>
            <a:r>
              <a:rPr lang="en-US" sz="2000">
                <a:solidFill>
                  <a:schemeClr val="dk1"/>
                </a:solidFill>
                <a:latin typeface="Calibri"/>
                <a:ea typeface="Calibri"/>
                <a:cs typeface="Calibri"/>
                <a:sym typeface="Calibri"/>
              </a:rPr>
              <a:t>-         </a:t>
            </a:r>
            <a:r>
              <a:rPr lang="en-US" sz="2000">
                <a:solidFill>
                  <a:schemeClr val="dk1"/>
                </a:solidFill>
                <a:uFill>
                  <a:noFill/>
                </a:uFill>
                <a:latin typeface="Calibri"/>
                <a:ea typeface="Calibri"/>
                <a:cs typeface="Calibri"/>
                <a:sym typeface="Calibri"/>
                <a:hlinkClick r:id="rId12">
                  <a:extLst>
                    <a:ext uri="{A12FA001-AC4F-418D-AE19-62706E023703}">
                      <ahyp:hlinkClr val="tx"/>
                    </a:ext>
                  </a:extLst>
                </a:hlinkClick>
              </a:rPr>
              <a:t> </a:t>
            </a:r>
            <a:r>
              <a:rPr i="1" lang="en-US" sz="2000" u="sng">
                <a:solidFill>
                  <a:srgbClr val="1155CC"/>
                </a:solidFill>
                <a:latin typeface="Calibri"/>
                <a:ea typeface="Calibri"/>
                <a:cs typeface="Calibri"/>
                <a:sym typeface="Calibri"/>
                <a:hlinkClick r:id="rId13">
                  <a:extLst>
                    <a:ext uri="{A12FA001-AC4F-418D-AE19-62706E023703}">
                      <ahyp:hlinkClr val="tx"/>
                    </a:ext>
                  </a:extLst>
                </a:hlinkClick>
              </a:rPr>
              <a:t>Delta Airline</a:t>
            </a:r>
            <a:endParaRPr sz="2000"/>
          </a:p>
        </p:txBody>
      </p:sp>
      <p:sp>
        <p:nvSpPr>
          <p:cNvPr id="255" name="Google Shape;255;p30"/>
          <p:cNvSpPr txBox="1"/>
          <p:nvPr/>
        </p:nvSpPr>
        <p:spPr>
          <a:xfrm>
            <a:off x="1037475" y="7203825"/>
            <a:ext cx="60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Zhang Xiang &amp; Parik dataset</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p:nvPr/>
        </p:nvSpPr>
        <p:spPr>
          <a:xfrm flipH="1" rot="8532779">
            <a:off x="-3408861" y="7714212"/>
            <a:ext cx="6726903" cy="5467138"/>
          </a:xfrm>
          <a:custGeom>
            <a:rect b="b" l="l" r="r" t="t"/>
            <a:pathLst>
              <a:path extrusionOk="0" h="5469172" w="6729406">
                <a:moveTo>
                  <a:pt x="6729406" y="0"/>
                </a:moveTo>
                <a:lnTo>
                  <a:pt x="0" y="0"/>
                </a:lnTo>
                <a:lnTo>
                  <a:pt x="0" y="5469172"/>
                </a:lnTo>
                <a:lnTo>
                  <a:pt x="6729406" y="5469172"/>
                </a:lnTo>
                <a:lnTo>
                  <a:pt x="6729406" y="0"/>
                </a:lnTo>
                <a:close/>
              </a:path>
            </a:pathLst>
          </a:custGeom>
          <a:blipFill rotWithShape="1">
            <a:blip r:embed="rId3">
              <a:alphaModFix amt="50000"/>
            </a:blip>
            <a:stretch>
              <a:fillRect b="0" l="0" r="0" t="0"/>
            </a:stretch>
          </a:blipFill>
          <a:ln>
            <a:noFill/>
          </a:ln>
        </p:spPr>
      </p:sp>
      <p:sp>
        <p:nvSpPr>
          <p:cNvPr id="261" name="Google Shape;261;p31"/>
          <p:cNvSpPr/>
          <p:nvPr/>
        </p:nvSpPr>
        <p:spPr>
          <a:xfrm rot="3528902">
            <a:off x="8774920" y="-2615548"/>
            <a:ext cx="13701370" cy="13701370"/>
          </a:xfrm>
          <a:custGeom>
            <a:rect b="b" l="l" r="r" t="t"/>
            <a:pathLst>
              <a:path extrusionOk="0" h="13709384" w="13709384">
                <a:moveTo>
                  <a:pt x="0" y="0"/>
                </a:moveTo>
                <a:lnTo>
                  <a:pt x="13709384" y="0"/>
                </a:lnTo>
                <a:lnTo>
                  <a:pt x="13709384" y="13709384"/>
                </a:lnTo>
                <a:lnTo>
                  <a:pt x="0" y="13709384"/>
                </a:lnTo>
                <a:lnTo>
                  <a:pt x="0" y="0"/>
                </a:lnTo>
                <a:close/>
              </a:path>
            </a:pathLst>
          </a:custGeom>
          <a:blipFill rotWithShape="1">
            <a:blip r:embed="rId4">
              <a:alphaModFix amt="35000"/>
            </a:blip>
            <a:stretch>
              <a:fillRect b="0" l="0" r="0" t="0"/>
            </a:stretch>
          </a:blipFill>
          <a:ln>
            <a:noFill/>
          </a:ln>
        </p:spPr>
      </p:sp>
      <p:sp>
        <p:nvSpPr>
          <p:cNvPr id="262" name="Google Shape;262;p31"/>
          <p:cNvSpPr txBox="1"/>
          <p:nvPr/>
        </p:nvSpPr>
        <p:spPr>
          <a:xfrm>
            <a:off x="1028700" y="409125"/>
            <a:ext cx="17259300" cy="1847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rgbClr val="004AAD"/>
                </a:solidFill>
                <a:latin typeface="Montserrat"/>
                <a:ea typeface="Montserrat"/>
                <a:cs typeface="Montserrat"/>
                <a:sym typeface="Montserrat"/>
              </a:rPr>
              <a:t>HYPOTHESIS: </a:t>
            </a:r>
            <a:r>
              <a:rPr b="1" lang="en-US" sz="6000">
                <a:solidFill>
                  <a:srgbClr val="004AAD"/>
                </a:solidFill>
                <a:latin typeface="Montserrat"/>
                <a:ea typeface="Montserrat"/>
                <a:cs typeface="Montserrat"/>
                <a:sym typeface="Montserrat"/>
              </a:rPr>
              <a:t> </a:t>
            </a:r>
            <a:r>
              <a:rPr lang="en-US" sz="6000">
                <a:solidFill>
                  <a:srgbClr val="004AAD"/>
                </a:solidFill>
                <a:latin typeface="Montserrat"/>
                <a:ea typeface="Montserrat"/>
                <a:cs typeface="Montserrat"/>
                <a:sym typeface="Montserrat"/>
              </a:rPr>
              <a:t>Quality of Service will influence satisfaction and future choice of airline.</a:t>
            </a:r>
            <a:endParaRPr sz="6000"/>
          </a:p>
        </p:txBody>
      </p:sp>
      <p:sp>
        <p:nvSpPr>
          <p:cNvPr id="263" name="Google Shape;263;p31"/>
          <p:cNvSpPr txBox="1"/>
          <p:nvPr/>
        </p:nvSpPr>
        <p:spPr>
          <a:xfrm>
            <a:off x="6423950" y="9057200"/>
            <a:ext cx="1192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64" name="Google Shape;264;p31"/>
          <p:cNvSpPr txBox="1"/>
          <p:nvPr/>
        </p:nvSpPr>
        <p:spPr>
          <a:xfrm>
            <a:off x="1028700" y="2788500"/>
            <a:ext cx="14643600" cy="572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Montserrat"/>
                <a:ea typeface="Montserrat"/>
                <a:cs typeface="Montserrat"/>
                <a:sym typeface="Montserrat"/>
              </a:rPr>
              <a:t>Intention</a:t>
            </a:r>
            <a:endParaRPr b="1" sz="3000">
              <a:latin typeface="Montserrat"/>
              <a:ea typeface="Montserrat"/>
              <a:cs typeface="Montserrat"/>
              <a:sym typeface="Montserrat"/>
            </a:endParaRPr>
          </a:p>
          <a:p>
            <a:pPr indent="0" lvl="0" marL="0" rtl="0" algn="l">
              <a:spcBef>
                <a:spcPts val="0"/>
              </a:spcBef>
              <a:spcAft>
                <a:spcPts val="0"/>
              </a:spcAft>
              <a:buNone/>
            </a:pPr>
            <a:r>
              <a:t/>
            </a:r>
            <a:endParaRPr sz="2000">
              <a:latin typeface="Montserrat"/>
              <a:ea typeface="Montserrat"/>
              <a:cs typeface="Montserrat"/>
              <a:sym typeface="Montserrat"/>
            </a:endParaRPr>
          </a:p>
          <a:p>
            <a:pPr indent="-355600" lvl="0" marL="914400" rtl="0" algn="l">
              <a:spcBef>
                <a:spcPts val="0"/>
              </a:spcBef>
              <a:spcAft>
                <a:spcPts val="0"/>
              </a:spcAft>
              <a:buClr>
                <a:schemeClr val="dk1"/>
              </a:buClr>
              <a:buSzPts val="2000"/>
              <a:buFont typeface="Montserrat"/>
              <a:buChar char="-"/>
            </a:pPr>
            <a:r>
              <a:rPr b="1" lang="en-US" sz="2000">
                <a:solidFill>
                  <a:schemeClr val="dk1"/>
                </a:solidFill>
                <a:latin typeface="Montserrat"/>
                <a:ea typeface="Montserrat"/>
                <a:cs typeface="Montserrat"/>
                <a:sym typeface="Montserrat"/>
              </a:rPr>
              <a:t>Identify customer satisfaction</a:t>
            </a:r>
            <a:r>
              <a:rPr lang="en-US" sz="2000">
                <a:solidFill>
                  <a:schemeClr val="dk1"/>
                </a:solidFill>
                <a:latin typeface="Montserrat"/>
                <a:ea typeface="Montserrat"/>
                <a:cs typeface="Montserrat"/>
                <a:sym typeface="Montserrat"/>
              </a:rPr>
              <a:t>: Understand the overall opinion of customers towards American Airlines with comparison of it competition airlines (United Airline &amp; Delta Airline)</a:t>
            </a:r>
            <a:br>
              <a:rPr lang="en-US" sz="2000">
                <a:solidFill>
                  <a:schemeClr val="dk1"/>
                </a:solidFill>
                <a:latin typeface="Montserrat"/>
                <a:ea typeface="Montserrat"/>
                <a:cs typeface="Montserrat"/>
                <a:sym typeface="Montserrat"/>
              </a:rPr>
            </a:br>
            <a:endParaRPr sz="2000">
              <a:solidFill>
                <a:schemeClr val="dk1"/>
              </a:solidFill>
              <a:latin typeface="Montserrat"/>
              <a:ea typeface="Montserrat"/>
              <a:cs typeface="Montserrat"/>
              <a:sym typeface="Montserrat"/>
            </a:endParaRPr>
          </a:p>
          <a:p>
            <a:pPr indent="-355600" lvl="0" marL="914400" rtl="0" algn="l">
              <a:lnSpc>
                <a:spcPct val="115000"/>
              </a:lnSpc>
              <a:spcBef>
                <a:spcPts val="0"/>
              </a:spcBef>
              <a:spcAft>
                <a:spcPts val="0"/>
              </a:spcAft>
              <a:buClr>
                <a:schemeClr val="dk1"/>
              </a:buClr>
              <a:buSzPts val="2000"/>
              <a:buFont typeface="Calibri"/>
              <a:buChar char="-"/>
            </a:pPr>
            <a:r>
              <a:rPr b="1" lang="en-US" sz="2000">
                <a:solidFill>
                  <a:schemeClr val="dk1"/>
                </a:solidFill>
                <a:latin typeface="Montserrat"/>
                <a:ea typeface="Montserrat"/>
                <a:cs typeface="Montserrat"/>
                <a:sym typeface="Montserrat"/>
              </a:rPr>
              <a:t>Enhance operational efficiency</a:t>
            </a:r>
            <a:r>
              <a:rPr lang="en-US" sz="2000">
                <a:solidFill>
                  <a:schemeClr val="dk1"/>
                </a:solidFill>
                <a:latin typeface="Montserrat"/>
                <a:ea typeface="Montserrat"/>
                <a:cs typeface="Montserrat"/>
                <a:sym typeface="Montserrat"/>
              </a:rPr>
              <a:t>: By analyzing customer reviews, airlines can identify issues or areas where service quality can be improved, to address pain points, and enhance efficiency, leading to better customer satisfaction and loyalty.</a:t>
            </a:r>
            <a:br>
              <a:rPr lang="en-US" sz="2000">
                <a:solidFill>
                  <a:schemeClr val="dk1"/>
                </a:solidFill>
                <a:latin typeface="Montserrat"/>
                <a:ea typeface="Montserrat"/>
                <a:cs typeface="Montserrat"/>
                <a:sym typeface="Montserrat"/>
              </a:rPr>
            </a:br>
            <a:endParaRPr sz="2000">
              <a:solidFill>
                <a:schemeClr val="dk1"/>
              </a:solidFill>
              <a:latin typeface="Montserrat"/>
              <a:ea typeface="Montserrat"/>
              <a:cs typeface="Montserrat"/>
              <a:sym typeface="Montserrat"/>
            </a:endParaRPr>
          </a:p>
          <a:p>
            <a:pPr indent="-355600" lvl="0" marL="914400" rtl="0" algn="l">
              <a:lnSpc>
                <a:spcPct val="115000"/>
              </a:lnSpc>
              <a:spcBef>
                <a:spcPts val="0"/>
              </a:spcBef>
              <a:spcAft>
                <a:spcPts val="0"/>
              </a:spcAft>
              <a:buClr>
                <a:schemeClr val="dk1"/>
              </a:buClr>
              <a:buSzPts val="2000"/>
              <a:buFont typeface="Calibri"/>
              <a:buChar char="-"/>
            </a:pPr>
            <a:r>
              <a:rPr b="1" lang="en-US" sz="2000">
                <a:solidFill>
                  <a:schemeClr val="dk1"/>
                </a:solidFill>
                <a:latin typeface="Montserrat"/>
                <a:ea typeface="Montserrat"/>
                <a:cs typeface="Montserrat"/>
                <a:sym typeface="Montserrat"/>
              </a:rPr>
              <a:t>Competitive Analysis</a:t>
            </a:r>
            <a:r>
              <a:rPr lang="en-US" sz="2000">
                <a:solidFill>
                  <a:schemeClr val="dk1"/>
                </a:solidFill>
                <a:latin typeface="Montserrat"/>
                <a:ea typeface="Montserrat"/>
                <a:cs typeface="Montserrat"/>
                <a:sym typeface="Montserrat"/>
              </a:rPr>
              <a:t>: Comparing sentiments across different airlines can provide insights into how the airline performs in comparison to its competitors. This analysis can help identify areas where the airline can differentiate itself and gain a competitive advantage.</a:t>
            </a:r>
            <a:br>
              <a:rPr lang="en-US" sz="2000">
                <a:solidFill>
                  <a:schemeClr val="dk1"/>
                </a:solidFill>
                <a:latin typeface="Montserrat"/>
                <a:ea typeface="Montserrat"/>
                <a:cs typeface="Montserrat"/>
                <a:sym typeface="Montserrat"/>
              </a:rPr>
            </a:br>
            <a:endParaRPr sz="2000">
              <a:solidFill>
                <a:schemeClr val="dk1"/>
              </a:solidFill>
              <a:latin typeface="Montserrat"/>
              <a:ea typeface="Montserrat"/>
              <a:cs typeface="Montserrat"/>
              <a:sym typeface="Montserrat"/>
            </a:endParaRPr>
          </a:p>
          <a:p>
            <a:pPr indent="-355600" lvl="0" marL="914400" rtl="0" algn="l">
              <a:lnSpc>
                <a:spcPct val="115000"/>
              </a:lnSpc>
              <a:spcBef>
                <a:spcPts val="0"/>
              </a:spcBef>
              <a:spcAft>
                <a:spcPts val="0"/>
              </a:spcAft>
              <a:buClr>
                <a:schemeClr val="dk1"/>
              </a:buClr>
              <a:buSzPts val="2000"/>
              <a:buFont typeface="Calibri"/>
              <a:buChar char="-"/>
            </a:pPr>
            <a:r>
              <a:rPr b="1" lang="en-US" sz="2000">
                <a:solidFill>
                  <a:schemeClr val="dk1"/>
                </a:solidFill>
                <a:latin typeface="Montserrat"/>
                <a:ea typeface="Montserrat"/>
                <a:cs typeface="Montserrat"/>
                <a:sym typeface="Montserrat"/>
              </a:rPr>
              <a:t>Brand Reputation Monitoring</a:t>
            </a:r>
            <a:r>
              <a:rPr lang="en-US" sz="2000">
                <a:solidFill>
                  <a:schemeClr val="dk1"/>
                </a:solidFill>
                <a:latin typeface="Montserrat"/>
                <a:ea typeface="Montserrat"/>
                <a:cs typeface="Montserrat"/>
                <a:sym typeface="Montserrat"/>
              </a:rPr>
              <a:t>: Tracking sentiments expressed by customers in reviews can help monitor the airline's brand reputation.</a:t>
            </a:r>
            <a:endParaRPr sz="2000">
              <a:latin typeface="Montserrat"/>
              <a:ea typeface="Montserrat"/>
              <a:cs typeface="Montserrat"/>
              <a:sym typeface="Montserrat"/>
            </a:endParaRPr>
          </a:p>
          <a:p>
            <a:pPr indent="0" lvl="0" marL="0" rtl="0" algn="l">
              <a:spcBef>
                <a:spcPts val="0"/>
              </a:spcBef>
              <a:spcAft>
                <a:spcPts val="0"/>
              </a:spcAft>
              <a:buNone/>
            </a:pPr>
            <a:r>
              <a:t/>
            </a:r>
            <a:endParaRPr sz="2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nvSpPr>
        <p:spPr>
          <a:xfrm>
            <a:off x="1028700" y="1190625"/>
            <a:ext cx="12230230" cy="12096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9000" u="none" cap="none" strike="noStrike">
                <a:solidFill>
                  <a:srgbClr val="004AAD"/>
                </a:solidFill>
                <a:latin typeface="Montserrat"/>
                <a:ea typeface="Montserrat"/>
                <a:cs typeface="Montserrat"/>
                <a:sym typeface="Montserrat"/>
              </a:rPr>
              <a:t>TABLE OF CONTENT</a:t>
            </a:r>
            <a:endParaRPr/>
          </a:p>
        </p:txBody>
      </p:sp>
      <p:sp>
        <p:nvSpPr>
          <p:cNvPr id="93" name="Google Shape;93;p14"/>
          <p:cNvSpPr txBox="1"/>
          <p:nvPr/>
        </p:nvSpPr>
        <p:spPr>
          <a:xfrm>
            <a:off x="1028700" y="3717107"/>
            <a:ext cx="4014600" cy="3616200"/>
          </a:xfrm>
          <a:prstGeom prst="rect">
            <a:avLst/>
          </a:prstGeom>
          <a:noFill/>
          <a:ln>
            <a:noFill/>
          </a:ln>
        </p:spPr>
        <p:txBody>
          <a:bodyPr anchorCtr="0" anchor="t" bIns="0" lIns="0" spcFirstLastPara="1" rIns="0" wrap="square" tIns="0">
            <a:spAutoFit/>
          </a:bodyPr>
          <a:lstStyle/>
          <a:p>
            <a:pPr indent="-387286" lvl="0" marL="457200" marR="0" rtl="0" algn="l">
              <a:lnSpc>
                <a:spcPct val="140016"/>
              </a:lnSpc>
              <a:spcBef>
                <a:spcPts val="0"/>
              </a:spcBef>
              <a:spcAft>
                <a:spcPts val="0"/>
              </a:spcAft>
              <a:buClr>
                <a:srgbClr val="2E2E2E"/>
              </a:buClr>
              <a:buSzPts val="2499"/>
              <a:buFont typeface="Montserrat"/>
              <a:buChar char="●"/>
            </a:pPr>
            <a:r>
              <a:rPr lang="en-US" sz="2499">
                <a:solidFill>
                  <a:srgbClr val="2E2E2E"/>
                </a:solidFill>
                <a:latin typeface="Montserrat"/>
                <a:ea typeface="Montserrat"/>
                <a:cs typeface="Montserrat"/>
                <a:sym typeface="Montserrat"/>
              </a:rPr>
              <a:t>Introduction</a:t>
            </a:r>
            <a:endParaRPr sz="2499">
              <a:solidFill>
                <a:srgbClr val="2E2E2E"/>
              </a:solidFill>
              <a:latin typeface="Montserrat"/>
              <a:ea typeface="Montserrat"/>
              <a:cs typeface="Montserrat"/>
              <a:sym typeface="Montserrat"/>
            </a:endParaRPr>
          </a:p>
          <a:p>
            <a:pPr indent="-387286" lvl="0" marL="457200" marR="0" rtl="0" algn="l">
              <a:lnSpc>
                <a:spcPct val="140016"/>
              </a:lnSpc>
              <a:spcBef>
                <a:spcPts val="0"/>
              </a:spcBef>
              <a:spcAft>
                <a:spcPts val="0"/>
              </a:spcAft>
              <a:buClr>
                <a:srgbClr val="2E2E2E"/>
              </a:buClr>
              <a:buSzPts val="2499"/>
              <a:buFont typeface="Montserrat"/>
              <a:buChar char="●"/>
            </a:pPr>
            <a:r>
              <a:rPr lang="en-US" sz="2499">
                <a:solidFill>
                  <a:srgbClr val="2E2E2E"/>
                </a:solidFill>
                <a:latin typeface="Montserrat"/>
                <a:ea typeface="Montserrat"/>
                <a:cs typeface="Montserrat"/>
                <a:sym typeface="Montserrat"/>
              </a:rPr>
              <a:t>Background</a:t>
            </a:r>
            <a:endParaRPr sz="2499">
              <a:solidFill>
                <a:srgbClr val="2E2E2E"/>
              </a:solidFill>
              <a:latin typeface="Montserrat"/>
              <a:ea typeface="Montserrat"/>
              <a:cs typeface="Montserrat"/>
              <a:sym typeface="Montserrat"/>
            </a:endParaRPr>
          </a:p>
          <a:p>
            <a:pPr indent="-387286" lvl="0" marL="457200" marR="0" rtl="0" algn="l">
              <a:lnSpc>
                <a:spcPct val="140016"/>
              </a:lnSpc>
              <a:spcBef>
                <a:spcPts val="0"/>
              </a:spcBef>
              <a:spcAft>
                <a:spcPts val="0"/>
              </a:spcAft>
              <a:buClr>
                <a:srgbClr val="2E2E2E"/>
              </a:buClr>
              <a:buSzPts val="2499"/>
              <a:buFont typeface="Montserrat"/>
              <a:buChar char="●"/>
            </a:pPr>
            <a:r>
              <a:rPr lang="en-US" sz="2499">
                <a:solidFill>
                  <a:srgbClr val="2E2E2E"/>
                </a:solidFill>
                <a:latin typeface="Montserrat"/>
                <a:ea typeface="Montserrat"/>
                <a:cs typeface="Montserrat"/>
                <a:sym typeface="Montserrat"/>
              </a:rPr>
              <a:t>Problem statement</a:t>
            </a:r>
            <a:endParaRPr sz="2499">
              <a:solidFill>
                <a:srgbClr val="2E2E2E"/>
              </a:solidFill>
              <a:latin typeface="Montserrat"/>
              <a:ea typeface="Montserrat"/>
              <a:cs typeface="Montserrat"/>
              <a:sym typeface="Montserrat"/>
            </a:endParaRPr>
          </a:p>
          <a:p>
            <a:pPr indent="-387286" lvl="0" marL="457200" marR="0" rtl="0" algn="l">
              <a:lnSpc>
                <a:spcPct val="140016"/>
              </a:lnSpc>
              <a:spcBef>
                <a:spcPts val="0"/>
              </a:spcBef>
              <a:spcAft>
                <a:spcPts val="0"/>
              </a:spcAft>
              <a:buClr>
                <a:srgbClr val="2E2E2E"/>
              </a:buClr>
              <a:buSzPts val="2499"/>
              <a:buFont typeface="Montserrat"/>
              <a:buChar char="●"/>
            </a:pPr>
            <a:r>
              <a:rPr lang="en-US" sz="2499">
                <a:solidFill>
                  <a:srgbClr val="2E2E2E"/>
                </a:solidFill>
                <a:latin typeface="Montserrat"/>
                <a:ea typeface="Montserrat"/>
                <a:cs typeface="Montserrat"/>
                <a:sym typeface="Montserrat"/>
              </a:rPr>
              <a:t>Hypothesis</a:t>
            </a:r>
            <a:endParaRPr sz="2499">
              <a:solidFill>
                <a:srgbClr val="2E2E2E"/>
              </a:solidFill>
              <a:latin typeface="Montserrat"/>
              <a:ea typeface="Montserrat"/>
              <a:cs typeface="Montserrat"/>
              <a:sym typeface="Montserrat"/>
            </a:endParaRPr>
          </a:p>
          <a:p>
            <a:pPr indent="-387286" lvl="0" marL="457200" marR="0" rtl="0" algn="l">
              <a:lnSpc>
                <a:spcPct val="140016"/>
              </a:lnSpc>
              <a:spcBef>
                <a:spcPts val="0"/>
              </a:spcBef>
              <a:spcAft>
                <a:spcPts val="0"/>
              </a:spcAft>
              <a:buClr>
                <a:srgbClr val="2E2E2E"/>
              </a:buClr>
              <a:buSzPts val="2499"/>
              <a:buFont typeface="Montserrat"/>
              <a:buChar char="●"/>
            </a:pPr>
            <a:r>
              <a:rPr lang="en-US" sz="2499">
                <a:solidFill>
                  <a:srgbClr val="2E2E2E"/>
                </a:solidFill>
                <a:latin typeface="Montserrat"/>
                <a:ea typeface="Montserrat"/>
                <a:cs typeface="Montserrat"/>
                <a:sym typeface="Montserrat"/>
              </a:rPr>
              <a:t>Projected Outcome</a:t>
            </a:r>
            <a:endParaRPr sz="2499">
              <a:solidFill>
                <a:srgbClr val="2E2E2E"/>
              </a:solidFill>
              <a:latin typeface="Montserrat"/>
              <a:ea typeface="Montserrat"/>
              <a:cs typeface="Montserrat"/>
              <a:sym typeface="Montserrat"/>
            </a:endParaRPr>
          </a:p>
          <a:p>
            <a:pPr indent="-387286" lvl="0" marL="457200" marR="0" rtl="0" algn="l">
              <a:lnSpc>
                <a:spcPct val="140016"/>
              </a:lnSpc>
              <a:spcBef>
                <a:spcPts val="0"/>
              </a:spcBef>
              <a:spcAft>
                <a:spcPts val="0"/>
              </a:spcAft>
              <a:buClr>
                <a:srgbClr val="2E2E2E"/>
              </a:buClr>
              <a:buSzPts val="2499"/>
              <a:buFont typeface="Montserrat"/>
              <a:buChar char="●"/>
            </a:pPr>
            <a:r>
              <a:rPr lang="en-US" sz="2499">
                <a:solidFill>
                  <a:srgbClr val="2E2E2E"/>
                </a:solidFill>
                <a:latin typeface="Montserrat"/>
                <a:ea typeface="Montserrat"/>
                <a:cs typeface="Montserrat"/>
                <a:sym typeface="Montserrat"/>
              </a:rPr>
              <a:t>Sub-hypothesis</a:t>
            </a:r>
            <a:endParaRPr sz="2499">
              <a:solidFill>
                <a:srgbClr val="2E2E2E"/>
              </a:solidFill>
              <a:latin typeface="Montserrat"/>
              <a:ea typeface="Montserrat"/>
              <a:cs typeface="Montserrat"/>
              <a:sym typeface="Montserrat"/>
            </a:endParaRPr>
          </a:p>
          <a:p>
            <a:pPr indent="-387286" lvl="0" marL="457200" marR="0" rtl="0" algn="l">
              <a:lnSpc>
                <a:spcPct val="140016"/>
              </a:lnSpc>
              <a:spcBef>
                <a:spcPts val="0"/>
              </a:spcBef>
              <a:spcAft>
                <a:spcPts val="0"/>
              </a:spcAft>
              <a:buClr>
                <a:srgbClr val="2E2E2E"/>
              </a:buClr>
              <a:buSzPts val="2499"/>
              <a:buFont typeface="Montserrat"/>
              <a:buChar char="●"/>
            </a:pPr>
            <a:r>
              <a:rPr lang="en-US" sz="2499">
                <a:solidFill>
                  <a:srgbClr val="2E2E2E"/>
                </a:solidFill>
                <a:latin typeface="Montserrat"/>
                <a:ea typeface="Montserrat"/>
                <a:cs typeface="Montserrat"/>
                <a:sym typeface="Montserrat"/>
              </a:rPr>
              <a:t>Gantt chart</a:t>
            </a:r>
            <a:endParaRPr sz="2499">
              <a:solidFill>
                <a:srgbClr val="2E2E2E"/>
              </a:solidFill>
              <a:latin typeface="Montserrat"/>
              <a:ea typeface="Montserrat"/>
              <a:cs typeface="Montserrat"/>
              <a:sym typeface="Montserrat"/>
            </a:endParaRPr>
          </a:p>
        </p:txBody>
      </p:sp>
      <p:sp>
        <p:nvSpPr>
          <p:cNvPr id="94" name="Google Shape;94;p14"/>
          <p:cNvSpPr txBox="1"/>
          <p:nvPr/>
        </p:nvSpPr>
        <p:spPr>
          <a:xfrm>
            <a:off x="8759259" y="2821325"/>
            <a:ext cx="7218900" cy="4232100"/>
          </a:xfrm>
          <a:prstGeom prst="rect">
            <a:avLst/>
          </a:prstGeom>
          <a:noFill/>
          <a:ln>
            <a:noFill/>
          </a:ln>
        </p:spPr>
        <p:txBody>
          <a:bodyPr anchorCtr="0" anchor="t" bIns="0" lIns="0" spcFirstLastPara="1" rIns="0" wrap="square" tIns="0">
            <a:spAutoFit/>
          </a:bodyPr>
          <a:lstStyle/>
          <a:p>
            <a:pPr indent="0" lvl="0" marL="0" marR="0" rtl="0" algn="l">
              <a:lnSpc>
                <a:spcPct val="250060"/>
              </a:lnSpc>
              <a:spcBef>
                <a:spcPts val="0"/>
              </a:spcBef>
              <a:spcAft>
                <a:spcPts val="0"/>
              </a:spcAft>
              <a:buNone/>
            </a:pPr>
            <a:r>
              <a:rPr lang="en-US" sz="2499">
                <a:solidFill>
                  <a:srgbClr val="2E2E2E"/>
                </a:solidFill>
                <a:latin typeface="Montserrat"/>
                <a:ea typeface="Montserrat"/>
                <a:cs typeface="Montserrat"/>
                <a:sym typeface="Montserrat"/>
              </a:rPr>
              <a:t>Exploratory</a:t>
            </a:r>
            <a:r>
              <a:rPr lang="en-US" sz="2499">
                <a:solidFill>
                  <a:srgbClr val="2E2E2E"/>
                </a:solidFill>
                <a:latin typeface="Montserrat"/>
                <a:ea typeface="Montserrat"/>
                <a:cs typeface="Montserrat"/>
                <a:sym typeface="Montserrat"/>
              </a:rPr>
              <a:t> Data Analysis</a:t>
            </a:r>
            <a:endParaRPr sz="2499">
              <a:solidFill>
                <a:srgbClr val="2E2E2E"/>
              </a:solidFill>
              <a:latin typeface="Montserrat"/>
              <a:ea typeface="Montserrat"/>
              <a:cs typeface="Montserrat"/>
              <a:sym typeface="Montserrat"/>
            </a:endParaRPr>
          </a:p>
          <a:p>
            <a:pPr indent="-387286" lvl="0" marL="457200" marR="0" rtl="0" algn="l">
              <a:lnSpc>
                <a:spcPct val="250060"/>
              </a:lnSpc>
              <a:spcBef>
                <a:spcPts val="0"/>
              </a:spcBef>
              <a:spcAft>
                <a:spcPts val="0"/>
              </a:spcAft>
              <a:buClr>
                <a:srgbClr val="2E2E2E"/>
              </a:buClr>
              <a:buSzPts val="2499"/>
              <a:buFont typeface="Montserrat"/>
              <a:buChar char="●"/>
            </a:pPr>
            <a:r>
              <a:rPr lang="en-US" sz="2499">
                <a:solidFill>
                  <a:srgbClr val="2E2E2E"/>
                </a:solidFill>
                <a:latin typeface="Montserrat"/>
                <a:ea typeface="Montserrat"/>
                <a:cs typeface="Montserrat"/>
                <a:sym typeface="Montserrat"/>
              </a:rPr>
              <a:t>Zowie</a:t>
            </a:r>
            <a:endParaRPr sz="2499">
              <a:solidFill>
                <a:srgbClr val="2E2E2E"/>
              </a:solidFill>
              <a:latin typeface="Montserrat"/>
              <a:ea typeface="Montserrat"/>
              <a:cs typeface="Montserrat"/>
              <a:sym typeface="Montserrat"/>
            </a:endParaRPr>
          </a:p>
          <a:p>
            <a:pPr indent="-387286" lvl="0" marL="457200" marR="0" rtl="0" algn="l">
              <a:lnSpc>
                <a:spcPct val="250060"/>
              </a:lnSpc>
              <a:spcBef>
                <a:spcPts val="0"/>
              </a:spcBef>
              <a:spcAft>
                <a:spcPts val="0"/>
              </a:spcAft>
              <a:buClr>
                <a:srgbClr val="2E2E2E"/>
              </a:buClr>
              <a:buSzPts val="2499"/>
              <a:buFont typeface="Montserrat"/>
              <a:buChar char="●"/>
            </a:pPr>
            <a:r>
              <a:rPr lang="en-US" sz="2499">
                <a:solidFill>
                  <a:srgbClr val="2E2E2E"/>
                </a:solidFill>
                <a:latin typeface="Montserrat"/>
                <a:ea typeface="Montserrat"/>
                <a:cs typeface="Montserrat"/>
                <a:sym typeface="Montserrat"/>
              </a:rPr>
              <a:t>Siddarth</a:t>
            </a:r>
            <a:endParaRPr sz="2499">
              <a:solidFill>
                <a:srgbClr val="2E2E2E"/>
              </a:solidFill>
              <a:latin typeface="Montserrat"/>
              <a:ea typeface="Montserrat"/>
              <a:cs typeface="Montserrat"/>
              <a:sym typeface="Montserrat"/>
            </a:endParaRPr>
          </a:p>
          <a:p>
            <a:pPr indent="-387286" lvl="0" marL="457200" marR="0" rtl="0" algn="l">
              <a:lnSpc>
                <a:spcPct val="250060"/>
              </a:lnSpc>
              <a:spcBef>
                <a:spcPts val="0"/>
              </a:spcBef>
              <a:spcAft>
                <a:spcPts val="0"/>
              </a:spcAft>
              <a:buClr>
                <a:srgbClr val="2E2E2E"/>
              </a:buClr>
              <a:buSzPts val="2499"/>
              <a:buFont typeface="Montserrat"/>
              <a:buChar char="●"/>
            </a:pPr>
            <a:r>
              <a:rPr lang="en-US" sz="2499">
                <a:solidFill>
                  <a:srgbClr val="2E2E2E"/>
                </a:solidFill>
                <a:latin typeface="Montserrat"/>
                <a:ea typeface="Montserrat"/>
                <a:cs typeface="Montserrat"/>
                <a:sym typeface="Montserrat"/>
              </a:rPr>
              <a:t>Zhang Xiang</a:t>
            </a:r>
            <a:endParaRPr sz="2499">
              <a:solidFill>
                <a:srgbClr val="2E2E2E"/>
              </a:solidFill>
              <a:latin typeface="Montserrat"/>
              <a:ea typeface="Montserrat"/>
              <a:cs typeface="Montserrat"/>
              <a:sym typeface="Montserrat"/>
            </a:endParaRPr>
          </a:p>
          <a:p>
            <a:pPr indent="-387286" lvl="0" marL="457200" marR="0" rtl="0" algn="l">
              <a:lnSpc>
                <a:spcPct val="250060"/>
              </a:lnSpc>
              <a:spcBef>
                <a:spcPts val="0"/>
              </a:spcBef>
              <a:spcAft>
                <a:spcPts val="0"/>
              </a:spcAft>
              <a:buClr>
                <a:srgbClr val="2E2E2E"/>
              </a:buClr>
              <a:buSzPts val="2499"/>
              <a:buFont typeface="Montserrat"/>
              <a:buChar char="●"/>
            </a:pPr>
            <a:r>
              <a:rPr lang="en-US" sz="2499">
                <a:solidFill>
                  <a:srgbClr val="2E2E2E"/>
                </a:solidFill>
                <a:latin typeface="Montserrat"/>
                <a:ea typeface="Montserrat"/>
                <a:cs typeface="Montserrat"/>
                <a:sym typeface="Montserrat"/>
              </a:rPr>
              <a:t>Parik</a:t>
            </a:r>
            <a:endParaRPr sz="2499">
              <a:solidFill>
                <a:srgbClr val="2E2E2E"/>
              </a:solidFill>
              <a:latin typeface="Montserrat"/>
              <a:ea typeface="Montserrat"/>
              <a:cs typeface="Montserrat"/>
              <a:sym typeface="Montserrat"/>
            </a:endParaRPr>
          </a:p>
        </p:txBody>
      </p:sp>
      <p:sp>
        <p:nvSpPr>
          <p:cNvPr id="95" name="Google Shape;95;p14"/>
          <p:cNvSpPr/>
          <p:nvPr/>
        </p:nvSpPr>
        <p:spPr>
          <a:xfrm rot="-1625759">
            <a:off x="10837013" y="-4312634"/>
            <a:ext cx="9495369" cy="7717145"/>
          </a:xfrm>
          <a:custGeom>
            <a:rect b="b" l="l" r="r" t="t"/>
            <a:pathLst>
              <a:path extrusionOk="0" h="7717145" w="9495369">
                <a:moveTo>
                  <a:pt x="0" y="0"/>
                </a:moveTo>
                <a:lnTo>
                  <a:pt x="9495369" y="0"/>
                </a:lnTo>
                <a:lnTo>
                  <a:pt x="9495369" y="7717145"/>
                </a:lnTo>
                <a:lnTo>
                  <a:pt x="0" y="7717145"/>
                </a:lnTo>
                <a:lnTo>
                  <a:pt x="0" y="0"/>
                </a:lnTo>
                <a:close/>
              </a:path>
            </a:pathLst>
          </a:custGeom>
          <a:blipFill rotWithShape="1">
            <a:blip r:embed="rId3">
              <a:alphaModFix amt="50000"/>
            </a:blip>
            <a:stretch>
              <a:fillRect b="0" l="0" r="0" t="0"/>
            </a:stretch>
          </a:blipFill>
          <a:ln>
            <a:noFill/>
          </a:ln>
        </p:spPr>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2"/>
          <p:cNvSpPr/>
          <p:nvPr/>
        </p:nvSpPr>
        <p:spPr>
          <a:xfrm flipH="1" rot="8532779">
            <a:off x="-3408861" y="7714212"/>
            <a:ext cx="6726903" cy="5467138"/>
          </a:xfrm>
          <a:custGeom>
            <a:rect b="b" l="l" r="r" t="t"/>
            <a:pathLst>
              <a:path extrusionOk="0" h="5469172" w="6729406">
                <a:moveTo>
                  <a:pt x="6729406" y="0"/>
                </a:moveTo>
                <a:lnTo>
                  <a:pt x="0" y="0"/>
                </a:lnTo>
                <a:lnTo>
                  <a:pt x="0" y="5469172"/>
                </a:lnTo>
                <a:lnTo>
                  <a:pt x="6729406" y="5469172"/>
                </a:lnTo>
                <a:lnTo>
                  <a:pt x="6729406" y="0"/>
                </a:lnTo>
                <a:close/>
              </a:path>
            </a:pathLst>
          </a:custGeom>
          <a:blipFill rotWithShape="1">
            <a:blip r:embed="rId3">
              <a:alphaModFix amt="50000"/>
            </a:blip>
            <a:stretch>
              <a:fillRect b="0" l="0" r="0" t="0"/>
            </a:stretch>
          </a:blipFill>
          <a:ln>
            <a:noFill/>
          </a:ln>
        </p:spPr>
      </p:sp>
      <p:sp>
        <p:nvSpPr>
          <p:cNvPr id="270" name="Google Shape;270;p32"/>
          <p:cNvSpPr/>
          <p:nvPr/>
        </p:nvSpPr>
        <p:spPr>
          <a:xfrm rot="3528902">
            <a:off x="8774920" y="-2615548"/>
            <a:ext cx="13701370" cy="13701370"/>
          </a:xfrm>
          <a:custGeom>
            <a:rect b="b" l="l" r="r" t="t"/>
            <a:pathLst>
              <a:path extrusionOk="0" h="13709384" w="13709384">
                <a:moveTo>
                  <a:pt x="0" y="0"/>
                </a:moveTo>
                <a:lnTo>
                  <a:pt x="13709384" y="0"/>
                </a:lnTo>
                <a:lnTo>
                  <a:pt x="13709384" y="13709384"/>
                </a:lnTo>
                <a:lnTo>
                  <a:pt x="0" y="13709384"/>
                </a:lnTo>
                <a:lnTo>
                  <a:pt x="0" y="0"/>
                </a:lnTo>
                <a:close/>
              </a:path>
            </a:pathLst>
          </a:custGeom>
          <a:blipFill rotWithShape="1">
            <a:blip r:embed="rId4">
              <a:alphaModFix amt="35000"/>
            </a:blip>
            <a:stretch>
              <a:fillRect b="0" l="0" r="0" t="0"/>
            </a:stretch>
          </a:blipFill>
          <a:ln>
            <a:noFill/>
          </a:ln>
        </p:spPr>
      </p:sp>
      <p:sp>
        <p:nvSpPr>
          <p:cNvPr id="271" name="Google Shape;271;p32"/>
          <p:cNvSpPr txBox="1"/>
          <p:nvPr/>
        </p:nvSpPr>
        <p:spPr>
          <a:xfrm>
            <a:off x="1028700" y="409125"/>
            <a:ext cx="17259300" cy="1847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rgbClr val="004AAD"/>
                </a:solidFill>
                <a:latin typeface="Montserrat"/>
                <a:ea typeface="Montserrat"/>
                <a:cs typeface="Montserrat"/>
                <a:sym typeface="Montserrat"/>
              </a:rPr>
              <a:t>HYPOTHESIS: </a:t>
            </a:r>
            <a:r>
              <a:rPr b="1" lang="en-US" sz="6000">
                <a:solidFill>
                  <a:srgbClr val="004AAD"/>
                </a:solidFill>
                <a:latin typeface="Montserrat"/>
                <a:ea typeface="Montserrat"/>
                <a:cs typeface="Montserrat"/>
                <a:sym typeface="Montserrat"/>
              </a:rPr>
              <a:t> </a:t>
            </a:r>
            <a:r>
              <a:rPr lang="en-US" sz="6000">
                <a:solidFill>
                  <a:srgbClr val="004AAD"/>
                </a:solidFill>
                <a:latin typeface="Montserrat"/>
                <a:ea typeface="Montserrat"/>
                <a:cs typeface="Montserrat"/>
                <a:sym typeface="Montserrat"/>
              </a:rPr>
              <a:t>Quality of Service will influence satisfaction and future choice of airline.</a:t>
            </a:r>
            <a:endParaRPr sz="6000"/>
          </a:p>
        </p:txBody>
      </p:sp>
      <p:sp>
        <p:nvSpPr>
          <p:cNvPr id="272" name="Google Shape;272;p32"/>
          <p:cNvSpPr txBox="1"/>
          <p:nvPr/>
        </p:nvSpPr>
        <p:spPr>
          <a:xfrm>
            <a:off x="6423950" y="9057200"/>
            <a:ext cx="1192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73" name="Google Shape;273;p32"/>
          <p:cNvSpPr txBox="1"/>
          <p:nvPr/>
        </p:nvSpPr>
        <p:spPr>
          <a:xfrm>
            <a:off x="1028700" y="2788500"/>
            <a:ext cx="14643600" cy="497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latin typeface="Montserrat"/>
                <a:ea typeface="Montserrat"/>
                <a:cs typeface="Montserrat"/>
                <a:sym typeface="Montserrat"/>
              </a:rPr>
              <a:t>Insights</a:t>
            </a:r>
            <a:endParaRPr b="1" sz="3000">
              <a:latin typeface="Montserrat"/>
              <a:ea typeface="Montserrat"/>
              <a:cs typeface="Montserrat"/>
              <a:sym typeface="Montserrat"/>
            </a:endParaRPr>
          </a:p>
          <a:p>
            <a:pPr indent="0" lvl="0" marL="0" rtl="0" algn="l">
              <a:spcBef>
                <a:spcPts val="0"/>
              </a:spcBef>
              <a:spcAft>
                <a:spcPts val="0"/>
              </a:spcAft>
              <a:buNone/>
            </a:pPr>
            <a:r>
              <a:t/>
            </a:r>
            <a:endParaRPr sz="2000">
              <a:latin typeface="Montserrat"/>
              <a:ea typeface="Montserrat"/>
              <a:cs typeface="Montserrat"/>
              <a:sym typeface="Montserrat"/>
            </a:endParaRPr>
          </a:p>
          <a:p>
            <a:pPr indent="-355600" lvl="0" marL="914400" rtl="0" algn="l">
              <a:spcBef>
                <a:spcPts val="0"/>
              </a:spcBef>
              <a:spcAft>
                <a:spcPts val="0"/>
              </a:spcAft>
              <a:buClr>
                <a:schemeClr val="dk1"/>
              </a:buClr>
              <a:buSzPts val="2000"/>
              <a:buFont typeface="Montserrat"/>
              <a:buChar char="-"/>
            </a:pPr>
            <a:r>
              <a:rPr b="1" lang="en-US" sz="2000">
                <a:solidFill>
                  <a:schemeClr val="dk1"/>
                </a:solidFill>
                <a:latin typeface="Montserrat"/>
                <a:ea typeface="Montserrat"/>
                <a:cs typeface="Montserrat"/>
                <a:sym typeface="Montserrat"/>
              </a:rPr>
              <a:t>Key strengths and weaknesses</a:t>
            </a:r>
            <a:r>
              <a:rPr lang="en-US" sz="2000">
                <a:solidFill>
                  <a:schemeClr val="dk1"/>
                </a:solidFill>
                <a:latin typeface="Montserrat"/>
                <a:ea typeface="Montserrat"/>
                <a:cs typeface="Montserrat"/>
                <a:sym typeface="Montserrat"/>
              </a:rPr>
              <a:t>: Identifying particular components of the flight experience that passengers value or find lacking might assist identify American Airlines, Delta, and United Airlines' strengths and shortcomings. </a:t>
            </a:r>
            <a:br>
              <a:rPr lang="en-US" sz="2000">
                <a:solidFill>
                  <a:schemeClr val="dk1"/>
                </a:solidFill>
                <a:latin typeface="Montserrat"/>
                <a:ea typeface="Montserrat"/>
                <a:cs typeface="Montserrat"/>
                <a:sym typeface="Montserrat"/>
              </a:rPr>
            </a:br>
            <a:endParaRPr sz="2000">
              <a:solidFill>
                <a:schemeClr val="dk1"/>
              </a:solidFill>
              <a:latin typeface="Montserrat"/>
              <a:ea typeface="Montserrat"/>
              <a:cs typeface="Montserrat"/>
              <a:sym typeface="Montserrat"/>
            </a:endParaRPr>
          </a:p>
          <a:p>
            <a:pPr indent="-355600" lvl="0" marL="914400" rtl="0" algn="l">
              <a:lnSpc>
                <a:spcPct val="115000"/>
              </a:lnSpc>
              <a:spcBef>
                <a:spcPts val="0"/>
              </a:spcBef>
              <a:spcAft>
                <a:spcPts val="0"/>
              </a:spcAft>
              <a:buClr>
                <a:schemeClr val="dk1"/>
              </a:buClr>
              <a:buSzPts val="2000"/>
              <a:buFont typeface="Calibri"/>
              <a:buChar char="-"/>
            </a:pPr>
            <a:r>
              <a:rPr b="1" lang="en-US" sz="2000">
                <a:solidFill>
                  <a:schemeClr val="dk1"/>
                </a:solidFill>
                <a:latin typeface="Montserrat"/>
                <a:ea typeface="Montserrat"/>
                <a:cs typeface="Montserrat"/>
                <a:sym typeface="Montserrat"/>
              </a:rPr>
              <a:t>Comparative performance</a:t>
            </a:r>
            <a:r>
              <a:rPr lang="en-US" sz="2000">
                <a:solidFill>
                  <a:schemeClr val="dk1"/>
                </a:solidFill>
                <a:latin typeface="Montserrat"/>
                <a:ea typeface="Montserrat"/>
                <a:cs typeface="Montserrat"/>
                <a:sym typeface="Montserrat"/>
              </a:rPr>
              <a:t>:  Analyzing customer ratings from several airlines can give insight into how American Airlines compares to its competitors. Understanding where American Airlines succeeds or falls behind its competitors could affect strategic decision-making and identify areas for growth.</a:t>
            </a:r>
            <a:br>
              <a:rPr lang="en-US" sz="2000">
                <a:solidFill>
                  <a:schemeClr val="dk1"/>
                </a:solidFill>
                <a:latin typeface="Montserrat"/>
                <a:ea typeface="Montserrat"/>
                <a:cs typeface="Montserrat"/>
                <a:sym typeface="Montserrat"/>
              </a:rPr>
            </a:br>
            <a:endParaRPr sz="2000">
              <a:solidFill>
                <a:schemeClr val="dk1"/>
              </a:solidFill>
              <a:latin typeface="Montserrat"/>
              <a:ea typeface="Montserrat"/>
              <a:cs typeface="Montserrat"/>
              <a:sym typeface="Montserrat"/>
            </a:endParaRPr>
          </a:p>
          <a:p>
            <a:pPr indent="-355600" lvl="0" marL="914400" rtl="0" algn="l">
              <a:lnSpc>
                <a:spcPct val="115000"/>
              </a:lnSpc>
              <a:spcBef>
                <a:spcPts val="0"/>
              </a:spcBef>
              <a:spcAft>
                <a:spcPts val="0"/>
              </a:spcAft>
              <a:buClr>
                <a:schemeClr val="dk1"/>
              </a:buClr>
              <a:buSzPts val="2000"/>
              <a:buFont typeface="Calibri"/>
              <a:buChar char="-"/>
            </a:pPr>
            <a:r>
              <a:rPr b="1" lang="en-US" sz="2000">
                <a:solidFill>
                  <a:schemeClr val="dk1"/>
                </a:solidFill>
                <a:latin typeface="Montserrat"/>
                <a:ea typeface="Montserrat"/>
                <a:cs typeface="Montserrat"/>
                <a:sym typeface="Montserrat"/>
              </a:rPr>
              <a:t>Trends and patterns</a:t>
            </a:r>
            <a:r>
              <a:rPr lang="en-US" sz="2000">
                <a:solidFill>
                  <a:schemeClr val="dk1"/>
                </a:solidFill>
                <a:latin typeface="Montserrat"/>
                <a:ea typeface="Montserrat"/>
                <a:cs typeface="Montserrat"/>
                <a:sym typeface="Montserrat"/>
              </a:rPr>
              <a:t>: Analyzing customer evaluations might indicate trends and patterns in terms of common feedback, or preferences. For example, if several consumers frequently appreciate or dislike a certain feature of the flying experience, it suggests a trend that requires attention or additional inquiry.</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0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p:nvPr/>
        </p:nvSpPr>
        <p:spPr>
          <a:xfrm rot="-4071197">
            <a:off x="-9275119" y="-5165798"/>
            <a:ext cx="17642022" cy="17642022"/>
          </a:xfrm>
          <a:custGeom>
            <a:rect b="b" l="l" r="r" t="t"/>
            <a:pathLst>
              <a:path extrusionOk="0" h="17617704" w="17617704">
                <a:moveTo>
                  <a:pt x="0" y="0"/>
                </a:moveTo>
                <a:lnTo>
                  <a:pt x="17617703" y="0"/>
                </a:lnTo>
                <a:lnTo>
                  <a:pt x="17617703" y="17617703"/>
                </a:lnTo>
                <a:lnTo>
                  <a:pt x="0" y="17617703"/>
                </a:lnTo>
                <a:lnTo>
                  <a:pt x="0" y="0"/>
                </a:lnTo>
                <a:close/>
              </a:path>
            </a:pathLst>
          </a:custGeom>
          <a:blipFill rotWithShape="1">
            <a:blip r:embed="rId3">
              <a:alphaModFix amt="35000"/>
            </a:blip>
            <a:stretch>
              <a:fillRect b="0" l="0" r="0" t="0"/>
            </a:stretch>
          </a:blipFill>
          <a:ln>
            <a:noFill/>
          </a:ln>
        </p:spPr>
      </p:sp>
      <p:sp>
        <p:nvSpPr>
          <p:cNvPr id="279" name="Google Shape;279;p33"/>
          <p:cNvSpPr/>
          <p:nvPr/>
        </p:nvSpPr>
        <p:spPr>
          <a:xfrm flipH="1" rot="-5400000">
            <a:off x="10428103" y="8212092"/>
            <a:ext cx="8063091" cy="6553094"/>
          </a:xfrm>
          <a:custGeom>
            <a:rect b="b" l="l" r="r" t="t"/>
            <a:pathLst>
              <a:path extrusionOk="0" h="6553094" w="8063091">
                <a:moveTo>
                  <a:pt x="8063091" y="0"/>
                </a:moveTo>
                <a:lnTo>
                  <a:pt x="0" y="0"/>
                </a:lnTo>
                <a:lnTo>
                  <a:pt x="0" y="6553094"/>
                </a:lnTo>
                <a:lnTo>
                  <a:pt x="8063091" y="6553094"/>
                </a:lnTo>
                <a:lnTo>
                  <a:pt x="8063091" y="0"/>
                </a:lnTo>
                <a:close/>
              </a:path>
            </a:pathLst>
          </a:custGeom>
          <a:blipFill rotWithShape="1">
            <a:blip r:embed="rId4">
              <a:alphaModFix amt="50000"/>
            </a:blip>
            <a:stretch>
              <a:fillRect b="0" l="0" r="0" t="0"/>
            </a:stretch>
          </a:blipFill>
          <a:ln>
            <a:noFill/>
          </a:ln>
        </p:spPr>
      </p:sp>
      <p:sp>
        <p:nvSpPr>
          <p:cNvPr id="280" name="Google Shape;280;p33"/>
          <p:cNvSpPr txBox="1"/>
          <p:nvPr/>
        </p:nvSpPr>
        <p:spPr>
          <a:xfrm>
            <a:off x="1028700" y="409125"/>
            <a:ext cx="172593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rgbClr val="004AAD"/>
                </a:solidFill>
                <a:latin typeface="Montserrat"/>
                <a:ea typeface="Montserrat"/>
                <a:cs typeface="Montserrat"/>
                <a:sym typeface="Montserrat"/>
              </a:rPr>
              <a:t>How this dataset link with other datasets?</a:t>
            </a:r>
            <a:endParaRPr sz="6000"/>
          </a:p>
        </p:txBody>
      </p:sp>
      <p:pic>
        <p:nvPicPr>
          <p:cNvPr id="281" name="Google Shape;281;p33"/>
          <p:cNvPicPr preferRelativeResize="0"/>
          <p:nvPr/>
        </p:nvPicPr>
        <p:blipFill>
          <a:blip r:embed="rId5">
            <a:alphaModFix/>
          </a:blip>
          <a:stretch>
            <a:fillRect/>
          </a:stretch>
        </p:blipFill>
        <p:spPr>
          <a:xfrm>
            <a:off x="5364178" y="2363375"/>
            <a:ext cx="5998325" cy="6134650"/>
          </a:xfrm>
          <a:prstGeom prst="rect">
            <a:avLst/>
          </a:prstGeom>
          <a:noFill/>
          <a:ln>
            <a:noFill/>
          </a:ln>
        </p:spPr>
      </p:pic>
      <p:sp>
        <p:nvSpPr>
          <p:cNvPr id="282" name="Google Shape;282;p33"/>
          <p:cNvSpPr txBox="1"/>
          <p:nvPr/>
        </p:nvSpPr>
        <p:spPr>
          <a:xfrm>
            <a:off x="1028700" y="1306250"/>
            <a:ext cx="11309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ontserrat"/>
                <a:ea typeface="Montserrat"/>
                <a:cs typeface="Montserrat"/>
                <a:sym typeface="Montserrat"/>
              </a:rPr>
              <a:t>Data in common with team members: Airline, Year and Quarter</a:t>
            </a:r>
            <a:endParaRPr sz="2000">
              <a:latin typeface="Montserrat"/>
              <a:ea typeface="Montserrat"/>
              <a:cs typeface="Montserrat"/>
              <a:sym typeface="Montserrat"/>
            </a:endParaRPr>
          </a:p>
        </p:txBody>
      </p:sp>
      <p:sp>
        <p:nvSpPr>
          <p:cNvPr id="283" name="Google Shape;283;p33"/>
          <p:cNvSpPr txBox="1"/>
          <p:nvPr/>
        </p:nvSpPr>
        <p:spPr>
          <a:xfrm>
            <a:off x="11941200" y="2360675"/>
            <a:ext cx="5720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Merge using</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 Airline,Year,Quarter </a:t>
            </a:r>
            <a:endParaRPr sz="30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p:nvPr/>
        </p:nvSpPr>
        <p:spPr>
          <a:xfrm rot="-4071197">
            <a:off x="-9275119" y="-5165798"/>
            <a:ext cx="17642022" cy="17642022"/>
          </a:xfrm>
          <a:custGeom>
            <a:rect b="b" l="l" r="r" t="t"/>
            <a:pathLst>
              <a:path extrusionOk="0" h="17617704" w="17617704">
                <a:moveTo>
                  <a:pt x="0" y="0"/>
                </a:moveTo>
                <a:lnTo>
                  <a:pt x="17617703" y="0"/>
                </a:lnTo>
                <a:lnTo>
                  <a:pt x="17617703" y="17617703"/>
                </a:lnTo>
                <a:lnTo>
                  <a:pt x="0" y="17617703"/>
                </a:lnTo>
                <a:lnTo>
                  <a:pt x="0" y="0"/>
                </a:lnTo>
                <a:close/>
              </a:path>
            </a:pathLst>
          </a:custGeom>
          <a:blipFill rotWithShape="1">
            <a:blip r:embed="rId3">
              <a:alphaModFix amt="35000"/>
            </a:blip>
            <a:stretch>
              <a:fillRect b="0" l="0" r="0" t="0"/>
            </a:stretch>
          </a:blipFill>
          <a:ln>
            <a:noFill/>
          </a:ln>
        </p:spPr>
      </p:sp>
      <p:sp>
        <p:nvSpPr>
          <p:cNvPr id="289" name="Google Shape;289;p34"/>
          <p:cNvSpPr/>
          <p:nvPr/>
        </p:nvSpPr>
        <p:spPr>
          <a:xfrm flipH="1" rot="-5400000">
            <a:off x="8778703" y="-4549008"/>
            <a:ext cx="8063091" cy="6553094"/>
          </a:xfrm>
          <a:custGeom>
            <a:rect b="b" l="l" r="r" t="t"/>
            <a:pathLst>
              <a:path extrusionOk="0" h="6553094" w="8063091">
                <a:moveTo>
                  <a:pt x="8063091" y="0"/>
                </a:moveTo>
                <a:lnTo>
                  <a:pt x="0" y="0"/>
                </a:lnTo>
                <a:lnTo>
                  <a:pt x="0" y="6553094"/>
                </a:lnTo>
                <a:lnTo>
                  <a:pt x="8063091" y="6553094"/>
                </a:lnTo>
                <a:lnTo>
                  <a:pt x="8063091" y="0"/>
                </a:lnTo>
                <a:close/>
              </a:path>
            </a:pathLst>
          </a:custGeom>
          <a:blipFill rotWithShape="1">
            <a:blip r:embed="rId4">
              <a:alphaModFix amt="50000"/>
            </a:blip>
            <a:stretch>
              <a:fillRect b="0" l="0" r="0" t="0"/>
            </a:stretch>
          </a:blipFill>
          <a:ln>
            <a:noFill/>
          </a:ln>
        </p:spPr>
      </p:sp>
      <p:sp>
        <p:nvSpPr>
          <p:cNvPr id="290" name="Google Shape;290;p34"/>
          <p:cNvSpPr txBox="1"/>
          <p:nvPr/>
        </p:nvSpPr>
        <p:spPr>
          <a:xfrm>
            <a:off x="1028700" y="926575"/>
            <a:ext cx="168804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rgbClr val="004AAD"/>
                </a:solidFill>
                <a:latin typeface="Montserrat"/>
                <a:ea typeface="Montserrat"/>
                <a:cs typeface="Montserrat"/>
                <a:sym typeface="Montserrat"/>
              </a:rPr>
              <a:t>Outlier - Year</a:t>
            </a:r>
            <a:endParaRPr sz="5000"/>
          </a:p>
        </p:txBody>
      </p:sp>
      <p:sp>
        <p:nvSpPr>
          <p:cNvPr id="291" name="Google Shape;291;p34"/>
          <p:cNvSpPr txBox="1"/>
          <p:nvPr/>
        </p:nvSpPr>
        <p:spPr>
          <a:xfrm>
            <a:off x="1081300" y="2034925"/>
            <a:ext cx="15825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ontserrat"/>
                <a:ea typeface="Montserrat"/>
                <a:cs typeface="Montserrat"/>
                <a:sym typeface="Montserrat"/>
              </a:rPr>
              <a:t>With data scraped, I found outlier value for the “Year”.</a:t>
            </a:r>
            <a:endParaRPr sz="2000">
              <a:latin typeface="Montserrat"/>
              <a:ea typeface="Montserrat"/>
              <a:cs typeface="Montserrat"/>
              <a:sym typeface="Montserrat"/>
            </a:endParaRPr>
          </a:p>
        </p:txBody>
      </p:sp>
      <p:pic>
        <p:nvPicPr>
          <p:cNvPr id="292" name="Google Shape;292;p34"/>
          <p:cNvPicPr preferRelativeResize="0"/>
          <p:nvPr/>
        </p:nvPicPr>
        <p:blipFill>
          <a:blip r:embed="rId5">
            <a:alphaModFix/>
          </a:blip>
          <a:stretch>
            <a:fillRect/>
          </a:stretch>
        </p:blipFill>
        <p:spPr>
          <a:xfrm>
            <a:off x="1081299" y="3209613"/>
            <a:ext cx="6222350" cy="5758725"/>
          </a:xfrm>
          <a:prstGeom prst="rect">
            <a:avLst/>
          </a:prstGeom>
          <a:noFill/>
          <a:ln>
            <a:noFill/>
          </a:ln>
        </p:spPr>
      </p:pic>
      <p:pic>
        <p:nvPicPr>
          <p:cNvPr id="293" name="Google Shape;293;p34"/>
          <p:cNvPicPr preferRelativeResize="0"/>
          <p:nvPr/>
        </p:nvPicPr>
        <p:blipFill>
          <a:blip r:embed="rId6">
            <a:alphaModFix/>
          </a:blip>
          <a:stretch>
            <a:fillRect/>
          </a:stretch>
        </p:blipFill>
        <p:spPr>
          <a:xfrm>
            <a:off x="9533707" y="3429000"/>
            <a:ext cx="7854181" cy="5319950"/>
          </a:xfrm>
          <a:prstGeom prst="rect">
            <a:avLst/>
          </a:prstGeom>
          <a:noFill/>
          <a:ln>
            <a:noFill/>
          </a:ln>
        </p:spPr>
      </p:pic>
      <p:cxnSp>
        <p:nvCxnSpPr>
          <p:cNvPr id="294" name="Google Shape;294;p34"/>
          <p:cNvCxnSpPr>
            <a:stCxn id="292" idx="3"/>
            <a:endCxn id="293" idx="1"/>
          </p:cNvCxnSpPr>
          <p:nvPr/>
        </p:nvCxnSpPr>
        <p:spPr>
          <a:xfrm>
            <a:off x="7303649" y="6088975"/>
            <a:ext cx="22302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p:nvPr/>
        </p:nvSpPr>
        <p:spPr>
          <a:xfrm rot="-4071197">
            <a:off x="-9275119" y="-5165798"/>
            <a:ext cx="17642022" cy="17642022"/>
          </a:xfrm>
          <a:custGeom>
            <a:rect b="b" l="l" r="r" t="t"/>
            <a:pathLst>
              <a:path extrusionOk="0" h="17617704" w="17617704">
                <a:moveTo>
                  <a:pt x="0" y="0"/>
                </a:moveTo>
                <a:lnTo>
                  <a:pt x="17617703" y="0"/>
                </a:lnTo>
                <a:lnTo>
                  <a:pt x="17617703" y="17617703"/>
                </a:lnTo>
                <a:lnTo>
                  <a:pt x="0" y="17617703"/>
                </a:lnTo>
                <a:lnTo>
                  <a:pt x="0" y="0"/>
                </a:lnTo>
                <a:close/>
              </a:path>
            </a:pathLst>
          </a:custGeom>
          <a:blipFill rotWithShape="1">
            <a:blip r:embed="rId3">
              <a:alphaModFix amt="35000"/>
            </a:blip>
            <a:stretch>
              <a:fillRect b="0" l="0" r="0" t="0"/>
            </a:stretch>
          </a:blipFill>
          <a:ln>
            <a:noFill/>
          </a:ln>
        </p:spPr>
      </p:sp>
      <p:sp>
        <p:nvSpPr>
          <p:cNvPr id="300" name="Google Shape;300;p35"/>
          <p:cNvSpPr/>
          <p:nvPr/>
        </p:nvSpPr>
        <p:spPr>
          <a:xfrm flipH="1" rot="-5400000">
            <a:off x="8778703" y="-4549008"/>
            <a:ext cx="8063091" cy="6553094"/>
          </a:xfrm>
          <a:custGeom>
            <a:rect b="b" l="l" r="r" t="t"/>
            <a:pathLst>
              <a:path extrusionOk="0" h="6553094" w="8063091">
                <a:moveTo>
                  <a:pt x="8063091" y="0"/>
                </a:moveTo>
                <a:lnTo>
                  <a:pt x="0" y="0"/>
                </a:lnTo>
                <a:lnTo>
                  <a:pt x="0" y="6553094"/>
                </a:lnTo>
                <a:lnTo>
                  <a:pt x="8063091" y="6553094"/>
                </a:lnTo>
                <a:lnTo>
                  <a:pt x="8063091" y="0"/>
                </a:lnTo>
                <a:close/>
              </a:path>
            </a:pathLst>
          </a:custGeom>
          <a:blipFill rotWithShape="1">
            <a:blip r:embed="rId4">
              <a:alphaModFix amt="50000"/>
            </a:blip>
            <a:stretch>
              <a:fillRect b="0" l="0" r="0" t="0"/>
            </a:stretch>
          </a:blipFill>
          <a:ln>
            <a:noFill/>
          </a:ln>
        </p:spPr>
      </p:sp>
      <p:sp>
        <p:nvSpPr>
          <p:cNvPr id="301" name="Google Shape;301;p35"/>
          <p:cNvSpPr txBox="1"/>
          <p:nvPr/>
        </p:nvSpPr>
        <p:spPr>
          <a:xfrm>
            <a:off x="1028700" y="926575"/>
            <a:ext cx="168804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rgbClr val="004AAD"/>
                </a:solidFill>
                <a:latin typeface="Montserrat"/>
                <a:ea typeface="Montserrat"/>
                <a:cs typeface="Montserrat"/>
                <a:sym typeface="Montserrat"/>
              </a:rPr>
              <a:t>Outlier Check - Numeric Variable</a:t>
            </a:r>
            <a:endParaRPr sz="5000"/>
          </a:p>
        </p:txBody>
      </p:sp>
      <p:sp>
        <p:nvSpPr>
          <p:cNvPr id="302" name="Google Shape;302;p35"/>
          <p:cNvSpPr txBox="1"/>
          <p:nvPr/>
        </p:nvSpPr>
        <p:spPr>
          <a:xfrm>
            <a:off x="1081300" y="2034925"/>
            <a:ext cx="15825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ontserrat"/>
                <a:ea typeface="Montserrat"/>
                <a:cs typeface="Montserrat"/>
                <a:sym typeface="Montserrat"/>
              </a:rPr>
              <a:t>No outlier found</a:t>
            </a:r>
            <a:endParaRPr sz="2000">
              <a:latin typeface="Montserrat"/>
              <a:ea typeface="Montserrat"/>
              <a:cs typeface="Montserrat"/>
              <a:sym typeface="Montserrat"/>
            </a:endParaRPr>
          </a:p>
        </p:txBody>
      </p:sp>
      <p:pic>
        <p:nvPicPr>
          <p:cNvPr id="303" name="Google Shape;303;p35"/>
          <p:cNvPicPr preferRelativeResize="0"/>
          <p:nvPr/>
        </p:nvPicPr>
        <p:blipFill>
          <a:blip r:embed="rId5">
            <a:alphaModFix/>
          </a:blip>
          <a:stretch>
            <a:fillRect/>
          </a:stretch>
        </p:blipFill>
        <p:spPr>
          <a:xfrm>
            <a:off x="1081305" y="2759068"/>
            <a:ext cx="11441375" cy="6760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6"/>
          <p:cNvSpPr/>
          <p:nvPr/>
        </p:nvSpPr>
        <p:spPr>
          <a:xfrm rot="-4071197">
            <a:off x="-9275119" y="-5165798"/>
            <a:ext cx="17642022" cy="17642022"/>
          </a:xfrm>
          <a:custGeom>
            <a:rect b="b" l="l" r="r" t="t"/>
            <a:pathLst>
              <a:path extrusionOk="0" h="17617704" w="17617704">
                <a:moveTo>
                  <a:pt x="0" y="0"/>
                </a:moveTo>
                <a:lnTo>
                  <a:pt x="17617703" y="0"/>
                </a:lnTo>
                <a:lnTo>
                  <a:pt x="17617703" y="17617703"/>
                </a:lnTo>
                <a:lnTo>
                  <a:pt x="0" y="17617703"/>
                </a:lnTo>
                <a:lnTo>
                  <a:pt x="0" y="0"/>
                </a:lnTo>
                <a:close/>
              </a:path>
            </a:pathLst>
          </a:custGeom>
          <a:blipFill rotWithShape="1">
            <a:blip r:embed="rId3">
              <a:alphaModFix amt="35000"/>
            </a:blip>
            <a:stretch>
              <a:fillRect b="0" l="0" r="0" t="0"/>
            </a:stretch>
          </a:blipFill>
          <a:ln>
            <a:noFill/>
          </a:ln>
        </p:spPr>
      </p:sp>
      <p:sp>
        <p:nvSpPr>
          <p:cNvPr id="309" name="Google Shape;309;p36"/>
          <p:cNvSpPr/>
          <p:nvPr/>
        </p:nvSpPr>
        <p:spPr>
          <a:xfrm flipH="1" rot="-5400000">
            <a:off x="8778703" y="-4549008"/>
            <a:ext cx="8063091" cy="6553094"/>
          </a:xfrm>
          <a:custGeom>
            <a:rect b="b" l="l" r="r" t="t"/>
            <a:pathLst>
              <a:path extrusionOk="0" h="6553094" w="8063091">
                <a:moveTo>
                  <a:pt x="8063091" y="0"/>
                </a:moveTo>
                <a:lnTo>
                  <a:pt x="0" y="0"/>
                </a:lnTo>
                <a:lnTo>
                  <a:pt x="0" y="6553094"/>
                </a:lnTo>
                <a:lnTo>
                  <a:pt x="8063091" y="6553094"/>
                </a:lnTo>
                <a:lnTo>
                  <a:pt x="8063091" y="0"/>
                </a:lnTo>
                <a:close/>
              </a:path>
            </a:pathLst>
          </a:custGeom>
          <a:blipFill rotWithShape="1">
            <a:blip r:embed="rId4">
              <a:alphaModFix amt="50000"/>
            </a:blip>
            <a:stretch>
              <a:fillRect b="0" l="0" r="0" t="0"/>
            </a:stretch>
          </a:blipFill>
          <a:ln>
            <a:noFill/>
          </a:ln>
        </p:spPr>
      </p:sp>
      <p:sp>
        <p:nvSpPr>
          <p:cNvPr id="310" name="Google Shape;310;p36"/>
          <p:cNvSpPr txBox="1"/>
          <p:nvPr/>
        </p:nvSpPr>
        <p:spPr>
          <a:xfrm>
            <a:off x="1028700" y="926575"/>
            <a:ext cx="168804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rgbClr val="004AAD"/>
                </a:solidFill>
                <a:latin typeface="Montserrat"/>
                <a:ea typeface="Montserrat"/>
                <a:cs typeface="Montserrat"/>
                <a:sym typeface="Montserrat"/>
              </a:rPr>
              <a:t>Data-Insights: Multi-Line Chart</a:t>
            </a:r>
            <a:endParaRPr sz="5000"/>
          </a:p>
        </p:txBody>
      </p:sp>
      <p:pic>
        <p:nvPicPr>
          <p:cNvPr id="311" name="Google Shape;311;p36"/>
          <p:cNvPicPr preferRelativeResize="0"/>
          <p:nvPr/>
        </p:nvPicPr>
        <p:blipFill>
          <a:blip r:embed="rId5">
            <a:alphaModFix/>
          </a:blip>
          <a:stretch>
            <a:fillRect/>
          </a:stretch>
        </p:blipFill>
        <p:spPr>
          <a:xfrm>
            <a:off x="1028700" y="3143125"/>
            <a:ext cx="13665978" cy="6750025"/>
          </a:xfrm>
          <a:prstGeom prst="rect">
            <a:avLst/>
          </a:prstGeom>
          <a:noFill/>
          <a:ln>
            <a:noFill/>
          </a:ln>
        </p:spPr>
      </p:pic>
      <p:sp>
        <p:nvSpPr>
          <p:cNvPr id="312" name="Google Shape;312;p36"/>
          <p:cNvSpPr txBox="1"/>
          <p:nvPr/>
        </p:nvSpPr>
        <p:spPr>
          <a:xfrm>
            <a:off x="1081300" y="2034925"/>
            <a:ext cx="15825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ontserrat"/>
                <a:ea typeface="Montserrat"/>
                <a:cs typeface="Montserrat"/>
                <a:sym typeface="Montserrat"/>
              </a:rPr>
              <a:t>American Airline is more comparable with United AIrline, whereas Delta Airline Rating is the highest over years.</a:t>
            </a:r>
            <a:endParaRPr sz="2000">
              <a:latin typeface="Montserrat"/>
              <a:ea typeface="Montserrat"/>
              <a:cs typeface="Montserrat"/>
              <a:sym typeface="Montserrat"/>
            </a:endParaRPr>
          </a:p>
          <a:p>
            <a:pPr indent="0" lvl="0" marL="0" rtl="0" algn="l">
              <a:spcBef>
                <a:spcPts val="0"/>
              </a:spcBef>
              <a:spcAft>
                <a:spcPts val="0"/>
              </a:spcAft>
              <a:buNone/>
            </a:pPr>
            <a:r>
              <a:rPr lang="en-US" sz="2000">
                <a:latin typeface="Montserrat"/>
                <a:ea typeface="Montserrat"/>
                <a:cs typeface="Montserrat"/>
                <a:sym typeface="Montserrat"/>
              </a:rPr>
              <a:t>With comparison with these two airline company, it enable American Airline to better find insights on similarity and differences between the competitor.</a:t>
            </a:r>
            <a:endParaRPr sz="200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p:nvPr/>
        </p:nvSpPr>
        <p:spPr>
          <a:xfrm rot="-4071197">
            <a:off x="-9275119" y="-5165798"/>
            <a:ext cx="17642022" cy="17642022"/>
          </a:xfrm>
          <a:custGeom>
            <a:rect b="b" l="l" r="r" t="t"/>
            <a:pathLst>
              <a:path extrusionOk="0" h="17617704" w="17617704">
                <a:moveTo>
                  <a:pt x="0" y="0"/>
                </a:moveTo>
                <a:lnTo>
                  <a:pt x="17617703" y="0"/>
                </a:lnTo>
                <a:lnTo>
                  <a:pt x="17617703" y="17617703"/>
                </a:lnTo>
                <a:lnTo>
                  <a:pt x="0" y="17617703"/>
                </a:lnTo>
                <a:lnTo>
                  <a:pt x="0" y="0"/>
                </a:lnTo>
                <a:close/>
              </a:path>
            </a:pathLst>
          </a:custGeom>
          <a:blipFill rotWithShape="1">
            <a:blip r:embed="rId3">
              <a:alphaModFix amt="35000"/>
            </a:blip>
            <a:stretch>
              <a:fillRect b="0" l="0" r="0" t="0"/>
            </a:stretch>
          </a:blipFill>
          <a:ln>
            <a:noFill/>
          </a:ln>
        </p:spPr>
      </p:sp>
      <p:sp>
        <p:nvSpPr>
          <p:cNvPr id="318" name="Google Shape;318;p37"/>
          <p:cNvSpPr/>
          <p:nvPr/>
        </p:nvSpPr>
        <p:spPr>
          <a:xfrm flipH="1" rot="-5400000">
            <a:off x="8778703" y="-4549008"/>
            <a:ext cx="8063091" cy="6553094"/>
          </a:xfrm>
          <a:custGeom>
            <a:rect b="b" l="l" r="r" t="t"/>
            <a:pathLst>
              <a:path extrusionOk="0" h="6553094" w="8063091">
                <a:moveTo>
                  <a:pt x="8063091" y="0"/>
                </a:moveTo>
                <a:lnTo>
                  <a:pt x="0" y="0"/>
                </a:lnTo>
                <a:lnTo>
                  <a:pt x="0" y="6553094"/>
                </a:lnTo>
                <a:lnTo>
                  <a:pt x="8063091" y="6553094"/>
                </a:lnTo>
                <a:lnTo>
                  <a:pt x="8063091" y="0"/>
                </a:lnTo>
                <a:close/>
              </a:path>
            </a:pathLst>
          </a:custGeom>
          <a:blipFill rotWithShape="1">
            <a:blip r:embed="rId4">
              <a:alphaModFix amt="50000"/>
            </a:blip>
            <a:stretch>
              <a:fillRect b="0" l="0" r="0" t="0"/>
            </a:stretch>
          </a:blipFill>
          <a:ln>
            <a:noFill/>
          </a:ln>
        </p:spPr>
      </p:sp>
      <p:sp>
        <p:nvSpPr>
          <p:cNvPr id="319" name="Google Shape;319;p37"/>
          <p:cNvSpPr txBox="1"/>
          <p:nvPr/>
        </p:nvSpPr>
        <p:spPr>
          <a:xfrm>
            <a:off x="1028700" y="926575"/>
            <a:ext cx="168804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rgbClr val="004AAD"/>
                </a:solidFill>
                <a:latin typeface="Montserrat"/>
                <a:ea typeface="Montserrat"/>
                <a:cs typeface="Montserrat"/>
                <a:sym typeface="Montserrat"/>
              </a:rPr>
              <a:t>Target Variable: Evaluation on Balance</a:t>
            </a:r>
            <a:endParaRPr sz="5000"/>
          </a:p>
        </p:txBody>
      </p:sp>
      <p:pic>
        <p:nvPicPr>
          <p:cNvPr id="320" name="Google Shape;320;p37"/>
          <p:cNvPicPr preferRelativeResize="0"/>
          <p:nvPr/>
        </p:nvPicPr>
        <p:blipFill>
          <a:blip r:embed="rId5">
            <a:alphaModFix/>
          </a:blip>
          <a:stretch>
            <a:fillRect/>
          </a:stretch>
        </p:blipFill>
        <p:spPr>
          <a:xfrm>
            <a:off x="482950" y="3182375"/>
            <a:ext cx="8178099" cy="4284300"/>
          </a:xfrm>
          <a:prstGeom prst="rect">
            <a:avLst/>
          </a:prstGeom>
          <a:noFill/>
          <a:ln>
            <a:noFill/>
          </a:ln>
        </p:spPr>
      </p:pic>
      <p:cxnSp>
        <p:nvCxnSpPr>
          <p:cNvPr id="321" name="Google Shape;321;p37"/>
          <p:cNvCxnSpPr>
            <a:stCxn id="320" idx="3"/>
            <a:endCxn id="322" idx="1"/>
          </p:cNvCxnSpPr>
          <p:nvPr/>
        </p:nvCxnSpPr>
        <p:spPr>
          <a:xfrm>
            <a:off x="8661049" y="5324525"/>
            <a:ext cx="872700" cy="3900"/>
          </a:xfrm>
          <a:prstGeom prst="straightConnector1">
            <a:avLst/>
          </a:prstGeom>
          <a:noFill/>
          <a:ln cap="flat" cmpd="sng" w="9525">
            <a:solidFill>
              <a:schemeClr val="dk2"/>
            </a:solidFill>
            <a:prstDash val="solid"/>
            <a:round/>
            <a:headEnd len="med" w="med" type="none"/>
            <a:tailEnd len="med" w="med" type="triangle"/>
          </a:ln>
        </p:spPr>
      </p:cxnSp>
      <p:pic>
        <p:nvPicPr>
          <p:cNvPr id="322" name="Google Shape;322;p37"/>
          <p:cNvPicPr preferRelativeResize="0"/>
          <p:nvPr/>
        </p:nvPicPr>
        <p:blipFill>
          <a:blip r:embed="rId6">
            <a:alphaModFix/>
          </a:blip>
          <a:stretch>
            <a:fillRect/>
          </a:stretch>
        </p:blipFill>
        <p:spPr>
          <a:xfrm>
            <a:off x="9533699" y="3200525"/>
            <a:ext cx="8178101" cy="4255716"/>
          </a:xfrm>
          <a:prstGeom prst="rect">
            <a:avLst/>
          </a:prstGeom>
          <a:noFill/>
          <a:ln>
            <a:noFill/>
          </a:ln>
        </p:spPr>
      </p:pic>
      <p:sp>
        <p:nvSpPr>
          <p:cNvPr id="323" name="Google Shape;323;p37"/>
          <p:cNvSpPr txBox="1"/>
          <p:nvPr/>
        </p:nvSpPr>
        <p:spPr>
          <a:xfrm>
            <a:off x="482950" y="2431025"/>
            <a:ext cx="776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ontserrat"/>
                <a:ea typeface="Montserrat"/>
                <a:cs typeface="Montserrat"/>
                <a:sym typeface="Montserrat"/>
              </a:rPr>
              <a:t>Rating</a:t>
            </a:r>
            <a:endParaRPr sz="2000">
              <a:latin typeface="Montserrat"/>
              <a:ea typeface="Montserrat"/>
              <a:cs typeface="Montserrat"/>
              <a:sym typeface="Montserrat"/>
            </a:endParaRPr>
          </a:p>
        </p:txBody>
      </p:sp>
      <p:sp>
        <p:nvSpPr>
          <p:cNvPr id="324" name="Google Shape;324;p37"/>
          <p:cNvSpPr txBox="1"/>
          <p:nvPr/>
        </p:nvSpPr>
        <p:spPr>
          <a:xfrm>
            <a:off x="9533700" y="2431025"/>
            <a:ext cx="776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ontserrat"/>
                <a:ea typeface="Montserrat"/>
                <a:cs typeface="Montserrat"/>
                <a:sym typeface="Montserrat"/>
              </a:rPr>
              <a:t>Sentiment (Considering)</a:t>
            </a:r>
            <a:endParaRPr sz="2000">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8"/>
          <p:cNvSpPr/>
          <p:nvPr/>
        </p:nvSpPr>
        <p:spPr>
          <a:xfrm rot="-4071197">
            <a:off x="-9275119" y="-5165798"/>
            <a:ext cx="17642022" cy="17642022"/>
          </a:xfrm>
          <a:custGeom>
            <a:rect b="b" l="l" r="r" t="t"/>
            <a:pathLst>
              <a:path extrusionOk="0" h="17617704" w="17617704">
                <a:moveTo>
                  <a:pt x="0" y="0"/>
                </a:moveTo>
                <a:lnTo>
                  <a:pt x="17617703" y="0"/>
                </a:lnTo>
                <a:lnTo>
                  <a:pt x="17617703" y="17617703"/>
                </a:lnTo>
                <a:lnTo>
                  <a:pt x="0" y="17617703"/>
                </a:lnTo>
                <a:lnTo>
                  <a:pt x="0" y="0"/>
                </a:lnTo>
                <a:close/>
              </a:path>
            </a:pathLst>
          </a:custGeom>
          <a:blipFill rotWithShape="1">
            <a:blip r:embed="rId3">
              <a:alphaModFix amt="35000"/>
            </a:blip>
            <a:stretch>
              <a:fillRect b="0" l="0" r="0" t="0"/>
            </a:stretch>
          </a:blipFill>
          <a:ln>
            <a:noFill/>
          </a:ln>
        </p:spPr>
      </p:sp>
      <p:sp>
        <p:nvSpPr>
          <p:cNvPr id="330" name="Google Shape;330;p38"/>
          <p:cNvSpPr/>
          <p:nvPr/>
        </p:nvSpPr>
        <p:spPr>
          <a:xfrm flipH="1" rot="-5400000">
            <a:off x="8778703" y="-4549008"/>
            <a:ext cx="8063091" cy="6553094"/>
          </a:xfrm>
          <a:custGeom>
            <a:rect b="b" l="l" r="r" t="t"/>
            <a:pathLst>
              <a:path extrusionOk="0" h="6553094" w="8063091">
                <a:moveTo>
                  <a:pt x="8063091" y="0"/>
                </a:moveTo>
                <a:lnTo>
                  <a:pt x="0" y="0"/>
                </a:lnTo>
                <a:lnTo>
                  <a:pt x="0" y="6553094"/>
                </a:lnTo>
                <a:lnTo>
                  <a:pt x="8063091" y="6553094"/>
                </a:lnTo>
                <a:lnTo>
                  <a:pt x="8063091" y="0"/>
                </a:lnTo>
                <a:close/>
              </a:path>
            </a:pathLst>
          </a:custGeom>
          <a:blipFill rotWithShape="1">
            <a:blip r:embed="rId4">
              <a:alphaModFix amt="50000"/>
            </a:blip>
            <a:stretch>
              <a:fillRect b="0" l="0" r="0" t="0"/>
            </a:stretch>
          </a:blipFill>
          <a:ln>
            <a:noFill/>
          </a:ln>
        </p:spPr>
      </p:sp>
      <p:sp>
        <p:nvSpPr>
          <p:cNvPr id="331" name="Google Shape;331;p38"/>
          <p:cNvSpPr txBox="1"/>
          <p:nvPr/>
        </p:nvSpPr>
        <p:spPr>
          <a:xfrm>
            <a:off x="1028700" y="926575"/>
            <a:ext cx="168804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rgbClr val="004AAD"/>
                </a:solidFill>
                <a:latin typeface="Montserrat"/>
                <a:ea typeface="Montserrat"/>
                <a:cs typeface="Montserrat"/>
                <a:sym typeface="Montserrat"/>
              </a:rPr>
              <a:t>Review Evaluation</a:t>
            </a:r>
            <a:endParaRPr sz="5000"/>
          </a:p>
        </p:txBody>
      </p:sp>
      <p:sp>
        <p:nvSpPr>
          <p:cNvPr id="332" name="Google Shape;332;p38"/>
          <p:cNvSpPr txBox="1"/>
          <p:nvPr/>
        </p:nvSpPr>
        <p:spPr>
          <a:xfrm>
            <a:off x="462975" y="2459625"/>
            <a:ext cx="1038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Montserrat"/>
              <a:ea typeface="Montserrat"/>
              <a:cs typeface="Montserrat"/>
              <a:sym typeface="Montserrat"/>
            </a:endParaRPr>
          </a:p>
        </p:txBody>
      </p:sp>
      <p:sp>
        <p:nvSpPr>
          <p:cNvPr id="333" name="Google Shape;333;p38"/>
          <p:cNvSpPr txBox="1"/>
          <p:nvPr/>
        </p:nvSpPr>
        <p:spPr>
          <a:xfrm>
            <a:off x="1028700" y="2107600"/>
            <a:ext cx="776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ontserrat"/>
                <a:ea typeface="Montserrat"/>
                <a:cs typeface="Montserrat"/>
                <a:sym typeface="Montserrat"/>
              </a:rPr>
              <a:t>Other Language found (English)</a:t>
            </a:r>
            <a:endParaRPr sz="2000">
              <a:latin typeface="Montserrat"/>
              <a:ea typeface="Montserrat"/>
              <a:cs typeface="Montserrat"/>
              <a:sym typeface="Montserrat"/>
            </a:endParaRPr>
          </a:p>
        </p:txBody>
      </p:sp>
      <p:pic>
        <p:nvPicPr>
          <p:cNvPr id="334" name="Google Shape;334;p38"/>
          <p:cNvPicPr preferRelativeResize="0"/>
          <p:nvPr/>
        </p:nvPicPr>
        <p:blipFill>
          <a:blip r:embed="rId5">
            <a:alphaModFix/>
          </a:blip>
          <a:stretch>
            <a:fillRect/>
          </a:stretch>
        </p:blipFill>
        <p:spPr>
          <a:xfrm>
            <a:off x="1028700" y="2759075"/>
            <a:ext cx="6719500" cy="5701400"/>
          </a:xfrm>
          <a:prstGeom prst="rect">
            <a:avLst/>
          </a:prstGeom>
          <a:noFill/>
          <a:ln>
            <a:noFill/>
          </a:ln>
        </p:spPr>
      </p:pic>
      <p:sp>
        <p:nvSpPr>
          <p:cNvPr id="335" name="Google Shape;335;p38"/>
          <p:cNvSpPr txBox="1"/>
          <p:nvPr/>
        </p:nvSpPr>
        <p:spPr>
          <a:xfrm>
            <a:off x="8416550" y="2107600"/>
            <a:ext cx="873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ontserrat"/>
                <a:ea typeface="Montserrat"/>
                <a:cs typeface="Montserrat"/>
                <a:sym typeface="Montserrat"/>
              </a:rPr>
              <a:t>URL Found - Does not contribute information to text analysis</a:t>
            </a:r>
            <a:endParaRPr sz="2000">
              <a:latin typeface="Montserrat"/>
              <a:ea typeface="Montserrat"/>
              <a:cs typeface="Montserrat"/>
              <a:sym typeface="Montserrat"/>
            </a:endParaRPr>
          </a:p>
        </p:txBody>
      </p:sp>
      <p:pic>
        <p:nvPicPr>
          <p:cNvPr id="336" name="Google Shape;336;p38"/>
          <p:cNvPicPr preferRelativeResize="0"/>
          <p:nvPr/>
        </p:nvPicPr>
        <p:blipFill>
          <a:blip r:embed="rId6">
            <a:alphaModFix/>
          </a:blip>
          <a:stretch>
            <a:fillRect/>
          </a:stretch>
        </p:blipFill>
        <p:spPr>
          <a:xfrm>
            <a:off x="8416550" y="2759063"/>
            <a:ext cx="9053049" cy="1431275"/>
          </a:xfrm>
          <a:prstGeom prst="rect">
            <a:avLst/>
          </a:prstGeom>
          <a:noFill/>
          <a:ln>
            <a:noFill/>
          </a:ln>
        </p:spPr>
      </p:pic>
      <p:pic>
        <p:nvPicPr>
          <p:cNvPr id="337" name="Google Shape;337;p38"/>
          <p:cNvPicPr preferRelativeResize="0"/>
          <p:nvPr/>
        </p:nvPicPr>
        <p:blipFill>
          <a:blip r:embed="rId7">
            <a:alphaModFix/>
          </a:blip>
          <a:stretch>
            <a:fillRect/>
          </a:stretch>
        </p:blipFill>
        <p:spPr>
          <a:xfrm>
            <a:off x="8416554" y="5253358"/>
            <a:ext cx="3204125" cy="2125500"/>
          </a:xfrm>
          <a:prstGeom prst="rect">
            <a:avLst/>
          </a:prstGeom>
          <a:noFill/>
          <a:ln>
            <a:noFill/>
          </a:ln>
        </p:spPr>
      </p:pic>
      <p:sp>
        <p:nvSpPr>
          <p:cNvPr id="338" name="Google Shape;338;p38"/>
          <p:cNvSpPr txBox="1"/>
          <p:nvPr/>
        </p:nvSpPr>
        <p:spPr>
          <a:xfrm>
            <a:off x="8416550" y="4632825"/>
            <a:ext cx="873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ontserrat"/>
                <a:ea typeface="Montserrat"/>
                <a:cs typeface="Montserrat"/>
                <a:sym typeface="Montserrat"/>
              </a:rPr>
              <a:t>Email + Emoji</a:t>
            </a:r>
            <a:r>
              <a:rPr lang="en-US" sz="2000">
                <a:latin typeface="Montserrat"/>
                <a:ea typeface="Montserrat"/>
                <a:cs typeface="Montserrat"/>
                <a:sym typeface="Montserrat"/>
              </a:rPr>
              <a:t>- Does not contribute information to text analysis</a:t>
            </a:r>
            <a:endParaRPr sz="2000">
              <a:latin typeface="Montserrat"/>
              <a:ea typeface="Montserrat"/>
              <a:cs typeface="Montserrat"/>
              <a:sym typeface="Montserrat"/>
            </a:endParaRPr>
          </a:p>
        </p:txBody>
      </p:sp>
      <p:pic>
        <p:nvPicPr>
          <p:cNvPr id="339" name="Google Shape;339;p38"/>
          <p:cNvPicPr preferRelativeResize="0"/>
          <p:nvPr/>
        </p:nvPicPr>
        <p:blipFill>
          <a:blip r:embed="rId8">
            <a:alphaModFix/>
          </a:blip>
          <a:stretch>
            <a:fillRect/>
          </a:stretch>
        </p:blipFill>
        <p:spPr>
          <a:xfrm>
            <a:off x="11773074" y="5277825"/>
            <a:ext cx="1483422" cy="2125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9"/>
          <p:cNvSpPr/>
          <p:nvPr/>
        </p:nvSpPr>
        <p:spPr>
          <a:xfrm rot="-4071197">
            <a:off x="-9275119" y="-5165798"/>
            <a:ext cx="17642022" cy="17642022"/>
          </a:xfrm>
          <a:custGeom>
            <a:rect b="b" l="l" r="r" t="t"/>
            <a:pathLst>
              <a:path extrusionOk="0" h="17617704" w="17617704">
                <a:moveTo>
                  <a:pt x="0" y="0"/>
                </a:moveTo>
                <a:lnTo>
                  <a:pt x="17617703" y="0"/>
                </a:lnTo>
                <a:lnTo>
                  <a:pt x="17617703" y="17617703"/>
                </a:lnTo>
                <a:lnTo>
                  <a:pt x="0" y="17617703"/>
                </a:lnTo>
                <a:lnTo>
                  <a:pt x="0" y="0"/>
                </a:lnTo>
                <a:close/>
              </a:path>
            </a:pathLst>
          </a:custGeom>
          <a:blipFill rotWithShape="1">
            <a:blip r:embed="rId3">
              <a:alphaModFix amt="35000"/>
            </a:blip>
            <a:stretch>
              <a:fillRect b="0" l="0" r="0" t="0"/>
            </a:stretch>
          </a:blipFill>
          <a:ln>
            <a:noFill/>
          </a:ln>
        </p:spPr>
      </p:sp>
      <p:sp>
        <p:nvSpPr>
          <p:cNvPr id="345" name="Google Shape;345;p39"/>
          <p:cNvSpPr/>
          <p:nvPr/>
        </p:nvSpPr>
        <p:spPr>
          <a:xfrm flipH="1" rot="-5400000">
            <a:off x="8778703" y="-4549008"/>
            <a:ext cx="8063091" cy="6553094"/>
          </a:xfrm>
          <a:custGeom>
            <a:rect b="b" l="l" r="r" t="t"/>
            <a:pathLst>
              <a:path extrusionOk="0" h="6553094" w="8063091">
                <a:moveTo>
                  <a:pt x="8063091" y="0"/>
                </a:moveTo>
                <a:lnTo>
                  <a:pt x="0" y="0"/>
                </a:lnTo>
                <a:lnTo>
                  <a:pt x="0" y="6553094"/>
                </a:lnTo>
                <a:lnTo>
                  <a:pt x="8063091" y="6553094"/>
                </a:lnTo>
                <a:lnTo>
                  <a:pt x="8063091" y="0"/>
                </a:lnTo>
                <a:close/>
              </a:path>
            </a:pathLst>
          </a:custGeom>
          <a:blipFill rotWithShape="1">
            <a:blip r:embed="rId4">
              <a:alphaModFix amt="50000"/>
            </a:blip>
            <a:stretch>
              <a:fillRect b="0" l="0" r="0" t="0"/>
            </a:stretch>
          </a:blipFill>
          <a:ln>
            <a:noFill/>
          </a:ln>
        </p:spPr>
      </p:sp>
      <p:sp>
        <p:nvSpPr>
          <p:cNvPr id="346" name="Google Shape;346;p39"/>
          <p:cNvSpPr txBox="1"/>
          <p:nvPr/>
        </p:nvSpPr>
        <p:spPr>
          <a:xfrm>
            <a:off x="1028700" y="926575"/>
            <a:ext cx="168804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rgbClr val="004AAD"/>
                </a:solidFill>
                <a:latin typeface="Montserrat"/>
                <a:ea typeface="Montserrat"/>
                <a:cs typeface="Montserrat"/>
                <a:sym typeface="Montserrat"/>
              </a:rPr>
              <a:t>Review Evaluation</a:t>
            </a:r>
            <a:endParaRPr sz="5000"/>
          </a:p>
        </p:txBody>
      </p:sp>
      <p:sp>
        <p:nvSpPr>
          <p:cNvPr id="347" name="Google Shape;347;p39"/>
          <p:cNvSpPr txBox="1"/>
          <p:nvPr/>
        </p:nvSpPr>
        <p:spPr>
          <a:xfrm>
            <a:off x="462975" y="2459625"/>
            <a:ext cx="1038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Montserrat"/>
              <a:ea typeface="Montserrat"/>
              <a:cs typeface="Montserrat"/>
              <a:sym typeface="Montserrat"/>
            </a:endParaRPr>
          </a:p>
        </p:txBody>
      </p:sp>
      <p:sp>
        <p:nvSpPr>
          <p:cNvPr id="348" name="Google Shape;348;p39"/>
          <p:cNvSpPr txBox="1"/>
          <p:nvPr/>
        </p:nvSpPr>
        <p:spPr>
          <a:xfrm>
            <a:off x="1028700" y="2107600"/>
            <a:ext cx="8505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ontserrat"/>
                <a:ea typeface="Montserrat"/>
                <a:cs typeface="Montserrat"/>
                <a:sym typeface="Montserrat"/>
              </a:rPr>
              <a:t>Stop Words appear frequently: It will be removed during text-preprocessing</a:t>
            </a:r>
            <a:endParaRPr sz="2000">
              <a:latin typeface="Montserrat"/>
              <a:ea typeface="Montserrat"/>
              <a:cs typeface="Montserrat"/>
              <a:sym typeface="Montserrat"/>
            </a:endParaRPr>
          </a:p>
        </p:txBody>
      </p:sp>
      <p:pic>
        <p:nvPicPr>
          <p:cNvPr id="349" name="Google Shape;349;p39"/>
          <p:cNvPicPr preferRelativeResize="0"/>
          <p:nvPr/>
        </p:nvPicPr>
        <p:blipFill>
          <a:blip r:embed="rId5">
            <a:alphaModFix/>
          </a:blip>
          <a:stretch>
            <a:fillRect/>
          </a:stretch>
        </p:blipFill>
        <p:spPr>
          <a:xfrm>
            <a:off x="1028700" y="3004310"/>
            <a:ext cx="6861899" cy="2990525"/>
          </a:xfrm>
          <a:prstGeom prst="rect">
            <a:avLst/>
          </a:prstGeom>
          <a:noFill/>
          <a:ln>
            <a:noFill/>
          </a:ln>
        </p:spPr>
      </p:pic>
      <p:pic>
        <p:nvPicPr>
          <p:cNvPr id="350" name="Google Shape;350;p39"/>
          <p:cNvPicPr preferRelativeResize="0"/>
          <p:nvPr/>
        </p:nvPicPr>
        <p:blipFill>
          <a:blip r:embed="rId6">
            <a:alphaModFix/>
          </a:blip>
          <a:stretch>
            <a:fillRect/>
          </a:stretch>
        </p:blipFill>
        <p:spPr>
          <a:xfrm>
            <a:off x="9833825" y="2629713"/>
            <a:ext cx="6941000" cy="3739725"/>
          </a:xfrm>
          <a:prstGeom prst="rect">
            <a:avLst/>
          </a:prstGeom>
          <a:noFill/>
          <a:ln>
            <a:noFill/>
          </a:ln>
        </p:spPr>
      </p:pic>
      <p:sp>
        <p:nvSpPr>
          <p:cNvPr id="351" name="Google Shape;351;p39"/>
          <p:cNvSpPr txBox="1"/>
          <p:nvPr/>
        </p:nvSpPr>
        <p:spPr>
          <a:xfrm>
            <a:off x="9833825" y="2107600"/>
            <a:ext cx="8505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ontserrat"/>
                <a:ea typeface="Montserrat"/>
                <a:cs typeface="Montserrat"/>
                <a:sym typeface="Montserrat"/>
              </a:rPr>
              <a:t>Trigram when stop-words is removed</a:t>
            </a:r>
            <a:endParaRPr sz="2000">
              <a:latin typeface="Montserrat"/>
              <a:ea typeface="Montserrat"/>
              <a:cs typeface="Montserrat"/>
              <a:sym typeface="Montserrat"/>
            </a:endParaRPr>
          </a:p>
        </p:txBody>
      </p:sp>
      <p:pic>
        <p:nvPicPr>
          <p:cNvPr id="352" name="Google Shape;352;p39"/>
          <p:cNvPicPr preferRelativeResize="0"/>
          <p:nvPr/>
        </p:nvPicPr>
        <p:blipFill>
          <a:blip r:embed="rId7">
            <a:alphaModFix/>
          </a:blip>
          <a:stretch>
            <a:fillRect/>
          </a:stretch>
        </p:blipFill>
        <p:spPr>
          <a:xfrm>
            <a:off x="5216401" y="6752699"/>
            <a:ext cx="6941001" cy="3149443"/>
          </a:xfrm>
          <a:prstGeom prst="rect">
            <a:avLst/>
          </a:prstGeom>
          <a:noFill/>
          <a:ln>
            <a:noFill/>
          </a:ln>
        </p:spPr>
      </p:pic>
      <p:sp>
        <p:nvSpPr>
          <p:cNvPr id="353" name="Google Shape;353;p39"/>
          <p:cNvSpPr txBox="1"/>
          <p:nvPr/>
        </p:nvSpPr>
        <p:spPr>
          <a:xfrm>
            <a:off x="5216400" y="6208025"/>
            <a:ext cx="8505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ontserrat"/>
                <a:ea typeface="Montserrat"/>
                <a:cs typeface="Montserrat"/>
                <a:sym typeface="Montserrat"/>
              </a:rPr>
              <a:t>Frequent word generated for American Airline</a:t>
            </a:r>
            <a:endParaRPr sz="20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0"/>
          <p:cNvSpPr/>
          <p:nvPr/>
        </p:nvSpPr>
        <p:spPr>
          <a:xfrm rot="-4071197">
            <a:off x="-9275119" y="-5165798"/>
            <a:ext cx="17642022" cy="17642022"/>
          </a:xfrm>
          <a:custGeom>
            <a:rect b="b" l="l" r="r" t="t"/>
            <a:pathLst>
              <a:path extrusionOk="0" h="17617704" w="17617704">
                <a:moveTo>
                  <a:pt x="0" y="0"/>
                </a:moveTo>
                <a:lnTo>
                  <a:pt x="17617703" y="0"/>
                </a:lnTo>
                <a:lnTo>
                  <a:pt x="17617703" y="17617703"/>
                </a:lnTo>
                <a:lnTo>
                  <a:pt x="0" y="17617703"/>
                </a:lnTo>
                <a:lnTo>
                  <a:pt x="0" y="0"/>
                </a:lnTo>
                <a:close/>
              </a:path>
            </a:pathLst>
          </a:custGeom>
          <a:blipFill rotWithShape="1">
            <a:blip r:embed="rId3">
              <a:alphaModFix amt="35000"/>
            </a:blip>
            <a:stretch>
              <a:fillRect b="0" l="0" r="0" t="0"/>
            </a:stretch>
          </a:blipFill>
          <a:ln>
            <a:noFill/>
          </a:ln>
        </p:spPr>
      </p:sp>
      <p:sp>
        <p:nvSpPr>
          <p:cNvPr id="359" name="Google Shape;359;p40"/>
          <p:cNvSpPr/>
          <p:nvPr/>
        </p:nvSpPr>
        <p:spPr>
          <a:xfrm flipH="1" rot="-5400000">
            <a:off x="8778703" y="-4549008"/>
            <a:ext cx="8063091" cy="6553094"/>
          </a:xfrm>
          <a:custGeom>
            <a:rect b="b" l="l" r="r" t="t"/>
            <a:pathLst>
              <a:path extrusionOk="0" h="6553094" w="8063091">
                <a:moveTo>
                  <a:pt x="8063091" y="0"/>
                </a:moveTo>
                <a:lnTo>
                  <a:pt x="0" y="0"/>
                </a:lnTo>
                <a:lnTo>
                  <a:pt x="0" y="6553094"/>
                </a:lnTo>
                <a:lnTo>
                  <a:pt x="8063091" y="6553094"/>
                </a:lnTo>
                <a:lnTo>
                  <a:pt x="8063091" y="0"/>
                </a:lnTo>
                <a:close/>
              </a:path>
            </a:pathLst>
          </a:custGeom>
          <a:blipFill rotWithShape="1">
            <a:blip r:embed="rId4">
              <a:alphaModFix amt="50000"/>
            </a:blip>
            <a:stretch>
              <a:fillRect b="0" l="0" r="0" t="0"/>
            </a:stretch>
          </a:blipFill>
          <a:ln>
            <a:noFill/>
          </a:ln>
        </p:spPr>
      </p:sp>
      <p:sp>
        <p:nvSpPr>
          <p:cNvPr id="360" name="Google Shape;360;p40"/>
          <p:cNvSpPr txBox="1"/>
          <p:nvPr/>
        </p:nvSpPr>
        <p:spPr>
          <a:xfrm>
            <a:off x="1028700" y="926575"/>
            <a:ext cx="168804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rgbClr val="004AAD"/>
                </a:solidFill>
                <a:latin typeface="Montserrat"/>
                <a:ea typeface="Montserrat"/>
                <a:cs typeface="Montserrat"/>
                <a:sym typeface="Montserrat"/>
              </a:rPr>
              <a:t>Group By Airline,Year, Quarter</a:t>
            </a:r>
            <a:endParaRPr sz="5000"/>
          </a:p>
        </p:txBody>
      </p:sp>
      <p:sp>
        <p:nvSpPr>
          <p:cNvPr id="361" name="Google Shape;361;p40"/>
          <p:cNvSpPr txBox="1"/>
          <p:nvPr/>
        </p:nvSpPr>
        <p:spPr>
          <a:xfrm>
            <a:off x="462975" y="2459625"/>
            <a:ext cx="1038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Montserrat"/>
              <a:ea typeface="Montserrat"/>
              <a:cs typeface="Montserrat"/>
              <a:sym typeface="Montserrat"/>
            </a:endParaRPr>
          </a:p>
        </p:txBody>
      </p:sp>
      <p:pic>
        <p:nvPicPr>
          <p:cNvPr id="362" name="Google Shape;362;p40"/>
          <p:cNvPicPr preferRelativeResize="0"/>
          <p:nvPr/>
        </p:nvPicPr>
        <p:blipFill>
          <a:blip r:embed="rId5">
            <a:alphaModFix/>
          </a:blip>
          <a:stretch>
            <a:fillRect/>
          </a:stretch>
        </p:blipFill>
        <p:spPr>
          <a:xfrm>
            <a:off x="596675" y="2718837"/>
            <a:ext cx="5796100" cy="4849325"/>
          </a:xfrm>
          <a:prstGeom prst="rect">
            <a:avLst/>
          </a:prstGeom>
          <a:noFill/>
          <a:ln>
            <a:noFill/>
          </a:ln>
        </p:spPr>
      </p:pic>
      <p:pic>
        <p:nvPicPr>
          <p:cNvPr id="363" name="Google Shape;363;p40"/>
          <p:cNvPicPr preferRelativeResize="0"/>
          <p:nvPr/>
        </p:nvPicPr>
        <p:blipFill>
          <a:blip r:embed="rId6">
            <a:alphaModFix/>
          </a:blip>
          <a:stretch>
            <a:fillRect/>
          </a:stretch>
        </p:blipFill>
        <p:spPr>
          <a:xfrm>
            <a:off x="6632750" y="3249400"/>
            <a:ext cx="5894300" cy="4318750"/>
          </a:xfrm>
          <a:prstGeom prst="rect">
            <a:avLst/>
          </a:prstGeom>
          <a:noFill/>
          <a:ln>
            <a:noFill/>
          </a:ln>
        </p:spPr>
      </p:pic>
      <p:pic>
        <p:nvPicPr>
          <p:cNvPr id="364" name="Google Shape;364;p40"/>
          <p:cNvPicPr preferRelativeResize="0"/>
          <p:nvPr/>
        </p:nvPicPr>
        <p:blipFill>
          <a:blip r:embed="rId7">
            <a:alphaModFix/>
          </a:blip>
          <a:stretch>
            <a:fillRect/>
          </a:stretch>
        </p:blipFill>
        <p:spPr>
          <a:xfrm>
            <a:off x="13069925" y="3249400"/>
            <a:ext cx="4839174" cy="4318750"/>
          </a:xfrm>
          <a:prstGeom prst="rect">
            <a:avLst/>
          </a:prstGeom>
          <a:noFill/>
          <a:ln>
            <a:noFill/>
          </a:ln>
        </p:spPr>
      </p:pic>
      <p:sp>
        <p:nvSpPr>
          <p:cNvPr id="365" name="Google Shape;365;p40"/>
          <p:cNvSpPr txBox="1"/>
          <p:nvPr/>
        </p:nvSpPr>
        <p:spPr>
          <a:xfrm>
            <a:off x="758175" y="2222825"/>
            <a:ext cx="3101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Calibri"/>
                <a:ea typeface="Calibri"/>
                <a:cs typeface="Calibri"/>
                <a:sym typeface="Calibri"/>
              </a:rPr>
              <a:t>American Airline</a:t>
            </a:r>
            <a:endParaRPr b="1" sz="2700">
              <a:latin typeface="Calibri"/>
              <a:ea typeface="Calibri"/>
              <a:cs typeface="Calibri"/>
              <a:sym typeface="Calibri"/>
            </a:endParaRPr>
          </a:p>
        </p:txBody>
      </p:sp>
      <p:sp>
        <p:nvSpPr>
          <p:cNvPr id="366" name="Google Shape;366;p40"/>
          <p:cNvSpPr txBox="1"/>
          <p:nvPr/>
        </p:nvSpPr>
        <p:spPr>
          <a:xfrm>
            <a:off x="7749675" y="2211138"/>
            <a:ext cx="3101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Calibri"/>
                <a:ea typeface="Calibri"/>
                <a:cs typeface="Calibri"/>
                <a:sym typeface="Calibri"/>
              </a:rPr>
              <a:t>Delta </a:t>
            </a:r>
            <a:r>
              <a:rPr b="1" lang="en-US" sz="2200">
                <a:latin typeface="Calibri"/>
                <a:ea typeface="Calibri"/>
                <a:cs typeface="Calibri"/>
                <a:sym typeface="Calibri"/>
              </a:rPr>
              <a:t>Airline</a:t>
            </a:r>
            <a:endParaRPr b="1" sz="2700">
              <a:latin typeface="Calibri"/>
              <a:ea typeface="Calibri"/>
              <a:cs typeface="Calibri"/>
              <a:sym typeface="Calibri"/>
            </a:endParaRPr>
          </a:p>
        </p:txBody>
      </p:sp>
      <p:sp>
        <p:nvSpPr>
          <p:cNvPr id="367" name="Google Shape;367;p40"/>
          <p:cNvSpPr txBox="1"/>
          <p:nvPr/>
        </p:nvSpPr>
        <p:spPr>
          <a:xfrm>
            <a:off x="14059288" y="2195625"/>
            <a:ext cx="3101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Calibri"/>
                <a:ea typeface="Calibri"/>
                <a:cs typeface="Calibri"/>
                <a:sym typeface="Calibri"/>
              </a:rPr>
              <a:t>United </a:t>
            </a:r>
            <a:r>
              <a:rPr b="1" lang="en-US" sz="2200">
                <a:latin typeface="Calibri"/>
                <a:ea typeface="Calibri"/>
                <a:cs typeface="Calibri"/>
                <a:sym typeface="Calibri"/>
              </a:rPr>
              <a:t>Airline</a:t>
            </a:r>
            <a:endParaRPr b="1" sz="27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1"/>
          <p:cNvSpPr/>
          <p:nvPr/>
        </p:nvSpPr>
        <p:spPr>
          <a:xfrm rot="-4071197">
            <a:off x="-9275119" y="-5165798"/>
            <a:ext cx="17642022" cy="17642022"/>
          </a:xfrm>
          <a:custGeom>
            <a:rect b="b" l="l" r="r" t="t"/>
            <a:pathLst>
              <a:path extrusionOk="0" h="17617704" w="17617704">
                <a:moveTo>
                  <a:pt x="0" y="0"/>
                </a:moveTo>
                <a:lnTo>
                  <a:pt x="17617703" y="0"/>
                </a:lnTo>
                <a:lnTo>
                  <a:pt x="17617703" y="17617703"/>
                </a:lnTo>
                <a:lnTo>
                  <a:pt x="0" y="17617703"/>
                </a:lnTo>
                <a:lnTo>
                  <a:pt x="0" y="0"/>
                </a:lnTo>
                <a:close/>
              </a:path>
            </a:pathLst>
          </a:custGeom>
          <a:blipFill rotWithShape="1">
            <a:blip r:embed="rId3">
              <a:alphaModFix amt="35000"/>
            </a:blip>
            <a:stretch>
              <a:fillRect b="0" l="0" r="0" t="0"/>
            </a:stretch>
          </a:blipFill>
          <a:ln>
            <a:noFill/>
          </a:ln>
        </p:spPr>
      </p:sp>
      <p:sp>
        <p:nvSpPr>
          <p:cNvPr id="373" name="Google Shape;373;p41"/>
          <p:cNvSpPr/>
          <p:nvPr/>
        </p:nvSpPr>
        <p:spPr>
          <a:xfrm flipH="1" rot="-5400000">
            <a:off x="8778703" y="-4549008"/>
            <a:ext cx="8063091" cy="6553094"/>
          </a:xfrm>
          <a:custGeom>
            <a:rect b="b" l="l" r="r" t="t"/>
            <a:pathLst>
              <a:path extrusionOk="0" h="6553094" w="8063091">
                <a:moveTo>
                  <a:pt x="8063091" y="0"/>
                </a:moveTo>
                <a:lnTo>
                  <a:pt x="0" y="0"/>
                </a:lnTo>
                <a:lnTo>
                  <a:pt x="0" y="6553094"/>
                </a:lnTo>
                <a:lnTo>
                  <a:pt x="8063091" y="6553094"/>
                </a:lnTo>
                <a:lnTo>
                  <a:pt x="8063091" y="0"/>
                </a:lnTo>
                <a:close/>
              </a:path>
            </a:pathLst>
          </a:custGeom>
          <a:blipFill rotWithShape="1">
            <a:blip r:embed="rId4">
              <a:alphaModFix amt="50000"/>
            </a:blip>
            <a:stretch>
              <a:fillRect b="0" l="0" r="0" t="0"/>
            </a:stretch>
          </a:blipFill>
          <a:ln>
            <a:noFill/>
          </a:ln>
        </p:spPr>
      </p:sp>
      <p:sp>
        <p:nvSpPr>
          <p:cNvPr id="374" name="Google Shape;374;p41"/>
          <p:cNvSpPr txBox="1"/>
          <p:nvPr/>
        </p:nvSpPr>
        <p:spPr>
          <a:xfrm>
            <a:off x="1028700" y="926575"/>
            <a:ext cx="168804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rgbClr val="004AAD"/>
                </a:solidFill>
                <a:latin typeface="Montserrat"/>
                <a:ea typeface="Montserrat"/>
                <a:cs typeface="Montserrat"/>
                <a:sym typeface="Montserrat"/>
              </a:rPr>
              <a:t>% of </a:t>
            </a:r>
            <a:r>
              <a:rPr b="1" lang="en-US" sz="5000">
                <a:solidFill>
                  <a:srgbClr val="004AAD"/>
                </a:solidFill>
                <a:latin typeface="Montserrat"/>
                <a:ea typeface="Montserrat"/>
                <a:cs typeface="Montserrat"/>
                <a:sym typeface="Montserrat"/>
              </a:rPr>
              <a:t>missing values in each factor</a:t>
            </a:r>
            <a:endParaRPr sz="5000"/>
          </a:p>
        </p:txBody>
      </p:sp>
      <p:cxnSp>
        <p:nvCxnSpPr>
          <p:cNvPr id="375" name="Google Shape;375;p41"/>
          <p:cNvCxnSpPr>
            <a:stCxn id="376" idx="3"/>
            <a:endCxn id="377" idx="1"/>
          </p:cNvCxnSpPr>
          <p:nvPr/>
        </p:nvCxnSpPr>
        <p:spPr>
          <a:xfrm>
            <a:off x="8498399" y="5320883"/>
            <a:ext cx="1035300" cy="7500"/>
          </a:xfrm>
          <a:prstGeom prst="straightConnector1">
            <a:avLst/>
          </a:prstGeom>
          <a:noFill/>
          <a:ln cap="flat" cmpd="sng" w="9525">
            <a:solidFill>
              <a:schemeClr val="dk2"/>
            </a:solidFill>
            <a:prstDash val="solid"/>
            <a:round/>
            <a:headEnd len="med" w="med" type="none"/>
            <a:tailEnd len="med" w="med" type="triangle"/>
          </a:ln>
        </p:spPr>
      </p:cxnSp>
      <p:pic>
        <p:nvPicPr>
          <p:cNvPr id="378" name="Google Shape;378;p41"/>
          <p:cNvPicPr preferRelativeResize="0"/>
          <p:nvPr/>
        </p:nvPicPr>
        <p:blipFill>
          <a:blip r:embed="rId5">
            <a:alphaModFix/>
          </a:blip>
          <a:stretch>
            <a:fillRect/>
          </a:stretch>
        </p:blipFill>
        <p:spPr>
          <a:xfrm>
            <a:off x="6963176" y="2542699"/>
            <a:ext cx="5450640" cy="4726625"/>
          </a:xfrm>
          <a:prstGeom prst="rect">
            <a:avLst/>
          </a:prstGeom>
          <a:noFill/>
          <a:ln>
            <a:noFill/>
          </a:ln>
        </p:spPr>
      </p:pic>
      <p:pic>
        <p:nvPicPr>
          <p:cNvPr id="379" name="Google Shape;379;p41"/>
          <p:cNvPicPr preferRelativeResize="0"/>
          <p:nvPr/>
        </p:nvPicPr>
        <p:blipFill>
          <a:blip r:embed="rId6">
            <a:alphaModFix/>
          </a:blip>
          <a:stretch>
            <a:fillRect/>
          </a:stretch>
        </p:blipFill>
        <p:spPr>
          <a:xfrm>
            <a:off x="1028716" y="2581258"/>
            <a:ext cx="5523247" cy="4726625"/>
          </a:xfrm>
          <a:prstGeom prst="rect">
            <a:avLst/>
          </a:prstGeom>
          <a:noFill/>
          <a:ln>
            <a:noFill/>
          </a:ln>
        </p:spPr>
      </p:pic>
      <p:pic>
        <p:nvPicPr>
          <p:cNvPr id="380" name="Google Shape;380;p41"/>
          <p:cNvPicPr preferRelativeResize="0"/>
          <p:nvPr/>
        </p:nvPicPr>
        <p:blipFill>
          <a:blip r:embed="rId7">
            <a:alphaModFix/>
          </a:blip>
          <a:stretch>
            <a:fillRect/>
          </a:stretch>
        </p:blipFill>
        <p:spPr>
          <a:xfrm>
            <a:off x="12566252" y="2911448"/>
            <a:ext cx="5523250" cy="132247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nvSpPr>
        <p:spPr>
          <a:xfrm>
            <a:off x="994100" y="2690950"/>
            <a:ext cx="16574400" cy="81273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chemeClr val="dk1"/>
              </a:buClr>
              <a:buSzPts val="1100"/>
              <a:buFont typeface="Arial"/>
              <a:buNone/>
            </a:pPr>
            <a:r>
              <a:rPr lang="en-US" sz="2400">
                <a:solidFill>
                  <a:schemeClr val="dk1"/>
                </a:solidFill>
                <a:latin typeface="Montserrat"/>
                <a:ea typeface="Montserrat"/>
                <a:cs typeface="Montserrat"/>
                <a:sym typeface="Montserrat"/>
              </a:rPr>
              <a:t>In recent years, there was an overall decrease in ticket sales, caused by various external factors (Socio-economic, Politics, Environmental) which resulted in a 6.2million USD loss in 2019.</a:t>
            </a:r>
            <a:endParaRPr sz="24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rPr lang="en-US" sz="2400">
                <a:solidFill>
                  <a:schemeClr val="dk1"/>
                </a:solidFill>
                <a:latin typeface="Montserrat"/>
                <a:ea typeface="Montserrat"/>
                <a:cs typeface="Montserrat"/>
                <a:sym typeface="Montserrat"/>
              </a:rPr>
              <a:t>Hence, our aim is to improve the overall performance of American Airlines, a prominent airline company in the United States.</a:t>
            </a:r>
            <a:endParaRPr sz="24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t/>
            </a:r>
            <a:endParaRPr sz="24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rPr lang="en-US" sz="2400">
                <a:solidFill>
                  <a:schemeClr val="dk1"/>
                </a:solidFill>
                <a:latin typeface="Montserrat"/>
                <a:ea typeface="Montserrat"/>
                <a:cs typeface="Montserrat"/>
                <a:sym typeface="Montserrat"/>
              </a:rPr>
              <a:t>Our objective is to gain valuable insights into multiple aspects of the airline industry. Such as pricing trends, flight delays, consumer perspectives, and seat availability., from 2017 to 2019. </a:t>
            </a:r>
            <a:endParaRPr sz="24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rPr lang="en-US" sz="2400">
                <a:solidFill>
                  <a:schemeClr val="dk1"/>
                </a:solidFill>
                <a:latin typeface="Montserrat"/>
                <a:ea typeface="Montserrat"/>
                <a:cs typeface="Montserrat"/>
                <a:sym typeface="Montserrat"/>
              </a:rPr>
              <a:t>Furthermore. We aim to conduct a comparative analysis between American Airlines and its primary competitors, United Airlines &amp; Delta Airlines. To pinpoint areas for improvement and potential competitive advantages.</a:t>
            </a:r>
            <a:endParaRPr sz="24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t/>
            </a:r>
            <a:endParaRPr sz="24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rPr lang="en-US" sz="2400">
                <a:solidFill>
                  <a:schemeClr val="dk1"/>
                </a:solidFill>
                <a:latin typeface="Montserrat"/>
                <a:ea typeface="Montserrat"/>
                <a:cs typeface="Montserrat"/>
                <a:sym typeface="Montserrat"/>
              </a:rPr>
              <a:t>Insights that are derived from our analysis will help in discovering what factors affect ticket sales the most, and how we can maintain or improve upon them.</a:t>
            </a:r>
            <a:endParaRPr sz="24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t/>
            </a:r>
            <a:endParaRPr sz="24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Font typeface="Arial"/>
              <a:buNone/>
            </a:pPr>
            <a:r>
              <a:t/>
            </a:r>
            <a:endParaRPr sz="2400">
              <a:solidFill>
                <a:schemeClr val="dk1"/>
              </a:solidFill>
              <a:latin typeface="Montserrat"/>
              <a:ea typeface="Montserrat"/>
              <a:cs typeface="Montserrat"/>
              <a:sym typeface="Montserrat"/>
            </a:endParaRPr>
          </a:p>
        </p:txBody>
      </p:sp>
      <p:sp>
        <p:nvSpPr>
          <p:cNvPr id="101" name="Google Shape;101;p15"/>
          <p:cNvSpPr/>
          <p:nvPr/>
        </p:nvSpPr>
        <p:spPr>
          <a:xfrm rot="-1628981">
            <a:off x="14933278" y="-2300163"/>
            <a:ext cx="8348525" cy="7032318"/>
          </a:xfrm>
          <a:custGeom>
            <a:rect b="b" l="l" r="r" t="t"/>
            <a:pathLst>
              <a:path extrusionOk="0" h="8846121" w="10884489">
                <a:moveTo>
                  <a:pt x="0" y="0"/>
                </a:moveTo>
                <a:lnTo>
                  <a:pt x="10884489" y="0"/>
                </a:lnTo>
                <a:lnTo>
                  <a:pt x="10884489" y="8846120"/>
                </a:lnTo>
                <a:lnTo>
                  <a:pt x="0" y="8846120"/>
                </a:lnTo>
                <a:lnTo>
                  <a:pt x="0" y="0"/>
                </a:lnTo>
                <a:close/>
              </a:path>
            </a:pathLst>
          </a:custGeom>
          <a:blipFill rotWithShape="1">
            <a:blip r:embed="rId3">
              <a:alphaModFix amt="50000"/>
            </a:blip>
            <a:stretch>
              <a:fillRect b="0" l="0" r="0" t="0"/>
            </a:stretch>
          </a:blipFill>
          <a:ln>
            <a:noFill/>
          </a:ln>
        </p:spPr>
      </p:sp>
      <p:sp>
        <p:nvSpPr>
          <p:cNvPr id="102" name="Google Shape;102;p15"/>
          <p:cNvSpPr txBox="1"/>
          <p:nvPr/>
        </p:nvSpPr>
        <p:spPr>
          <a:xfrm>
            <a:off x="994100" y="848705"/>
            <a:ext cx="11339700" cy="138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9000">
                <a:solidFill>
                  <a:srgbClr val="004AAD"/>
                </a:solidFill>
                <a:latin typeface="Montserrat"/>
                <a:ea typeface="Montserrat"/>
                <a:cs typeface="Montserrat"/>
                <a:sym typeface="Montserrat"/>
              </a:rPr>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2"/>
          <p:cNvSpPr/>
          <p:nvPr/>
        </p:nvSpPr>
        <p:spPr>
          <a:xfrm rot="-4071197">
            <a:off x="-9275119" y="-5165798"/>
            <a:ext cx="17642022" cy="17642022"/>
          </a:xfrm>
          <a:custGeom>
            <a:rect b="b" l="l" r="r" t="t"/>
            <a:pathLst>
              <a:path extrusionOk="0" h="17617704" w="17617704">
                <a:moveTo>
                  <a:pt x="0" y="0"/>
                </a:moveTo>
                <a:lnTo>
                  <a:pt x="17617703" y="0"/>
                </a:lnTo>
                <a:lnTo>
                  <a:pt x="17617703" y="17617703"/>
                </a:lnTo>
                <a:lnTo>
                  <a:pt x="0" y="17617703"/>
                </a:lnTo>
                <a:lnTo>
                  <a:pt x="0" y="0"/>
                </a:lnTo>
                <a:close/>
              </a:path>
            </a:pathLst>
          </a:custGeom>
          <a:blipFill rotWithShape="1">
            <a:blip r:embed="rId3">
              <a:alphaModFix amt="35000"/>
            </a:blip>
            <a:stretch>
              <a:fillRect b="0" l="0" r="0" t="0"/>
            </a:stretch>
          </a:blipFill>
          <a:ln>
            <a:noFill/>
          </a:ln>
        </p:spPr>
      </p:sp>
      <p:sp>
        <p:nvSpPr>
          <p:cNvPr id="386" name="Google Shape;386;p42"/>
          <p:cNvSpPr/>
          <p:nvPr/>
        </p:nvSpPr>
        <p:spPr>
          <a:xfrm flipH="1" rot="-5400000">
            <a:off x="8778703" y="-4549008"/>
            <a:ext cx="8063091" cy="6553094"/>
          </a:xfrm>
          <a:custGeom>
            <a:rect b="b" l="l" r="r" t="t"/>
            <a:pathLst>
              <a:path extrusionOk="0" h="6553094" w="8063091">
                <a:moveTo>
                  <a:pt x="8063091" y="0"/>
                </a:moveTo>
                <a:lnTo>
                  <a:pt x="0" y="0"/>
                </a:lnTo>
                <a:lnTo>
                  <a:pt x="0" y="6553094"/>
                </a:lnTo>
                <a:lnTo>
                  <a:pt x="8063091" y="6553094"/>
                </a:lnTo>
                <a:lnTo>
                  <a:pt x="8063091" y="0"/>
                </a:lnTo>
                <a:close/>
              </a:path>
            </a:pathLst>
          </a:custGeom>
          <a:blipFill rotWithShape="1">
            <a:blip r:embed="rId4">
              <a:alphaModFix amt="50000"/>
            </a:blip>
            <a:stretch>
              <a:fillRect b="0" l="0" r="0" t="0"/>
            </a:stretch>
          </a:blipFill>
          <a:ln>
            <a:noFill/>
          </a:ln>
        </p:spPr>
      </p:sp>
      <p:sp>
        <p:nvSpPr>
          <p:cNvPr id="387" name="Google Shape;387;p42"/>
          <p:cNvSpPr txBox="1"/>
          <p:nvPr/>
        </p:nvSpPr>
        <p:spPr>
          <a:xfrm>
            <a:off x="1028700" y="926575"/>
            <a:ext cx="168804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rgbClr val="004AAD"/>
                </a:solidFill>
                <a:latin typeface="Montserrat"/>
                <a:ea typeface="Montserrat"/>
                <a:cs typeface="Montserrat"/>
                <a:sym typeface="Montserrat"/>
              </a:rPr>
              <a:t>Distribution of satisfaction rate</a:t>
            </a:r>
            <a:endParaRPr sz="5000"/>
          </a:p>
        </p:txBody>
      </p:sp>
      <p:cxnSp>
        <p:nvCxnSpPr>
          <p:cNvPr id="388" name="Google Shape;388;p42"/>
          <p:cNvCxnSpPr>
            <a:stCxn id="389" idx="3"/>
            <a:endCxn id="390" idx="1"/>
          </p:cNvCxnSpPr>
          <p:nvPr/>
        </p:nvCxnSpPr>
        <p:spPr>
          <a:xfrm>
            <a:off x="8498399" y="5320883"/>
            <a:ext cx="1035300" cy="7500"/>
          </a:xfrm>
          <a:prstGeom prst="straightConnector1">
            <a:avLst/>
          </a:prstGeom>
          <a:noFill/>
          <a:ln cap="flat" cmpd="sng" w="9525">
            <a:solidFill>
              <a:schemeClr val="dk2"/>
            </a:solidFill>
            <a:prstDash val="solid"/>
            <a:round/>
            <a:headEnd len="med" w="med" type="none"/>
            <a:tailEnd len="med" w="med" type="triangle"/>
          </a:ln>
        </p:spPr>
      </p:cxnSp>
      <p:pic>
        <p:nvPicPr>
          <p:cNvPr id="391" name="Google Shape;391;p42"/>
          <p:cNvPicPr preferRelativeResize="0"/>
          <p:nvPr/>
        </p:nvPicPr>
        <p:blipFill>
          <a:blip r:embed="rId5">
            <a:alphaModFix/>
          </a:blip>
          <a:stretch>
            <a:fillRect/>
          </a:stretch>
        </p:blipFill>
        <p:spPr>
          <a:xfrm>
            <a:off x="1028704" y="2515144"/>
            <a:ext cx="8087700" cy="5566250"/>
          </a:xfrm>
          <a:prstGeom prst="rect">
            <a:avLst/>
          </a:prstGeom>
          <a:noFill/>
          <a:ln>
            <a:noFill/>
          </a:ln>
        </p:spPr>
      </p:pic>
      <p:sp>
        <p:nvSpPr>
          <p:cNvPr id="392" name="Google Shape;392;p42"/>
          <p:cNvSpPr txBox="1"/>
          <p:nvPr/>
        </p:nvSpPr>
        <p:spPr>
          <a:xfrm>
            <a:off x="11372575" y="2377900"/>
            <a:ext cx="635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93" name="Google Shape;393;p42"/>
          <p:cNvSpPr txBox="1"/>
          <p:nvPr/>
        </p:nvSpPr>
        <p:spPr>
          <a:xfrm>
            <a:off x="10097450" y="2515150"/>
            <a:ext cx="8374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latin typeface="Calibri"/>
                <a:ea typeface="Calibri"/>
                <a:cs typeface="Calibri"/>
                <a:sym typeface="Calibri"/>
              </a:rPr>
              <a:t>Satisfied : 52, 152 ( 61 % )</a:t>
            </a:r>
            <a:endParaRPr sz="3600">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Neutral or Dissatisfied: 33, 407( 39% )</a:t>
            </a:r>
            <a:endParaRPr sz="36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3"/>
          <p:cNvSpPr/>
          <p:nvPr/>
        </p:nvSpPr>
        <p:spPr>
          <a:xfrm rot="-4071197">
            <a:off x="-9275119" y="-5165798"/>
            <a:ext cx="17642022" cy="17642022"/>
          </a:xfrm>
          <a:custGeom>
            <a:rect b="b" l="l" r="r" t="t"/>
            <a:pathLst>
              <a:path extrusionOk="0" h="17617704" w="17617704">
                <a:moveTo>
                  <a:pt x="0" y="0"/>
                </a:moveTo>
                <a:lnTo>
                  <a:pt x="17617703" y="0"/>
                </a:lnTo>
                <a:lnTo>
                  <a:pt x="17617703" y="17617703"/>
                </a:lnTo>
                <a:lnTo>
                  <a:pt x="0" y="17617703"/>
                </a:lnTo>
                <a:lnTo>
                  <a:pt x="0" y="0"/>
                </a:lnTo>
                <a:close/>
              </a:path>
            </a:pathLst>
          </a:custGeom>
          <a:blipFill rotWithShape="1">
            <a:blip r:embed="rId3">
              <a:alphaModFix amt="35000"/>
            </a:blip>
            <a:stretch>
              <a:fillRect b="0" l="0" r="0" t="0"/>
            </a:stretch>
          </a:blipFill>
          <a:ln>
            <a:noFill/>
          </a:ln>
        </p:spPr>
      </p:sp>
      <p:sp>
        <p:nvSpPr>
          <p:cNvPr id="399" name="Google Shape;399;p43"/>
          <p:cNvSpPr/>
          <p:nvPr/>
        </p:nvSpPr>
        <p:spPr>
          <a:xfrm flipH="1" rot="-5400000">
            <a:off x="8778703" y="-4549008"/>
            <a:ext cx="8063091" cy="6553094"/>
          </a:xfrm>
          <a:custGeom>
            <a:rect b="b" l="l" r="r" t="t"/>
            <a:pathLst>
              <a:path extrusionOk="0" h="6553094" w="8063091">
                <a:moveTo>
                  <a:pt x="8063091" y="0"/>
                </a:moveTo>
                <a:lnTo>
                  <a:pt x="0" y="0"/>
                </a:lnTo>
                <a:lnTo>
                  <a:pt x="0" y="6553094"/>
                </a:lnTo>
                <a:lnTo>
                  <a:pt x="8063091" y="6553094"/>
                </a:lnTo>
                <a:lnTo>
                  <a:pt x="8063091" y="0"/>
                </a:lnTo>
                <a:close/>
              </a:path>
            </a:pathLst>
          </a:custGeom>
          <a:blipFill rotWithShape="1">
            <a:blip r:embed="rId4">
              <a:alphaModFix amt="50000"/>
            </a:blip>
            <a:stretch>
              <a:fillRect b="0" l="0" r="0" t="0"/>
            </a:stretch>
          </a:blipFill>
          <a:ln>
            <a:noFill/>
          </a:ln>
        </p:spPr>
      </p:sp>
      <p:sp>
        <p:nvSpPr>
          <p:cNvPr id="400" name="Google Shape;400;p43"/>
          <p:cNvSpPr txBox="1"/>
          <p:nvPr/>
        </p:nvSpPr>
        <p:spPr>
          <a:xfrm>
            <a:off x="1028700" y="926575"/>
            <a:ext cx="168804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rgbClr val="004AAD"/>
                </a:solidFill>
                <a:latin typeface="Montserrat"/>
                <a:ea typeface="Montserrat"/>
                <a:cs typeface="Montserrat"/>
                <a:sym typeface="Montserrat"/>
              </a:rPr>
              <a:t>Distribution of satisfaction rate</a:t>
            </a:r>
            <a:endParaRPr sz="5000"/>
          </a:p>
        </p:txBody>
      </p:sp>
      <p:cxnSp>
        <p:nvCxnSpPr>
          <p:cNvPr id="401" name="Google Shape;401;p43"/>
          <p:cNvCxnSpPr>
            <a:stCxn id="402" idx="3"/>
            <a:endCxn id="403" idx="1"/>
          </p:cNvCxnSpPr>
          <p:nvPr/>
        </p:nvCxnSpPr>
        <p:spPr>
          <a:xfrm>
            <a:off x="8498399" y="5320883"/>
            <a:ext cx="1035300" cy="7500"/>
          </a:xfrm>
          <a:prstGeom prst="straightConnector1">
            <a:avLst/>
          </a:prstGeom>
          <a:noFill/>
          <a:ln cap="flat" cmpd="sng" w="9525">
            <a:solidFill>
              <a:schemeClr val="dk2"/>
            </a:solidFill>
            <a:prstDash val="solid"/>
            <a:round/>
            <a:headEnd len="med" w="med" type="none"/>
            <a:tailEnd len="med" w="med" type="triangle"/>
          </a:ln>
        </p:spPr>
      </p:cxnSp>
      <p:sp>
        <p:nvSpPr>
          <p:cNvPr id="404" name="Google Shape;404;p43"/>
          <p:cNvSpPr txBox="1"/>
          <p:nvPr/>
        </p:nvSpPr>
        <p:spPr>
          <a:xfrm>
            <a:off x="11372575" y="2377900"/>
            <a:ext cx="635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405" name="Google Shape;405;p43"/>
          <p:cNvPicPr preferRelativeResize="0"/>
          <p:nvPr/>
        </p:nvPicPr>
        <p:blipFill>
          <a:blip r:embed="rId5">
            <a:alphaModFix/>
          </a:blip>
          <a:stretch>
            <a:fillRect/>
          </a:stretch>
        </p:blipFill>
        <p:spPr>
          <a:xfrm>
            <a:off x="1320404" y="2103400"/>
            <a:ext cx="10736615" cy="8063075"/>
          </a:xfrm>
          <a:prstGeom prst="rect">
            <a:avLst/>
          </a:prstGeom>
          <a:noFill/>
          <a:ln>
            <a:noFill/>
          </a:ln>
        </p:spPr>
      </p:pic>
      <p:sp>
        <p:nvSpPr>
          <p:cNvPr id="406" name="Google Shape;406;p43"/>
          <p:cNvSpPr txBox="1"/>
          <p:nvPr/>
        </p:nvSpPr>
        <p:spPr>
          <a:xfrm>
            <a:off x="13836625" y="2619125"/>
            <a:ext cx="2250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If cleanliness is 3 and below, there is a higher chance it will be dissatisfied. goes same for customer service.</a:t>
            </a:r>
            <a:endParaRPr>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4"/>
          <p:cNvSpPr txBox="1"/>
          <p:nvPr/>
        </p:nvSpPr>
        <p:spPr>
          <a:xfrm>
            <a:off x="1386050" y="939700"/>
            <a:ext cx="11964000" cy="74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Calibri"/>
                <a:ea typeface="Calibri"/>
                <a:cs typeface="Calibri"/>
                <a:sym typeface="Calibri"/>
              </a:rPr>
              <a:t>data dictionary</a:t>
            </a:r>
            <a:endParaRPr sz="2500">
              <a:latin typeface="Calibri"/>
              <a:ea typeface="Calibri"/>
              <a:cs typeface="Calibri"/>
              <a:sym typeface="Calibri"/>
            </a:endParaRPr>
          </a:p>
          <a:p>
            <a:pPr indent="0" lvl="0" marL="0" rtl="0" algn="l">
              <a:spcBef>
                <a:spcPts val="0"/>
              </a:spcBef>
              <a:spcAft>
                <a:spcPts val="0"/>
              </a:spcAft>
              <a:buNone/>
            </a:pPr>
            <a:r>
              <a:rPr lang="en-US" sz="2500">
                <a:latin typeface="Calibri"/>
                <a:ea typeface="Calibri"/>
                <a:cs typeface="Calibri"/>
                <a:sym typeface="Calibri"/>
              </a:rPr>
              <a:t>what is data about - distribution - possible values - understand data</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check outlier / unusual values</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justify reasoning</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through eda, what are common columns</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how we merge</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a:p>
            <a:pPr indent="0" lvl="0" marL="0" rtl="0" algn="l">
              <a:spcBef>
                <a:spcPts val="0"/>
              </a:spcBef>
              <a:spcAft>
                <a:spcPts val="0"/>
              </a:spcAft>
              <a:buNone/>
            </a:pPr>
            <a:r>
              <a:rPr lang="en-US" sz="2500">
                <a:latin typeface="Calibri"/>
                <a:ea typeface="Calibri"/>
                <a:cs typeface="Calibri"/>
                <a:sym typeface="Calibri"/>
              </a:rPr>
              <a:t>w</a:t>
            </a:r>
            <a:r>
              <a:rPr lang="en-US" sz="2500">
                <a:latin typeface="Calibri"/>
                <a:ea typeface="Calibri"/>
                <a:cs typeface="Calibri"/>
                <a:sym typeface="Calibri"/>
              </a:rPr>
              <a:t>hy merge</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parik need cols from 2 datasets</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matched date rows</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filter </a:t>
            </a:r>
            <a:r>
              <a:rPr lang="en-US" sz="2500">
                <a:latin typeface="Calibri"/>
                <a:ea typeface="Calibri"/>
                <a:cs typeface="Calibri"/>
                <a:sym typeface="Calibri"/>
              </a:rPr>
              <a:t>necessary</a:t>
            </a:r>
            <a:r>
              <a:rPr lang="en-US" sz="2500">
                <a:latin typeface="Calibri"/>
                <a:ea typeface="Calibri"/>
                <a:cs typeface="Calibri"/>
                <a:sym typeface="Calibri"/>
              </a:rPr>
              <a:t> rows (airline)</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column understanding</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eda</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t/>
            </a:r>
            <a:endParaRPr sz="2500">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merge</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stream</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cleaning</a:t>
            </a:r>
            <a:endParaRPr sz="25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5"/>
          <p:cNvSpPr txBox="1"/>
          <p:nvPr/>
        </p:nvSpPr>
        <p:spPr>
          <a:xfrm>
            <a:off x="1645400" y="1043425"/>
            <a:ext cx="129495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Calibri"/>
                <a:ea typeface="Calibri"/>
                <a:cs typeface="Calibri"/>
                <a:sym typeface="Calibri"/>
              </a:rPr>
              <a:t>SLIDES</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join rows (airline, year, quarter, destination state, origin state) - show dataset columns</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indiv</a:t>
            </a:r>
            <a:endParaRPr sz="2500">
              <a:latin typeface="Calibri"/>
              <a:ea typeface="Calibri"/>
              <a:cs typeface="Calibri"/>
              <a:sym typeface="Calibri"/>
            </a:endParaRPr>
          </a:p>
          <a:p>
            <a:pPr indent="-387350" lvl="1" marL="914400" rtl="0" algn="l">
              <a:spcBef>
                <a:spcPts val="0"/>
              </a:spcBef>
              <a:spcAft>
                <a:spcPts val="0"/>
              </a:spcAft>
              <a:buSzPts val="2500"/>
              <a:buFont typeface="Calibri"/>
              <a:buChar char="-"/>
            </a:pPr>
            <a:r>
              <a:rPr lang="en-US" sz="2500">
                <a:latin typeface="Calibri"/>
                <a:ea typeface="Calibri"/>
                <a:cs typeface="Calibri"/>
                <a:sym typeface="Calibri"/>
              </a:rPr>
              <a:t>datasets used and y include</a:t>
            </a:r>
            <a:endParaRPr sz="2500">
              <a:latin typeface="Calibri"/>
              <a:ea typeface="Calibri"/>
              <a:cs typeface="Calibri"/>
              <a:sym typeface="Calibri"/>
            </a:endParaRPr>
          </a:p>
          <a:p>
            <a:pPr indent="-387350" lvl="1" marL="914400" rtl="0" algn="l">
              <a:spcBef>
                <a:spcPts val="0"/>
              </a:spcBef>
              <a:spcAft>
                <a:spcPts val="0"/>
              </a:spcAft>
              <a:buSzPts val="2500"/>
              <a:buFont typeface="Calibri"/>
              <a:buChar char="-"/>
            </a:pPr>
            <a:r>
              <a:rPr lang="en-US" sz="2500">
                <a:latin typeface="Calibri"/>
                <a:ea typeface="Calibri"/>
                <a:cs typeface="Calibri"/>
                <a:sym typeface="Calibri"/>
              </a:rPr>
              <a:t>eda + exploration</a:t>
            </a:r>
            <a:endParaRPr sz="25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p:nvPr/>
        </p:nvSpPr>
        <p:spPr>
          <a:xfrm rot="-2085749">
            <a:off x="-5690637" y="-3861861"/>
            <a:ext cx="14345355" cy="14345355"/>
          </a:xfrm>
          <a:custGeom>
            <a:rect b="b" l="l" r="r" t="t"/>
            <a:pathLst>
              <a:path extrusionOk="0" h="14345355" w="14345355">
                <a:moveTo>
                  <a:pt x="0" y="0"/>
                </a:moveTo>
                <a:lnTo>
                  <a:pt x="14345355" y="0"/>
                </a:lnTo>
                <a:lnTo>
                  <a:pt x="14345355" y="14345355"/>
                </a:lnTo>
                <a:lnTo>
                  <a:pt x="0" y="14345355"/>
                </a:lnTo>
                <a:lnTo>
                  <a:pt x="0" y="0"/>
                </a:lnTo>
                <a:close/>
              </a:path>
            </a:pathLst>
          </a:custGeom>
          <a:blipFill rotWithShape="1">
            <a:blip r:embed="rId3">
              <a:alphaModFix amt="40000"/>
            </a:blip>
            <a:stretch>
              <a:fillRect b="0" l="0" r="0" t="0"/>
            </a:stretch>
          </a:blipFill>
          <a:ln>
            <a:noFill/>
          </a:ln>
        </p:spPr>
      </p:sp>
      <p:sp>
        <p:nvSpPr>
          <p:cNvPr id="108" name="Google Shape;108;p16"/>
          <p:cNvSpPr/>
          <p:nvPr/>
        </p:nvSpPr>
        <p:spPr>
          <a:xfrm rot="-1799293">
            <a:off x="12170918" y="-745657"/>
            <a:ext cx="6885296" cy="11055409"/>
          </a:xfrm>
          <a:custGeom>
            <a:rect b="b" l="l" r="r" t="t"/>
            <a:pathLst>
              <a:path extrusionOk="0" h="11055409" w="6885296">
                <a:moveTo>
                  <a:pt x="0" y="0"/>
                </a:moveTo>
                <a:lnTo>
                  <a:pt x="6885296" y="0"/>
                </a:lnTo>
                <a:lnTo>
                  <a:pt x="6885296" y="11055409"/>
                </a:lnTo>
                <a:lnTo>
                  <a:pt x="0" y="11055409"/>
                </a:lnTo>
                <a:lnTo>
                  <a:pt x="0" y="0"/>
                </a:lnTo>
                <a:close/>
              </a:path>
            </a:pathLst>
          </a:custGeom>
          <a:blipFill rotWithShape="1">
            <a:blip r:embed="rId4">
              <a:alphaModFix amt="50000"/>
            </a:blip>
            <a:stretch>
              <a:fillRect b="0" l="0" r="0" t="0"/>
            </a:stretch>
          </a:blipFill>
          <a:ln>
            <a:noFill/>
          </a:ln>
        </p:spPr>
      </p:sp>
      <p:sp>
        <p:nvSpPr>
          <p:cNvPr id="109" name="Google Shape;109;p16"/>
          <p:cNvSpPr txBox="1"/>
          <p:nvPr/>
        </p:nvSpPr>
        <p:spPr>
          <a:xfrm>
            <a:off x="1028700" y="1368050"/>
            <a:ext cx="10566000" cy="138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9000">
                <a:solidFill>
                  <a:srgbClr val="004AAD"/>
                </a:solidFill>
                <a:latin typeface="Montserrat"/>
                <a:ea typeface="Montserrat"/>
                <a:cs typeface="Montserrat"/>
                <a:sym typeface="Montserrat"/>
              </a:rPr>
              <a:t>BACKGROUND</a:t>
            </a:r>
            <a:endParaRPr/>
          </a:p>
        </p:txBody>
      </p:sp>
      <p:sp>
        <p:nvSpPr>
          <p:cNvPr id="110" name="Google Shape;110;p16"/>
          <p:cNvSpPr txBox="1"/>
          <p:nvPr/>
        </p:nvSpPr>
        <p:spPr>
          <a:xfrm>
            <a:off x="1028700" y="2817875"/>
            <a:ext cx="10953600" cy="7155600"/>
          </a:xfrm>
          <a:prstGeom prst="rect">
            <a:avLst/>
          </a:prstGeom>
          <a:noFill/>
          <a:ln>
            <a:noFill/>
          </a:ln>
        </p:spPr>
        <p:txBody>
          <a:bodyPr anchorCtr="0" anchor="t" bIns="0" lIns="0" spcFirstLastPara="1" rIns="0" wrap="square" tIns="0">
            <a:spAutoFit/>
          </a:bodyPr>
          <a:lstStyle/>
          <a:p>
            <a:pPr indent="0" lvl="0" marL="0" marR="0" rtl="0" algn="l">
              <a:lnSpc>
                <a:spcPct val="160024"/>
              </a:lnSpc>
              <a:spcBef>
                <a:spcPts val="0"/>
              </a:spcBef>
              <a:spcAft>
                <a:spcPts val="0"/>
              </a:spcAft>
              <a:buClr>
                <a:schemeClr val="dk1"/>
              </a:buClr>
              <a:buSzPts val="1100"/>
              <a:buFont typeface="Arial"/>
              <a:buNone/>
            </a:pPr>
            <a:r>
              <a:rPr lang="en-US" sz="2499">
                <a:solidFill>
                  <a:srgbClr val="2E2E2E"/>
                </a:solidFill>
                <a:latin typeface="Montserrat"/>
                <a:ea typeface="Montserrat"/>
                <a:cs typeface="Montserrat"/>
                <a:sym typeface="Montserrat"/>
              </a:rPr>
              <a:t>American Airlines stands as one of the leading airlines, not just in the United States but worldwide. As a major player in the global aviation industry, we provide a wide range of domestic and international flights to numerous destinations. Our commitment lies in genuinely valuing our passengers and understanding the pivotal role that exceptional services play in crafting an unforgettable travel experience. We understand that elements like attentive service, comfortable surroundings, punctuality, and excellent amenities greatly impact how our passengers feel about their flights and overall satisfaction. With a strong commitment to these aspects, we strive to improve the quality of our services and ensure that every passenger enjoys a positive and delightful journey.</a:t>
            </a:r>
            <a:endParaRPr sz="2499">
              <a:solidFill>
                <a:srgbClr val="2E2E2E"/>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p:nvPr/>
        </p:nvSpPr>
        <p:spPr>
          <a:xfrm rot="-2083339">
            <a:off x="-5689930" y="-3858632"/>
            <a:ext cx="14355438" cy="14355438"/>
          </a:xfrm>
          <a:custGeom>
            <a:rect b="b" l="l" r="r" t="t"/>
            <a:pathLst>
              <a:path extrusionOk="0" h="14345355" w="14345355">
                <a:moveTo>
                  <a:pt x="0" y="0"/>
                </a:moveTo>
                <a:lnTo>
                  <a:pt x="14345355" y="0"/>
                </a:lnTo>
                <a:lnTo>
                  <a:pt x="14345355" y="14345355"/>
                </a:lnTo>
                <a:lnTo>
                  <a:pt x="0" y="14345355"/>
                </a:lnTo>
                <a:lnTo>
                  <a:pt x="0" y="0"/>
                </a:lnTo>
                <a:close/>
              </a:path>
            </a:pathLst>
          </a:custGeom>
          <a:blipFill rotWithShape="1">
            <a:blip r:embed="rId3">
              <a:alphaModFix amt="40000"/>
            </a:blip>
            <a:stretch>
              <a:fillRect b="0" l="0" r="0" t="0"/>
            </a:stretch>
          </a:blipFill>
          <a:ln>
            <a:noFill/>
          </a:ln>
        </p:spPr>
      </p:sp>
      <p:sp>
        <p:nvSpPr>
          <p:cNvPr id="116" name="Google Shape;116;p17"/>
          <p:cNvSpPr/>
          <p:nvPr/>
        </p:nvSpPr>
        <p:spPr>
          <a:xfrm rot="-1801764">
            <a:off x="12171075" y="-747599"/>
            <a:ext cx="6879183" cy="11045593"/>
          </a:xfrm>
          <a:custGeom>
            <a:rect b="b" l="l" r="r" t="t"/>
            <a:pathLst>
              <a:path extrusionOk="0" h="11055409" w="6885296">
                <a:moveTo>
                  <a:pt x="0" y="0"/>
                </a:moveTo>
                <a:lnTo>
                  <a:pt x="6885296" y="0"/>
                </a:lnTo>
                <a:lnTo>
                  <a:pt x="6885296" y="11055409"/>
                </a:lnTo>
                <a:lnTo>
                  <a:pt x="0" y="11055409"/>
                </a:lnTo>
                <a:lnTo>
                  <a:pt x="0" y="0"/>
                </a:lnTo>
                <a:close/>
              </a:path>
            </a:pathLst>
          </a:custGeom>
          <a:blipFill rotWithShape="1">
            <a:blip r:embed="rId4">
              <a:alphaModFix amt="50000"/>
            </a:blip>
            <a:stretch>
              <a:fillRect b="0" l="0" r="0" t="0"/>
            </a:stretch>
          </a:blipFill>
          <a:ln>
            <a:noFill/>
          </a:ln>
        </p:spPr>
      </p:sp>
      <p:sp>
        <p:nvSpPr>
          <p:cNvPr id="117" name="Google Shape;117;p17"/>
          <p:cNvSpPr txBox="1"/>
          <p:nvPr/>
        </p:nvSpPr>
        <p:spPr>
          <a:xfrm>
            <a:off x="1028700" y="1368050"/>
            <a:ext cx="10566000" cy="138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9000">
                <a:solidFill>
                  <a:srgbClr val="004AAD"/>
                </a:solidFill>
                <a:latin typeface="Montserrat"/>
                <a:ea typeface="Montserrat"/>
                <a:cs typeface="Montserrat"/>
                <a:sym typeface="Montserrat"/>
              </a:rPr>
              <a:t>BACKGROUND</a:t>
            </a:r>
            <a:endParaRPr/>
          </a:p>
        </p:txBody>
      </p:sp>
      <p:sp>
        <p:nvSpPr>
          <p:cNvPr id="118" name="Google Shape;118;p17"/>
          <p:cNvSpPr txBox="1"/>
          <p:nvPr/>
        </p:nvSpPr>
        <p:spPr>
          <a:xfrm>
            <a:off x="1028700" y="3276600"/>
            <a:ext cx="10953600" cy="7155600"/>
          </a:xfrm>
          <a:prstGeom prst="rect">
            <a:avLst/>
          </a:prstGeom>
          <a:noFill/>
          <a:ln>
            <a:noFill/>
          </a:ln>
        </p:spPr>
        <p:txBody>
          <a:bodyPr anchorCtr="0" anchor="t" bIns="0" lIns="0" spcFirstLastPara="1" rIns="0" wrap="square" tIns="0">
            <a:spAutoFit/>
          </a:bodyPr>
          <a:lstStyle/>
          <a:p>
            <a:pPr indent="0" lvl="0" marL="0" marR="0" rtl="0" algn="l">
              <a:lnSpc>
                <a:spcPct val="160024"/>
              </a:lnSpc>
              <a:spcBef>
                <a:spcPts val="0"/>
              </a:spcBef>
              <a:spcAft>
                <a:spcPts val="0"/>
              </a:spcAft>
              <a:buClr>
                <a:schemeClr val="dk1"/>
              </a:buClr>
              <a:buSzPts val="1100"/>
              <a:buFont typeface="Arial"/>
              <a:buNone/>
            </a:pPr>
            <a:r>
              <a:rPr lang="en-US" sz="2499">
                <a:solidFill>
                  <a:srgbClr val="2E2E2E"/>
                </a:solidFill>
                <a:latin typeface="Montserrat"/>
                <a:ea typeface="Montserrat"/>
                <a:cs typeface="Montserrat"/>
                <a:sym typeface="Montserrat"/>
              </a:rPr>
              <a:t>As Data Analysts at American Airlines, our main job is to explore a large amount of data that we have. Our goal is to extract meaningful insights that can guide informed decision-making processes. We fully recognize the immense value of data-driven strategies in optimizing the airline's overall performance and operational efficiency. By leveraging advanced data analytics techniques, our focus is on tackling key areas that directly impact the business, including ticket demand, flight delays, and the overall flight experience for passengers. Through this project, we aim to generate positive outcomes and drive the airline towards greater success.</a:t>
            </a:r>
            <a:endParaRPr sz="2499">
              <a:solidFill>
                <a:srgbClr val="2E2E2E"/>
              </a:solidFill>
              <a:latin typeface="Montserrat"/>
              <a:ea typeface="Montserrat"/>
              <a:cs typeface="Montserrat"/>
              <a:sym typeface="Montserrat"/>
            </a:endParaRPr>
          </a:p>
          <a:p>
            <a:pPr indent="0" lvl="0" marL="0" marR="0" rtl="0" algn="l">
              <a:lnSpc>
                <a:spcPct val="160024"/>
              </a:lnSpc>
              <a:spcBef>
                <a:spcPts val="0"/>
              </a:spcBef>
              <a:spcAft>
                <a:spcPts val="0"/>
              </a:spcAft>
              <a:buClr>
                <a:schemeClr val="dk1"/>
              </a:buClr>
              <a:buSzPts val="1100"/>
              <a:buFont typeface="Arial"/>
              <a:buNone/>
            </a:pPr>
            <a:r>
              <a:t/>
            </a:r>
            <a:endParaRPr sz="2499">
              <a:solidFill>
                <a:srgbClr val="2E2E2E"/>
              </a:solidFill>
              <a:latin typeface="Montserrat"/>
              <a:ea typeface="Montserrat"/>
              <a:cs typeface="Montserrat"/>
              <a:sym typeface="Montserrat"/>
            </a:endParaRPr>
          </a:p>
          <a:p>
            <a:pPr indent="0" lvl="0" marL="0" marR="0" rtl="0" algn="l">
              <a:lnSpc>
                <a:spcPct val="160024"/>
              </a:lnSpc>
              <a:spcBef>
                <a:spcPts val="0"/>
              </a:spcBef>
              <a:spcAft>
                <a:spcPts val="0"/>
              </a:spcAft>
              <a:buNone/>
            </a:pPr>
            <a:r>
              <a:t/>
            </a:r>
            <a:endParaRPr sz="2499">
              <a:solidFill>
                <a:srgbClr val="2E2E2E"/>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p:nvPr/>
        </p:nvSpPr>
        <p:spPr>
          <a:xfrm rot="-6664043">
            <a:off x="-4052117" y="-737535"/>
            <a:ext cx="11511802" cy="11511802"/>
          </a:xfrm>
          <a:custGeom>
            <a:rect b="b" l="l" r="r" t="t"/>
            <a:pathLst>
              <a:path extrusionOk="0" h="11511802" w="11511802">
                <a:moveTo>
                  <a:pt x="0" y="0"/>
                </a:moveTo>
                <a:lnTo>
                  <a:pt x="11511802" y="0"/>
                </a:lnTo>
                <a:lnTo>
                  <a:pt x="11511802" y="11511802"/>
                </a:lnTo>
                <a:lnTo>
                  <a:pt x="0" y="11511802"/>
                </a:lnTo>
                <a:lnTo>
                  <a:pt x="0" y="0"/>
                </a:lnTo>
                <a:close/>
              </a:path>
            </a:pathLst>
          </a:custGeom>
          <a:blipFill rotWithShape="1">
            <a:blip r:embed="rId3">
              <a:alphaModFix amt="40000"/>
            </a:blip>
            <a:stretch>
              <a:fillRect b="0" l="0" r="0" t="0"/>
            </a:stretch>
          </a:blipFill>
          <a:ln>
            <a:noFill/>
          </a:ln>
        </p:spPr>
      </p:sp>
      <p:sp>
        <p:nvSpPr>
          <p:cNvPr id="124" name="Google Shape;124;p18"/>
          <p:cNvSpPr/>
          <p:nvPr/>
        </p:nvSpPr>
        <p:spPr>
          <a:xfrm rot="-6284008">
            <a:off x="12761683" y="7147182"/>
            <a:ext cx="4789367" cy="7690070"/>
          </a:xfrm>
          <a:custGeom>
            <a:rect b="b" l="l" r="r" t="t"/>
            <a:pathLst>
              <a:path extrusionOk="0" h="7690070" w="4789367">
                <a:moveTo>
                  <a:pt x="0" y="0"/>
                </a:moveTo>
                <a:lnTo>
                  <a:pt x="4789367" y="0"/>
                </a:lnTo>
                <a:lnTo>
                  <a:pt x="4789367" y="7690070"/>
                </a:lnTo>
                <a:lnTo>
                  <a:pt x="0" y="7690070"/>
                </a:lnTo>
                <a:lnTo>
                  <a:pt x="0" y="0"/>
                </a:lnTo>
                <a:close/>
              </a:path>
            </a:pathLst>
          </a:custGeom>
          <a:blipFill rotWithShape="1">
            <a:blip r:embed="rId4">
              <a:alphaModFix amt="50000"/>
            </a:blip>
            <a:stretch>
              <a:fillRect b="0" l="0" r="0" t="0"/>
            </a:stretch>
          </a:blipFill>
          <a:ln>
            <a:noFill/>
          </a:ln>
        </p:spPr>
      </p:sp>
      <p:sp>
        <p:nvSpPr>
          <p:cNvPr id="125" name="Google Shape;125;p18"/>
          <p:cNvSpPr txBox="1"/>
          <p:nvPr/>
        </p:nvSpPr>
        <p:spPr>
          <a:xfrm>
            <a:off x="1028700" y="1190625"/>
            <a:ext cx="64851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a:p>
        </p:txBody>
      </p:sp>
      <p:sp>
        <p:nvSpPr>
          <p:cNvPr id="126" name="Google Shape;126;p18"/>
          <p:cNvSpPr txBox="1"/>
          <p:nvPr/>
        </p:nvSpPr>
        <p:spPr>
          <a:xfrm>
            <a:off x="1028700" y="3230625"/>
            <a:ext cx="13574400" cy="4155000"/>
          </a:xfrm>
          <a:prstGeom prst="rect">
            <a:avLst/>
          </a:prstGeom>
          <a:noFill/>
          <a:ln>
            <a:noFill/>
          </a:ln>
        </p:spPr>
        <p:txBody>
          <a:bodyPr anchorCtr="0" anchor="t" bIns="0" lIns="0" spcFirstLastPara="1" rIns="0" wrap="square" tIns="0">
            <a:spAutoFit/>
          </a:bodyPr>
          <a:lstStyle/>
          <a:p>
            <a:pPr indent="0" lvl="0" marL="0" marR="0" rtl="0" algn="l">
              <a:lnSpc>
                <a:spcPct val="160024"/>
              </a:lnSpc>
              <a:spcBef>
                <a:spcPts val="0"/>
              </a:spcBef>
              <a:spcAft>
                <a:spcPts val="0"/>
              </a:spcAft>
              <a:buNone/>
            </a:pPr>
            <a:r>
              <a:rPr lang="en-US" sz="2999">
                <a:solidFill>
                  <a:srgbClr val="2E2E2E"/>
                </a:solidFill>
                <a:latin typeface="Montserrat"/>
                <a:ea typeface="Montserrat"/>
                <a:cs typeface="Montserrat"/>
                <a:sym typeface="Montserrat"/>
              </a:rPr>
              <a:t>A decrease in revenue from 2017 to 2018 and 2019 has prompted American airlines to conduct an in-depth analysis into their data from 2017 to 2019, as well as competitors United and Delta airlines.</a:t>
            </a:r>
            <a:endParaRPr sz="2999">
              <a:solidFill>
                <a:srgbClr val="2E2E2E"/>
              </a:solidFill>
              <a:latin typeface="Montserrat"/>
              <a:ea typeface="Montserrat"/>
              <a:cs typeface="Montserrat"/>
              <a:sym typeface="Montserrat"/>
            </a:endParaRPr>
          </a:p>
          <a:p>
            <a:pPr indent="0" lvl="0" marL="0" marR="0" rtl="0" algn="l">
              <a:lnSpc>
                <a:spcPct val="160024"/>
              </a:lnSpc>
              <a:spcBef>
                <a:spcPts val="0"/>
              </a:spcBef>
              <a:spcAft>
                <a:spcPts val="0"/>
              </a:spcAft>
              <a:buNone/>
            </a:pPr>
            <a:r>
              <a:t/>
            </a:r>
            <a:endParaRPr sz="2999">
              <a:solidFill>
                <a:srgbClr val="2E2E2E"/>
              </a:solidFill>
              <a:latin typeface="Montserrat"/>
              <a:ea typeface="Montserrat"/>
              <a:cs typeface="Montserrat"/>
              <a:sym typeface="Montserrat"/>
            </a:endParaRPr>
          </a:p>
          <a:p>
            <a:pPr indent="0" lvl="0" marL="0" marR="0" rtl="0" algn="l">
              <a:lnSpc>
                <a:spcPct val="160024"/>
              </a:lnSpc>
              <a:spcBef>
                <a:spcPts val="0"/>
              </a:spcBef>
              <a:spcAft>
                <a:spcPts val="0"/>
              </a:spcAft>
              <a:buNone/>
            </a:pPr>
            <a:r>
              <a:rPr lang="en-US" sz="2999">
                <a:solidFill>
                  <a:srgbClr val="2E2E2E"/>
                </a:solidFill>
                <a:latin typeface="Montserrat"/>
                <a:ea typeface="Montserrat"/>
                <a:cs typeface="Montserrat"/>
                <a:sym typeface="Montserrat"/>
              </a:rPr>
              <a:t>This is done in order to find out the reasons for decreased sales and customer satisfaction.</a:t>
            </a:r>
            <a:endParaRPr sz="1900"/>
          </a:p>
        </p:txBody>
      </p:sp>
      <p:sp>
        <p:nvSpPr>
          <p:cNvPr id="127" name="Google Shape;127;p18"/>
          <p:cNvSpPr/>
          <p:nvPr/>
        </p:nvSpPr>
        <p:spPr>
          <a:xfrm rot="1505868">
            <a:off x="9245019" y="-4340343"/>
            <a:ext cx="12580534" cy="8680686"/>
          </a:xfrm>
          <a:custGeom>
            <a:rect b="b" l="l" r="r" t="t"/>
            <a:pathLst>
              <a:path extrusionOk="0" h="8680686" w="12580534">
                <a:moveTo>
                  <a:pt x="0" y="0"/>
                </a:moveTo>
                <a:lnTo>
                  <a:pt x="12580534" y="0"/>
                </a:lnTo>
                <a:lnTo>
                  <a:pt x="12580534" y="8680686"/>
                </a:lnTo>
                <a:lnTo>
                  <a:pt x="0" y="8680686"/>
                </a:lnTo>
                <a:lnTo>
                  <a:pt x="0" y="0"/>
                </a:lnTo>
                <a:close/>
              </a:path>
            </a:pathLst>
          </a:custGeom>
          <a:blipFill rotWithShape="1">
            <a:blip r:embed="rId5">
              <a:alphaModFix amt="50000"/>
            </a:blip>
            <a:stretch>
              <a:fillRect b="0" l="0" r="0" t="0"/>
            </a:stretch>
          </a:blipFill>
          <a:ln>
            <a:noFill/>
          </a:ln>
        </p:spPr>
      </p:sp>
      <p:sp>
        <p:nvSpPr>
          <p:cNvPr id="128" name="Google Shape;128;p18"/>
          <p:cNvSpPr txBox="1"/>
          <p:nvPr/>
        </p:nvSpPr>
        <p:spPr>
          <a:xfrm>
            <a:off x="1028700" y="926575"/>
            <a:ext cx="16880400" cy="138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9000">
                <a:solidFill>
                  <a:srgbClr val="004AAD"/>
                </a:solidFill>
                <a:latin typeface="Montserrat"/>
                <a:ea typeface="Montserrat"/>
                <a:cs typeface="Montserrat"/>
                <a:sym typeface="Montserrat"/>
              </a:rPr>
              <a:t>PROBLEM STATEMENT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p:nvPr/>
        </p:nvSpPr>
        <p:spPr>
          <a:xfrm rot="-4071197">
            <a:off x="-9223244" y="-5131223"/>
            <a:ext cx="17642022" cy="17642022"/>
          </a:xfrm>
          <a:custGeom>
            <a:rect b="b" l="l" r="r" t="t"/>
            <a:pathLst>
              <a:path extrusionOk="0" h="17617704" w="17617704">
                <a:moveTo>
                  <a:pt x="0" y="0"/>
                </a:moveTo>
                <a:lnTo>
                  <a:pt x="17617703" y="0"/>
                </a:lnTo>
                <a:lnTo>
                  <a:pt x="17617703" y="17617703"/>
                </a:lnTo>
                <a:lnTo>
                  <a:pt x="0" y="17617703"/>
                </a:lnTo>
                <a:lnTo>
                  <a:pt x="0" y="0"/>
                </a:lnTo>
                <a:close/>
              </a:path>
            </a:pathLst>
          </a:custGeom>
          <a:blipFill rotWithShape="1">
            <a:blip r:embed="rId3">
              <a:alphaModFix amt="35000"/>
            </a:blip>
            <a:stretch>
              <a:fillRect b="0" l="0" r="0" t="0"/>
            </a:stretch>
          </a:blipFill>
          <a:ln>
            <a:noFill/>
          </a:ln>
        </p:spPr>
      </p:sp>
      <p:sp>
        <p:nvSpPr>
          <p:cNvPr id="134" name="Google Shape;134;p19"/>
          <p:cNvSpPr txBox="1"/>
          <p:nvPr/>
        </p:nvSpPr>
        <p:spPr>
          <a:xfrm>
            <a:off x="1135375" y="1700600"/>
            <a:ext cx="16753800" cy="615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7999">
                <a:solidFill>
                  <a:srgbClr val="004AAD"/>
                </a:solidFill>
                <a:latin typeface="Montserrat"/>
                <a:ea typeface="Montserrat"/>
                <a:cs typeface="Montserrat"/>
                <a:sym typeface="Montserrat"/>
              </a:rPr>
              <a:t>“Low prices, low delay rates with quality </a:t>
            </a:r>
            <a:r>
              <a:rPr b="1" lang="en-US" sz="7999">
                <a:solidFill>
                  <a:srgbClr val="004AAD"/>
                </a:solidFill>
                <a:latin typeface="Montserrat"/>
                <a:ea typeface="Montserrat"/>
                <a:cs typeface="Montserrat"/>
                <a:sym typeface="Montserrat"/>
              </a:rPr>
              <a:t>service</a:t>
            </a:r>
            <a:r>
              <a:rPr b="1" lang="en-US" sz="7999">
                <a:solidFill>
                  <a:srgbClr val="004AAD"/>
                </a:solidFill>
                <a:latin typeface="Montserrat"/>
                <a:ea typeface="Montserrat"/>
                <a:cs typeface="Montserrat"/>
                <a:sym typeface="Montserrat"/>
              </a:rPr>
              <a:t> will lead to higher customer satisfaction which in turn, generates higher revenue.”</a:t>
            </a:r>
            <a:endParaRPr/>
          </a:p>
        </p:txBody>
      </p:sp>
      <p:sp>
        <p:nvSpPr>
          <p:cNvPr id="135" name="Google Shape;135;p19"/>
          <p:cNvSpPr/>
          <p:nvPr/>
        </p:nvSpPr>
        <p:spPr>
          <a:xfrm flipH="1" rot="-5400000">
            <a:off x="8778703" y="-4549008"/>
            <a:ext cx="8063091" cy="6553094"/>
          </a:xfrm>
          <a:custGeom>
            <a:rect b="b" l="l" r="r" t="t"/>
            <a:pathLst>
              <a:path extrusionOk="0" h="6553094" w="8063091">
                <a:moveTo>
                  <a:pt x="8063091" y="0"/>
                </a:moveTo>
                <a:lnTo>
                  <a:pt x="0" y="0"/>
                </a:lnTo>
                <a:lnTo>
                  <a:pt x="0" y="6553094"/>
                </a:lnTo>
                <a:lnTo>
                  <a:pt x="8063091" y="6553094"/>
                </a:lnTo>
                <a:lnTo>
                  <a:pt x="8063091" y="0"/>
                </a:lnTo>
                <a:close/>
              </a:path>
            </a:pathLst>
          </a:custGeom>
          <a:blipFill rotWithShape="1">
            <a:blip r:embed="rId4">
              <a:alphaModFix amt="50000"/>
            </a:blip>
            <a:stretch>
              <a:fillRect b="0"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p:nvPr/>
        </p:nvSpPr>
        <p:spPr>
          <a:xfrm rot="-4071197">
            <a:off x="-9275119" y="-5165798"/>
            <a:ext cx="17642022" cy="17642022"/>
          </a:xfrm>
          <a:custGeom>
            <a:rect b="b" l="l" r="r" t="t"/>
            <a:pathLst>
              <a:path extrusionOk="0" h="17617704" w="17617704">
                <a:moveTo>
                  <a:pt x="0" y="0"/>
                </a:moveTo>
                <a:lnTo>
                  <a:pt x="17617703" y="0"/>
                </a:lnTo>
                <a:lnTo>
                  <a:pt x="17617703" y="17617703"/>
                </a:lnTo>
                <a:lnTo>
                  <a:pt x="0" y="17617703"/>
                </a:lnTo>
                <a:lnTo>
                  <a:pt x="0" y="0"/>
                </a:lnTo>
                <a:close/>
              </a:path>
            </a:pathLst>
          </a:custGeom>
          <a:blipFill rotWithShape="1">
            <a:blip r:embed="rId3">
              <a:alphaModFix amt="35000"/>
            </a:blip>
            <a:stretch>
              <a:fillRect b="0" l="0" r="0" t="0"/>
            </a:stretch>
          </a:blipFill>
          <a:ln>
            <a:noFill/>
          </a:ln>
        </p:spPr>
      </p:sp>
      <p:sp>
        <p:nvSpPr>
          <p:cNvPr id="141" name="Google Shape;141;p20"/>
          <p:cNvSpPr txBox="1"/>
          <p:nvPr/>
        </p:nvSpPr>
        <p:spPr>
          <a:xfrm>
            <a:off x="960750" y="3978000"/>
            <a:ext cx="16366500" cy="63090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SzPts val="1100"/>
              <a:buNone/>
            </a:pPr>
            <a:r>
              <a:rPr lang="en-US" sz="2499">
                <a:solidFill>
                  <a:srgbClr val="2E2E2E"/>
                </a:solidFill>
                <a:latin typeface="Montserrat"/>
                <a:ea typeface="Montserrat"/>
                <a:cs typeface="Montserrat"/>
                <a:sym typeface="Montserrat"/>
              </a:rPr>
              <a:t>This hypothesis will guide our analysis into</a:t>
            </a:r>
            <a:endParaRPr sz="2499">
              <a:solidFill>
                <a:srgbClr val="2E2E2E"/>
              </a:solidFill>
              <a:latin typeface="Montserrat"/>
              <a:ea typeface="Montserrat"/>
              <a:cs typeface="Montserrat"/>
              <a:sym typeface="Montserrat"/>
            </a:endParaRPr>
          </a:p>
          <a:p>
            <a:pPr indent="-387286" lvl="0" marL="457200" marR="0" rtl="0" algn="l">
              <a:lnSpc>
                <a:spcPct val="140016"/>
              </a:lnSpc>
              <a:spcBef>
                <a:spcPts val="0"/>
              </a:spcBef>
              <a:spcAft>
                <a:spcPts val="0"/>
              </a:spcAft>
              <a:buClr>
                <a:srgbClr val="2E2E2E"/>
              </a:buClr>
              <a:buSzPts val="2499"/>
              <a:buFont typeface="Montserrat"/>
              <a:buChar char="-"/>
            </a:pPr>
            <a:r>
              <a:rPr lang="en-US" sz="2499">
                <a:solidFill>
                  <a:srgbClr val="2E2E2E"/>
                </a:solidFill>
                <a:latin typeface="Montserrat"/>
                <a:ea typeface="Montserrat"/>
                <a:cs typeface="Montserrat"/>
                <a:sym typeface="Montserrat"/>
              </a:rPr>
              <a:t>Factors that control dynamic ticket prices, and how it influences customers’ buying decision</a:t>
            </a:r>
            <a:endParaRPr sz="2499">
              <a:solidFill>
                <a:srgbClr val="2E2E2E"/>
              </a:solidFill>
              <a:latin typeface="Montserrat"/>
              <a:ea typeface="Montserrat"/>
              <a:cs typeface="Montserrat"/>
              <a:sym typeface="Montserrat"/>
            </a:endParaRPr>
          </a:p>
          <a:p>
            <a:pPr indent="-387286" lvl="0" marL="457200" marR="0" rtl="0" algn="l">
              <a:lnSpc>
                <a:spcPct val="140016"/>
              </a:lnSpc>
              <a:spcBef>
                <a:spcPts val="0"/>
              </a:spcBef>
              <a:spcAft>
                <a:spcPts val="0"/>
              </a:spcAft>
              <a:buClr>
                <a:srgbClr val="2E2E2E"/>
              </a:buClr>
              <a:buSzPts val="2499"/>
              <a:buFont typeface="Montserrat"/>
              <a:buChar char="-"/>
            </a:pPr>
            <a:r>
              <a:rPr lang="en-US" sz="2499">
                <a:solidFill>
                  <a:srgbClr val="2E2E2E"/>
                </a:solidFill>
                <a:latin typeface="Montserrat"/>
                <a:ea typeface="Montserrat"/>
                <a:cs typeface="Montserrat"/>
                <a:sym typeface="Montserrat"/>
              </a:rPr>
              <a:t>Factors that affect delay rates and how we can predict delay of flights</a:t>
            </a:r>
            <a:endParaRPr sz="2499">
              <a:solidFill>
                <a:srgbClr val="2E2E2E"/>
              </a:solidFill>
              <a:latin typeface="Montserrat"/>
              <a:ea typeface="Montserrat"/>
              <a:cs typeface="Montserrat"/>
              <a:sym typeface="Montserrat"/>
            </a:endParaRPr>
          </a:p>
          <a:p>
            <a:pPr indent="-387286" lvl="0" marL="457200" marR="0" rtl="0" algn="l">
              <a:lnSpc>
                <a:spcPct val="140016"/>
              </a:lnSpc>
              <a:spcBef>
                <a:spcPts val="0"/>
              </a:spcBef>
              <a:spcAft>
                <a:spcPts val="0"/>
              </a:spcAft>
              <a:buClr>
                <a:srgbClr val="2E2E2E"/>
              </a:buClr>
              <a:buSzPts val="2499"/>
              <a:buFont typeface="Montserrat"/>
              <a:buChar char="-"/>
            </a:pPr>
            <a:r>
              <a:rPr lang="en-US" sz="2499">
                <a:solidFill>
                  <a:srgbClr val="2E2E2E"/>
                </a:solidFill>
                <a:latin typeface="Montserrat"/>
                <a:ea typeface="Montserrat"/>
                <a:cs typeface="Montserrat"/>
                <a:sym typeface="Montserrat"/>
              </a:rPr>
              <a:t>Through customer reviews, uncover points of American Airlines that customers are satisfied / unsatisfied with.</a:t>
            </a:r>
            <a:endParaRPr sz="2499">
              <a:solidFill>
                <a:srgbClr val="2E2E2E"/>
              </a:solidFill>
              <a:latin typeface="Montserrat"/>
              <a:ea typeface="Montserrat"/>
              <a:cs typeface="Montserrat"/>
              <a:sym typeface="Montserrat"/>
            </a:endParaRPr>
          </a:p>
          <a:p>
            <a:pPr indent="-387286" lvl="0" marL="457200" marR="0" rtl="0" algn="l">
              <a:lnSpc>
                <a:spcPct val="140016"/>
              </a:lnSpc>
              <a:spcBef>
                <a:spcPts val="0"/>
              </a:spcBef>
              <a:spcAft>
                <a:spcPts val="0"/>
              </a:spcAft>
              <a:buClr>
                <a:srgbClr val="2E2E2E"/>
              </a:buClr>
              <a:buSzPts val="2499"/>
              <a:buFont typeface="Montserrat"/>
              <a:buChar char="-"/>
            </a:pPr>
            <a:r>
              <a:rPr lang="en-US" sz="2499">
                <a:solidFill>
                  <a:srgbClr val="2E2E2E"/>
                </a:solidFill>
                <a:latin typeface="Montserrat"/>
                <a:ea typeface="Montserrat"/>
                <a:cs typeface="Montserrat"/>
                <a:sym typeface="Montserrat"/>
              </a:rPr>
              <a:t>Through customer ratings of factors of flights, discover how these factors affect ticket sales</a:t>
            </a:r>
            <a:endParaRPr sz="2499">
              <a:solidFill>
                <a:srgbClr val="2E2E2E"/>
              </a:solidFill>
              <a:latin typeface="Montserrat"/>
              <a:ea typeface="Montserrat"/>
              <a:cs typeface="Montserrat"/>
              <a:sym typeface="Montserrat"/>
            </a:endParaRPr>
          </a:p>
          <a:p>
            <a:pPr indent="0" lvl="0" marL="0" marR="0" rtl="0" algn="l">
              <a:lnSpc>
                <a:spcPct val="140016"/>
              </a:lnSpc>
              <a:spcBef>
                <a:spcPts val="0"/>
              </a:spcBef>
              <a:spcAft>
                <a:spcPts val="0"/>
              </a:spcAft>
              <a:buSzPts val="1100"/>
              <a:buNone/>
            </a:pPr>
            <a:r>
              <a:t/>
            </a:r>
            <a:endParaRPr sz="2499">
              <a:solidFill>
                <a:srgbClr val="2E2E2E"/>
              </a:solidFill>
              <a:latin typeface="Montserrat"/>
              <a:ea typeface="Montserrat"/>
              <a:cs typeface="Montserrat"/>
              <a:sym typeface="Montserrat"/>
            </a:endParaRPr>
          </a:p>
          <a:p>
            <a:pPr indent="0" lvl="0" marL="0" marR="0" rtl="0" algn="l">
              <a:lnSpc>
                <a:spcPct val="140016"/>
              </a:lnSpc>
              <a:spcBef>
                <a:spcPts val="0"/>
              </a:spcBef>
              <a:spcAft>
                <a:spcPts val="0"/>
              </a:spcAft>
              <a:buSzPts val="1100"/>
              <a:buNone/>
            </a:pPr>
            <a:r>
              <a:rPr lang="en-US" sz="2499">
                <a:solidFill>
                  <a:srgbClr val="2E2E2E"/>
                </a:solidFill>
                <a:latin typeface="Montserrat"/>
                <a:ea typeface="Montserrat"/>
                <a:cs typeface="Montserrat"/>
                <a:sym typeface="Montserrat"/>
              </a:rPr>
              <a:t>Insights derived from our analysis can lead us into proposing solutions on how we can avoid or mitigate the effects of such factors (e.g. reduce price, develop new unique selling points, further promote unique services)</a:t>
            </a:r>
            <a:endParaRPr sz="2499">
              <a:solidFill>
                <a:srgbClr val="2E2E2E"/>
              </a:solidFill>
              <a:latin typeface="Montserrat"/>
              <a:ea typeface="Montserrat"/>
              <a:cs typeface="Montserrat"/>
              <a:sym typeface="Montserrat"/>
            </a:endParaRPr>
          </a:p>
          <a:p>
            <a:pPr indent="0" lvl="0" marL="0" marR="0" rtl="0" algn="l">
              <a:lnSpc>
                <a:spcPct val="140016"/>
              </a:lnSpc>
              <a:spcBef>
                <a:spcPts val="0"/>
              </a:spcBef>
              <a:spcAft>
                <a:spcPts val="0"/>
              </a:spcAft>
              <a:buSzPts val="1100"/>
              <a:buNone/>
            </a:pPr>
            <a:r>
              <a:t/>
            </a:r>
            <a:endParaRPr sz="2499">
              <a:solidFill>
                <a:srgbClr val="2E2E2E"/>
              </a:solidFill>
              <a:latin typeface="Montserrat"/>
              <a:ea typeface="Montserrat"/>
              <a:cs typeface="Montserrat"/>
              <a:sym typeface="Montserrat"/>
            </a:endParaRPr>
          </a:p>
          <a:p>
            <a:pPr indent="0" lvl="0" marL="0" marR="0" rtl="0" algn="l">
              <a:lnSpc>
                <a:spcPct val="140016"/>
              </a:lnSpc>
              <a:spcBef>
                <a:spcPts val="0"/>
              </a:spcBef>
              <a:spcAft>
                <a:spcPts val="0"/>
              </a:spcAft>
              <a:buNone/>
            </a:pPr>
            <a:r>
              <a:t/>
            </a:r>
            <a:endParaRPr sz="2499">
              <a:solidFill>
                <a:srgbClr val="2E2E2E"/>
              </a:solidFill>
              <a:latin typeface="Montserrat"/>
              <a:ea typeface="Montserrat"/>
              <a:cs typeface="Montserrat"/>
              <a:sym typeface="Montserrat"/>
            </a:endParaRPr>
          </a:p>
        </p:txBody>
      </p:sp>
      <p:sp>
        <p:nvSpPr>
          <p:cNvPr id="142" name="Google Shape;142;p20"/>
          <p:cNvSpPr/>
          <p:nvPr/>
        </p:nvSpPr>
        <p:spPr>
          <a:xfrm flipH="1" rot="-5400000">
            <a:off x="8778703" y="-4549008"/>
            <a:ext cx="8063091" cy="6553094"/>
          </a:xfrm>
          <a:custGeom>
            <a:rect b="b" l="l" r="r" t="t"/>
            <a:pathLst>
              <a:path extrusionOk="0" h="6553094" w="8063091">
                <a:moveTo>
                  <a:pt x="8063091" y="0"/>
                </a:moveTo>
                <a:lnTo>
                  <a:pt x="0" y="0"/>
                </a:lnTo>
                <a:lnTo>
                  <a:pt x="0" y="6553094"/>
                </a:lnTo>
                <a:lnTo>
                  <a:pt x="8063091" y="6553094"/>
                </a:lnTo>
                <a:lnTo>
                  <a:pt x="8063091" y="0"/>
                </a:lnTo>
                <a:close/>
              </a:path>
            </a:pathLst>
          </a:custGeom>
          <a:blipFill rotWithShape="1">
            <a:blip r:embed="rId4">
              <a:alphaModFix amt="50000"/>
            </a:blip>
            <a:stretch>
              <a:fillRect b="0" l="0" r="0" t="0"/>
            </a:stretch>
          </a:blipFill>
          <a:ln>
            <a:noFill/>
          </a:ln>
        </p:spPr>
      </p:sp>
      <p:sp>
        <p:nvSpPr>
          <p:cNvPr id="143" name="Google Shape;143;p20"/>
          <p:cNvSpPr txBox="1"/>
          <p:nvPr/>
        </p:nvSpPr>
        <p:spPr>
          <a:xfrm>
            <a:off x="1028700" y="926575"/>
            <a:ext cx="16880400" cy="2770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9000">
                <a:solidFill>
                  <a:srgbClr val="004AAD"/>
                </a:solidFill>
                <a:latin typeface="Montserrat"/>
                <a:ea typeface="Montserrat"/>
                <a:cs typeface="Montserrat"/>
                <a:sym typeface="Montserrat"/>
              </a:rPr>
              <a:t>HYPOTHESIS &amp; </a:t>
            </a:r>
            <a:endParaRPr b="1" sz="9000">
              <a:solidFill>
                <a:srgbClr val="004AAD"/>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9000">
                <a:solidFill>
                  <a:srgbClr val="004AAD"/>
                </a:solidFill>
                <a:latin typeface="Montserrat"/>
                <a:ea typeface="Montserrat"/>
                <a:cs typeface="Montserrat"/>
                <a:sym typeface="Montserrat"/>
              </a:rPr>
              <a:t>PROJECTED OUTCOME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p:nvPr/>
        </p:nvSpPr>
        <p:spPr>
          <a:xfrm flipH="1" rot="8532779">
            <a:off x="-3408861" y="7714212"/>
            <a:ext cx="6726903" cy="5467138"/>
          </a:xfrm>
          <a:custGeom>
            <a:rect b="b" l="l" r="r" t="t"/>
            <a:pathLst>
              <a:path extrusionOk="0" h="5469172" w="6729406">
                <a:moveTo>
                  <a:pt x="6729406" y="0"/>
                </a:moveTo>
                <a:lnTo>
                  <a:pt x="0" y="0"/>
                </a:lnTo>
                <a:lnTo>
                  <a:pt x="0" y="5469172"/>
                </a:lnTo>
                <a:lnTo>
                  <a:pt x="6729406" y="5469172"/>
                </a:lnTo>
                <a:lnTo>
                  <a:pt x="6729406" y="0"/>
                </a:lnTo>
                <a:close/>
              </a:path>
            </a:pathLst>
          </a:custGeom>
          <a:blipFill rotWithShape="1">
            <a:blip r:embed="rId3">
              <a:alphaModFix amt="50000"/>
            </a:blip>
            <a:stretch>
              <a:fillRect b="0" l="0" r="0" t="0"/>
            </a:stretch>
          </a:blipFill>
          <a:ln>
            <a:noFill/>
          </a:ln>
        </p:spPr>
      </p:sp>
      <p:sp>
        <p:nvSpPr>
          <p:cNvPr id="149" name="Google Shape;149;p21"/>
          <p:cNvSpPr/>
          <p:nvPr/>
        </p:nvSpPr>
        <p:spPr>
          <a:xfrm rot="3528902">
            <a:off x="8774920" y="-2615548"/>
            <a:ext cx="13701370" cy="13701370"/>
          </a:xfrm>
          <a:custGeom>
            <a:rect b="b" l="l" r="r" t="t"/>
            <a:pathLst>
              <a:path extrusionOk="0" h="13709384" w="13709384">
                <a:moveTo>
                  <a:pt x="0" y="0"/>
                </a:moveTo>
                <a:lnTo>
                  <a:pt x="13709384" y="0"/>
                </a:lnTo>
                <a:lnTo>
                  <a:pt x="13709384" y="13709384"/>
                </a:lnTo>
                <a:lnTo>
                  <a:pt x="0" y="13709384"/>
                </a:lnTo>
                <a:lnTo>
                  <a:pt x="0" y="0"/>
                </a:lnTo>
                <a:close/>
              </a:path>
            </a:pathLst>
          </a:custGeom>
          <a:blipFill rotWithShape="1">
            <a:blip r:embed="rId4">
              <a:alphaModFix amt="35000"/>
            </a:blip>
            <a:stretch>
              <a:fillRect b="0" l="0" r="0" t="0"/>
            </a:stretch>
          </a:blipFill>
          <a:ln>
            <a:noFill/>
          </a:ln>
        </p:spPr>
      </p:sp>
      <p:sp>
        <p:nvSpPr>
          <p:cNvPr id="150" name="Google Shape;150;p21"/>
          <p:cNvSpPr/>
          <p:nvPr/>
        </p:nvSpPr>
        <p:spPr>
          <a:xfrm flipH="1">
            <a:off x="2044137" y="3298300"/>
            <a:ext cx="2475336" cy="665240"/>
          </a:xfrm>
          <a:custGeom>
            <a:rect b="b" l="l" r="r" t="t"/>
            <a:pathLst>
              <a:path extrusionOk="0" h="665240" w="1475610">
                <a:moveTo>
                  <a:pt x="1475609" y="0"/>
                </a:moveTo>
                <a:lnTo>
                  <a:pt x="0" y="0"/>
                </a:lnTo>
                <a:lnTo>
                  <a:pt x="0" y="665240"/>
                </a:lnTo>
                <a:lnTo>
                  <a:pt x="1475609" y="665240"/>
                </a:lnTo>
                <a:lnTo>
                  <a:pt x="1475609" y="0"/>
                </a:lnTo>
                <a:close/>
              </a:path>
            </a:pathLst>
          </a:custGeom>
          <a:blipFill rotWithShape="1">
            <a:blip r:embed="rId5">
              <a:alphaModFix/>
            </a:blip>
            <a:stretch>
              <a:fillRect b="0" l="0" r="0" t="0"/>
            </a:stretch>
          </a:blipFill>
          <a:ln>
            <a:noFill/>
          </a:ln>
        </p:spPr>
      </p:sp>
      <p:sp>
        <p:nvSpPr>
          <p:cNvPr id="151" name="Google Shape;151;p21"/>
          <p:cNvSpPr txBox="1"/>
          <p:nvPr/>
        </p:nvSpPr>
        <p:spPr>
          <a:xfrm>
            <a:off x="2111999" y="3480500"/>
            <a:ext cx="2292300" cy="3693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lang="en-US" sz="2399">
                <a:solidFill>
                  <a:srgbClr val="2E2E2E"/>
                </a:solidFill>
                <a:latin typeface="Montserrat"/>
                <a:ea typeface="Montserrat"/>
                <a:cs typeface="Montserrat"/>
                <a:sym typeface="Montserrat"/>
              </a:rPr>
              <a:t>ZOWIE</a:t>
            </a:r>
            <a:endParaRPr/>
          </a:p>
        </p:txBody>
      </p:sp>
      <p:sp>
        <p:nvSpPr>
          <p:cNvPr id="152" name="Google Shape;152;p21"/>
          <p:cNvSpPr txBox="1"/>
          <p:nvPr/>
        </p:nvSpPr>
        <p:spPr>
          <a:xfrm>
            <a:off x="5396900" y="3298300"/>
            <a:ext cx="5843700" cy="8004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lang="en-US" sz="2000">
                <a:solidFill>
                  <a:srgbClr val="2E2E2E"/>
                </a:solidFill>
                <a:latin typeface="Montserrat"/>
                <a:ea typeface="Montserrat"/>
                <a:cs typeface="Montserrat"/>
                <a:sym typeface="Montserrat"/>
              </a:rPr>
              <a:t>Dynamic ticket prices are mainly determined by date of flight</a:t>
            </a:r>
            <a:endParaRPr/>
          </a:p>
        </p:txBody>
      </p:sp>
      <p:sp>
        <p:nvSpPr>
          <p:cNvPr id="153" name="Google Shape;153;p21"/>
          <p:cNvSpPr/>
          <p:nvPr/>
        </p:nvSpPr>
        <p:spPr>
          <a:xfrm flipH="1">
            <a:off x="2044137" y="4724625"/>
            <a:ext cx="2475336" cy="665240"/>
          </a:xfrm>
          <a:custGeom>
            <a:rect b="b" l="l" r="r" t="t"/>
            <a:pathLst>
              <a:path extrusionOk="0" h="665240" w="1475610">
                <a:moveTo>
                  <a:pt x="1475609" y="0"/>
                </a:moveTo>
                <a:lnTo>
                  <a:pt x="0" y="0"/>
                </a:lnTo>
                <a:lnTo>
                  <a:pt x="0" y="665240"/>
                </a:lnTo>
                <a:lnTo>
                  <a:pt x="1475609" y="665240"/>
                </a:lnTo>
                <a:lnTo>
                  <a:pt x="1475609" y="0"/>
                </a:lnTo>
                <a:close/>
              </a:path>
            </a:pathLst>
          </a:custGeom>
          <a:blipFill rotWithShape="1">
            <a:blip r:embed="rId5">
              <a:alphaModFix/>
            </a:blip>
            <a:stretch>
              <a:fillRect b="0" l="0" r="0" t="0"/>
            </a:stretch>
          </a:blipFill>
          <a:ln>
            <a:noFill/>
          </a:ln>
        </p:spPr>
      </p:sp>
      <p:sp>
        <p:nvSpPr>
          <p:cNvPr id="154" name="Google Shape;154;p21"/>
          <p:cNvSpPr txBox="1"/>
          <p:nvPr/>
        </p:nvSpPr>
        <p:spPr>
          <a:xfrm>
            <a:off x="2439650" y="4893513"/>
            <a:ext cx="1771800" cy="3693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lang="en-US" sz="2399">
                <a:solidFill>
                  <a:srgbClr val="2E2E2E"/>
                </a:solidFill>
                <a:latin typeface="Montserrat"/>
                <a:ea typeface="Montserrat"/>
                <a:cs typeface="Montserrat"/>
                <a:sym typeface="Montserrat"/>
              </a:rPr>
              <a:t>SIDDARTH</a:t>
            </a:r>
            <a:endParaRPr/>
          </a:p>
        </p:txBody>
      </p:sp>
      <p:sp>
        <p:nvSpPr>
          <p:cNvPr id="155" name="Google Shape;155;p21"/>
          <p:cNvSpPr txBox="1"/>
          <p:nvPr/>
        </p:nvSpPr>
        <p:spPr>
          <a:xfrm>
            <a:off x="5396900" y="4727800"/>
            <a:ext cx="6310500" cy="8004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lang="en-US" sz="2000">
                <a:solidFill>
                  <a:srgbClr val="2E2E2E"/>
                </a:solidFill>
                <a:latin typeface="Montserrat"/>
                <a:ea typeface="Montserrat"/>
                <a:cs typeface="Montserrat"/>
                <a:sym typeface="Montserrat"/>
              </a:rPr>
              <a:t>Weather conditions are the primary contributing factors to airline delays</a:t>
            </a:r>
            <a:endParaRPr/>
          </a:p>
        </p:txBody>
      </p:sp>
      <p:sp>
        <p:nvSpPr>
          <p:cNvPr id="156" name="Google Shape;156;p21"/>
          <p:cNvSpPr txBox="1"/>
          <p:nvPr/>
        </p:nvSpPr>
        <p:spPr>
          <a:xfrm>
            <a:off x="1028700" y="1190625"/>
            <a:ext cx="14199900" cy="138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9000">
                <a:solidFill>
                  <a:srgbClr val="004AAD"/>
                </a:solidFill>
                <a:latin typeface="Montserrat"/>
                <a:ea typeface="Montserrat"/>
                <a:cs typeface="Montserrat"/>
                <a:sym typeface="Montserrat"/>
              </a:rPr>
              <a:t>SUB-HYPOTHESIS</a:t>
            </a:r>
            <a:endParaRPr/>
          </a:p>
        </p:txBody>
      </p:sp>
      <p:sp>
        <p:nvSpPr>
          <p:cNvPr id="157" name="Google Shape;157;p21"/>
          <p:cNvSpPr/>
          <p:nvPr/>
        </p:nvSpPr>
        <p:spPr>
          <a:xfrm flipH="1">
            <a:off x="2096662" y="6154125"/>
            <a:ext cx="2475336" cy="665240"/>
          </a:xfrm>
          <a:custGeom>
            <a:rect b="b" l="l" r="r" t="t"/>
            <a:pathLst>
              <a:path extrusionOk="0" h="665240" w="1475610">
                <a:moveTo>
                  <a:pt x="1475609" y="0"/>
                </a:moveTo>
                <a:lnTo>
                  <a:pt x="0" y="0"/>
                </a:lnTo>
                <a:lnTo>
                  <a:pt x="0" y="665240"/>
                </a:lnTo>
                <a:lnTo>
                  <a:pt x="1475609" y="665240"/>
                </a:lnTo>
                <a:lnTo>
                  <a:pt x="1475609" y="0"/>
                </a:lnTo>
                <a:close/>
              </a:path>
            </a:pathLst>
          </a:custGeom>
          <a:blipFill rotWithShape="1">
            <a:blip r:embed="rId5">
              <a:alphaModFix/>
            </a:blip>
            <a:stretch>
              <a:fillRect b="0" l="0" r="0" t="0"/>
            </a:stretch>
          </a:blipFill>
          <a:ln>
            <a:noFill/>
          </a:ln>
        </p:spPr>
      </p:sp>
      <p:sp>
        <p:nvSpPr>
          <p:cNvPr id="158" name="Google Shape;158;p21"/>
          <p:cNvSpPr txBox="1"/>
          <p:nvPr/>
        </p:nvSpPr>
        <p:spPr>
          <a:xfrm>
            <a:off x="2179875" y="6264700"/>
            <a:ext cx="2292300" cy="3693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lang="en-US" sz="2399">
                <a:solidFill>
                  <a:srgbClr val="2E2E2E"/>
                </a:solidFill>
                <a:latin typeface="Montserrat"/>
                <a:ea typeface="Montserrat"/>
                <a:cs typeface="Montserrat"/>
                <a:sym typeface="Montserrat"/>
              </a:rPr>
              <a:t>ZHANGXIANG</a:t>
            </a:r>
            <a:endParaRPr/>
          </a:p>
        </p:txBody>
      </p:sp>
      <p:sp>
        <p:nvSpPr>
          <p:cNvPr id="159" name="Google Shape;159;p21"/>
          <p:cNvSpPr/>
          <p:nvPr/>
        </p:nvSpPr>
        <p:spPr>
          <a:xfrm flipH="1">
            <a:off x="2103687" y="7923025"/>
            <a:ext cx="2475336" cy="665240"/>
          </a:xfrm>
          <a:custGeom>
            <a:rect b="b" l="l" r="r" t="t"/>
            <a:pathLst>
              <a:path extrusionOk="0" h="665240" w="1475610">
                <a:moveTo>
                  <a:pt x="1475609" y="0"/>
                </a:moveTo>
                <a:lnTo>
                  <a:pt x="0" y="0"/>
                </a:lnTo>
                <a:lnTo>
                  <a:pt x="0" y="665240"/>
                </a:lnTo>
                <a:lnTo>
                  <a:pt x="1475609" y="665240"/>
                </a:lnTo>
                <a:lnTo>
                  <a:pt x="1475609" y="0"/>
                </a:lnTo>
                <a:close/>
              </a:path>
            </a:pathLst>
          </a:custGeom>
          <a:blipFill rotWithShape="1">
            <a:blip r:embed="rId5">
              <a:alphaModFix/>
            </a:blip>
            <a:stretch>
              <a:fillRect b="0" l="0" r="0" t="0"/>
            </a:stretch>
          </a:blipFill>
          <a:ln>
            <a:noFill/>
          </a:ln>
        </p:spPr>
      </p:sp>
      <p:sp>
        <p:nvSpPr>
          <p:cNvPr id="160" name="Google Shape;160;p21"/>
          <p:cNvSpPr txBox="1"/>
          <p:nvPr/>
        </p:nvSpPr>
        <p:spPr>
          <a:xfrm>
            <a:off x="2400150" y="8108363"/>
            <a:ext cx="1771800" cy="3693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lang="en-US" sz="2399">
                <a:solidFill>
                  <a:srgbClr val="2E2E2E"/>
                </a:solidFill>
                <a:latin typeface="Montserrat"/>
                <a:ea typeface="Montserrat"/>
                <a:cs typeface="Montserrat"/>
                <a:sym typeface="Montserrat"/>
              </a:rPr>
              <a:t>PARIK</a:t>
            </a:r>
            <a:endParaRPr/>
          </a:p>
        </p:txBody>
      </p:sp>
      <p:sp>
        <p:nvSpPr>
          <p:cNvPr id="161" name="Google Shape;161;p21"/>
          <p:cNvSpPr txBox="1"/>
          <p:nvPr/>
        </p:nvSpPr>
        <p:spPr>
          <a:xfrm>
            <a:off x="5396900" y="7973200"/>
            <a:ext cx="6033900" cy="8004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lang="en-US" sz="2000">
                <a:solidFill>
                  <a:srgbClr val="2E2E2E"/>
                </a:solidFill>
                <a:latin typeface="Montserrat"/>
                <a:ea typeface="Montserrat"/>
                <a:cs typeface="Montserrat"/>
                <a:sym typeface="Montserrat"/>
              </a:rPr>
              <a:t>The quality of services affects the remaining seat availability</a:t>
            </a:r>
            <a:endParaRPr/>
          </a:p>
        </p:txBody>
      </p:sp>
      <p:sp>
        <p:nvSpPr>
          <p:cNvPr id="162" name="Google Shape;162;p21"/>
          <p:cNvSpPr txBox="1"/>
          <p:nvPr/>
        </p:nvSpPr>
        <p:spPr>
          <a:xfrm>
            <a:off x="5396913" y="6226576"/>
            <a:ext cx="7413300" cy="8004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lang="en-US" sz="2000">
                <a:solidFill>
                  <a:srgbClr val="2E2E2E"/>
                </a:solidFill>
                <a:latin typeface="Montserrat"/>
                <a:ea typeface="Montserrat"/>
                <a:cs typeface="Montserrat"/>
                <a:sym typeface="Montserrat"/>
              </a:rPr>
              <a:t>Quality of Service will influence satisfaction and future choice of airline.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