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42"/>
  </p:notesMasterIdLst>
  <p:sldIdLst>
    <p:sldId id="256" r:id="rId5"/>
    <p:sldId id="257" r:id="rId6"/>
    <p:sldId id="258" r:id="rId7"/>
    <p:sldId id="264" r:id="rId8"/>
    <p:sldId id="287" r:id="rId9"/>
    <p:sldId id="288" r:id="rId10"/>
    <p:sldId id="298" r:id="rId11"/>
    <p:sldId id="299" r:id="rId12"/>
    <p:sldId id="300" r:id="rId13"/>
    <p:sldId id="301" r:id="rId14"/>
    <p:sldId id="302" r:id="rId15"/>
    <p:sldId id="303" r:id="rId16"/>
    <p:sldId id="305" r:id="rId17"/>
    <p:sldId id="289" r:id="rId18"/>
    <p:sldId id="276" r:id="rId19"/>
    <p:sldId id="278" r:id="rId20"/>
    <p:sldId id="259" r:id="rId21"/>
    <p:sldId id="260" r:id="rId22"/>
    <p:sldId id="291" r:id="rId23"/>
    <p:sldId id="261" r:id="rId24"/>
    <p:sldId id="267" r:id="rId25"/>
    <p:sldId id="268" r:id="rId26"/>
    <p:sldId id="273" r:id="rId27"/>
    <p:sldId id="272" r:id="rId28"/>
    <p:sldId id="290" r:id="rId29"/>
    <p:sldId id="279" r:id="rId30"/>
    <p:sldId id="280" r:id="rId31"/>
    <p:sldId id="281" r:id="rId32"/>
    <p:sldId id="282" r:id="rId33"/>
    <p:sldId id="283" r:id="rId34"/>
    <p:sldId id="292" r:id="rId35"/>
    <p:sldId id="284" r:id="rId36"/>
    <p:sldId id="296" r:id="rId37"/>
    <p:sldId id="294" r:id="rId38"/>
    <p:sldId id="297" r:id="rId39"/>
    <p:sldId id="293" r:id="rId40"/>
    <p:sldId id="285"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163" autoAdjust="0"/>
  </p:normalViewPr>
  <p:slideViewPr>
    <p:cSldViewPr snapToGrid="0">
      <p:cViewPr varScale="1">
        <p:scale>
          <a:sx n="113" d="100"/>
          <a:sy n="113" d="100"/>
        </p:scale>
        <p:origin x="21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zowe/zowe-cli/issues/810" TargetMode="External"/><Relationship Id="rId3" Type="http://schemas.openxmlformats.org/officeDocument/2006/relationships/hyperlink" Target="https://github.com/zowe/zowe-cli/issues/808" TargetMode="External"/><Relationship Id="rId7" Type="http://schemas.openxmlformats.org/officeDocument/2006/relationships/hyperlink" Target="https://github.com/zowe/zowe-cli/issues/771"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github.com/zowe/zowe-cli/issues/773" TargetMode="External"/><Relationship Id="rId5" Type="http://schemas.openxmlformats.org/officeDocument/2006/relationships/hyperlink" Target="https://github.com/zowe/zowe-cli/issues/789" TargetMode="External"/><Relationship Id="rId10" Type="http://schemas.openxmlformats.org/officeDocument/2006/relationships/hyperlink" Target="https://github.com/zowe/zowe-cli/issues/498" TargetMode="External"/><Relationship Id="rId4" Type="http://schemas.openxmlformats.org/officeDocument/2006/relationships/hyperlink" Target="https://github.com/zowe/zowe-cli/issues/797" TargetMode="External"/><Relationship Id="rId9" Type="http://schemas.openxmlformats.org/officeDocument/2006/relationships/hyperlink" Target="https://github.com/zowe/zowe-cli/issues/539"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a:solidFill>
                  <a:srgbClr val="000000"/>
                </a:solidFill>
                <a:latin typeface="Arial"/>
                <a:ea typeface="Arial"/>
              </a:rPr>
              <a:t>Notes: </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x.509 is one of the  industry standard ways of authenticating to backend services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Zowe Client apps will need to be updated to support client certs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Customer apps may have their own way of supporting client certs</a:t>
            </a:r>
          </a:p>
          <a:p>
            <a:pPr marL="158760">
              <a:lnSpc>
                <a:spcPct val="100000"/>
              </a:lnSpc>
            </a:pPr>
            <a:endParaRPr lang="en-US" sz="1100" b="0" strike="noStrike" spc="-1" dirty="0">
              <a:solidFill>
                <a:srgbClr val="000000"/>
              </a:solidFill>
              <a:latin typeface="Arial"/>
            </a:endParaRPr>
          </a:p>
          <a:p>
            <a:pPr marL="158760">
              <a:lnSpc>
                <a:spcPct val="100000"/>
              </a:lnSpc>
            </a:pPr>
            <a:r>
              <a:rPr lang="en-US" sz="1100" b="0" strike="noStrike" spc="-1" dirty="0">
                <a:solidFill>
                  <a:srgbClr val="000000"/>
                </a:solidFill>
                <a:latin typeface="Arial"/>
              </a:rPr>
              <a:t>Secured API for ZSS.</a:t>
            </a:r>
          </a:p>
          <a:p>
            <a:pPr marL="158760">
              <a:lnSpc>
                <a:spcPct val="100000"/>
              </a:lnSpc>
            </a:pPr>
            <a:r>
              <a:rPr lang="en-US" sz="1100" b="0" strike="noStrike" spc="-1" dirty="0">
                <a:solidFill>
                  <a:srgbClr val="000000"/>
                </a:solidFill>
                <a:latin typeface="Arial"/>
              </a:rPr>
              <a:t>Support needed from Web UI + help for merge (PR)</a:t>
            </a:r>
          </a:p>
          <a:p>
            <a:pPr marL="158760">
              <a:lnSpc>
                <a:spcPct val="100000"/>
              </a:lnSpc>
            </a:pPr>
            <a:r>
              <a:rPr lang="en-US" sz="1100" b="0" strike="noStrike" spc="-1" dirty="0">
                <a:solidFill>
                  <a:srgbClr val="000000"/>
                </a:solidFill>
                <a:latin typeface="Arial"/>
              </a:rPr>
              <a:t>Support needed from System Squad; introducing</a:t>
            </a:r>
            <a:r>
              <a:rPr lang="en-US" sz="1100" b="0" strike="noStrike" spc="-1" baseline="0" dirty="0">
                <a:solidFill>
                  <a:srgbClr val="000000"/>
                </a:solidFill>
                <a:latin typeface="Arial"/>
              </a:rPr>
              <a:t> new user with certain privileges that impacts install / uninstall scripts</a:t>
            </a:r>
            <a:endParaRPr lang="en-US" sz="1100" b="0" strike="noStrike" spc="-1" dirty="0">
              <a:latin typeface="Arial"/>
            </a:endParaRPr>
          </a:p>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76499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371430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22846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1615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0887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290395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129135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352149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err="1">
                <a:solidFill>
                  <a:srgbClr val="000000"/>
                </a:solidFill>
                <a:latin typeface="Arial"/>
                <a:ea typeface="Arial"/>
              </a:rPr>
              <a:t>Config</a:t>
            </a:r>
            <a:r>
              <a:rPr lang="en-US" sz="1100" b="0" strike="noStrike" spc="-1" dirty="0">
                <a:solidFill>
                  <a:srgbClr val="000000"/>
                </a:solidFill>
                <a:latin typeface="Arial"/>
                <a:ea typeface="Arial"/>
              </a:rPr>
              <a:t>, Doc, testing for CICD squad.</a:t>
            </a:r>
            <a:endParaRPr lang="en-US" sz="1100" b="0" strike="noStrike" spc="-1" dirty="0">
              <a:latin typeface="Arial"/>
            </a:endParaRPr>
          </a:p>
        </p:txBody>
      </p:sp>
    </p:spTree>
    <p:extLst>
      <p:ext uri="{BB962C8B-B14F-4D97-AF65-F5344CB8AC3E}">
        <p14:creationId xmlns:p14="http://schemas.microsoft.com/office/powerpoint/2010/main" val="275135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32</a:t>
            </a:fld>
            <a:endParaRPr lang="en-US" sz="1400" b="0" strike="noStrike" spc="-1">
              <a:latin typeface="Times New Roman"/>
            </a:endParaRPr>
          </a:p>
        </p:txBody>
      </p:sp>
    </p:spTree>
    <p:extLst>
      <p:ext uri="{BB962C8B-B14F-4D97-AF65-F5344CB8AC3E}">
        <p14:creationId xmlns:p14="http://schemas.microsoft.com/office/powerpoint/2010/main" val="356038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Address a list of GitHub doc enhancement issues and user feedback to provide better content experience and help users work with </a:t>
            </a:r>
            <a:r>
              <a:rPr lang="en-US" sz="1200" dirty="0" err="1"/>
              <a:t>Zowe</a:t>
            </a:r>
            <a:r>
              <a:rPr lang="en-US" sz="1200" dirty="0"/>
              <a:t>.</a:t>
            </a:r>
          </a:p>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3005006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171506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141074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36</a:t>
            </a:fld>
            <a:endParaRPr lang="en-US" sz="1400" b="0" strike="noStrike" spc="-1">
              <a:latin typeface="Times New Roman"/>
            </a:endParaRPr>
          </a:p>
        </p:txBody>
      </p:sp>
    </p:spTree>
    <p:extLst>
      <p:ext uri="{BB962C8B-B14F-4D97-AF65-F5344CB8AC3E}">
        <p14:creationId xmlns:p14="http://schemas.microsoft.com/office/powerpoint/2010/main" val="384626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224360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r>
              <a:rPr lang="en-US" sz="1200" kern="1200" dirty="0">
                <a:solidFill>
                  <a:schemeClr val="tx1"/>
                </a:solidFill>
                <a:effectLst/>
                <a:latin typeface="+mn-lt"/>
                <a:ea typeface="+mn-ea"/>
                <a:cs typeface="+mn-cs"/>
              </a:rPr>
              <a:t>The initial Metrics Service will include basic monitoring information and features, relying heavily on pre-configuration given by Netflix </a:t>
            </a:r>
            <a:r>
              <a:rPr lang="en-US" sz="1200" kern="1200" dirty="0" err="1">
                <a:solidFill>
                  <a:schemeClr val="tx1"/>
                </a:solidFill>
                <a:effectLst/>
                <a:latin typeface="+mn-lt"/>
                <a:ea typeface="+mn-ea"/>
                <a:cs typeface="+mn-cs"/>
              </a:rPr>
              <a:t>Hystrix</a:t>
            </a:r>
            <a:r>
              <a:rPr lang="en-US" sz="1200" kern="1200" dirty="0">
                <a:solidFill>
                  <a:schemeClr val="tx1"/>
                </a:solidFill>
                <a:effectLst/>
                <a:latin typeface="+mn-lt"/>
                <a:ea typeface="+mn-ea"/>
                <a:cs typeface="+mn-cs"/>
              </a:rPr>
              <a:t> and Turbine. As the service is implemented and matures, further features could be added that allow for more customization.</a:t>
            </a:r>
            <a:endParaRPr lang="en-US" sz="1100" spc="-1" dirty="0">
              <a:solidFill>
                <a:srgbClr val="000000"/>
              </a:solidFill>
              <a:latin typeface="Gill Sans"/>
              <a:ea typeface="Gill Sans"/>
            </a:endParaRP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This dashboard should have interactions available to fine-tune what metrics are shown. </a:t>
            </a:r>
          </a:p>
          <a:p>
            <a:pPr>
              <a:lnSpc>
                <a:spcPct val="100000"/>
              </a:lnSpc>
            </a:pPr>
            <a:endParaRPr lang="en-US" sz="1100" spc="-1" dirty="0">
              <a:solidFill>
                <a:srgbClr val="000000"/>
              </a:solidFill>
              <a:latin typeface="Gill Sans"/>
              <a:ea typeface="Gill Sans"/>
            </a:endParaRPr>
          </a:p>
          <a:p>
            <a:pPr>
              <a:lnSpc>
                <a:spcPct val="100000"/>
              </a:lnSpc>
            </a:pPr>
            <a:r>
              <a:rPr lang="en-US" sz="1100" spc="-1" dirty="0">
                <a:solidFill>
                  <a:srgbClr val="000000"/>
                </a:solidFill>
                <a:latin typeface="Gill Sans"/>
                <a:ea typeface="Gill Sans"/>
              </a:rPr>
              <a:t>The dashboard should be as implementation-agnostic as possible, so administrators can plug-in any data tracker solution they desire to be output on the dashboard.</a:t>
            </a:r>
          </a:p>
          <a:p>
            <a:pPr>
              <a:lnSpc>
                <a:spcPct val="100000"/>
              </a:lnSpc>
            </a:pPr>
            <a:endParaRPr lang="en-US" sz="1100" b="0" strike="noStrike" spc="-1" dirty="0">
              <a:solidFill>
                <a:srgbClr val="000000"/>
              </a:solidFill>
              <a:latin typeface="Gill Sans"/>
            </a:endParaRPr>
          </a:p>
          <a:p>
            <a:r>
              <a:rPr lang="en-US" sz="1200" u="sng" kern="1200" dirty="0">
                <a:solidFill>
                  <a:schemeClr val="tx1"/>
                </a:solidFill>
                <a:effectLst/>
                <a:latin typeface="+mn-lt"/>
                <a:ea typeface="+mn-ea"/>
                <a:cs typeface="+mn-cs"/>
              </a:rPr>
              <a:t>Solution Implementation Options</a:t>
            </a:r>
            <a:endParaRPr lang="en-US" sz="1100" dirty="0"/>
          </a:p>
          <a:p>
            <a:r>
              <a:rPr lang="en-US" sz="1200" kern="1200" dirty="0">
                <a:solidFill>
                  <a:schemeClr val="tx1"/>
                </a:solidFill>
                <a:effectLst/>
                <a:latin typeface="+mn-lt"/>
                <a:ea typeface="+mn-ea"/>
                <a:cs typeface="+mn-cs"/>
              </a:rPr>
              <a:t>Create a new, custom dashboard utilizing a new service that coordinates metrics collection.</a:t>
            </a:r>
            <a:endParaRPr lang="en-US" sz="1100" dirty="0"/>
          </a:p>
          <a:p>
            <a:r>
              <a:rPr lang="en-US" sz="1200" kern="1200" dirty="0">
                <a:solidFill>
                  <a:schemeClr val="tx1"/>
                </a:solidFill>
                <a:effectLst/>
                <a:latin typeface="+mn-lt"/>
                <a:ea typeface="+mn-ea"/>
                <a:cs typeface="+mn-cs"/>
              </a:rPr>
              <a:t>Integrate a metrics dashboard into the API Catalog Service, adding metrics coordination to the API Catalog Service.</a:t>
            </a:r>
            <a:endParaRPr lang="en-US" sz="1100" dirty="0"/>
          </a:p>
          <a:p>
            <a:r>
              <a:rPr lang="en-US" sz="1200" kern="1200" dirty="0">
                <a:solidFill>
                  <a:schemeClr val="tx1"/>
                </a:solidFill>
                <a:effectLst/>
                <a:latin typeface="+mn-lt"/>
                <a:ea typeface="+mn-ea"/>
                <a:cs typeface="+mn-cs"/>
              </a:rPr>
              <a:t>Integrate a metrics dashboard into the Discovery Service, adding metrics coordination to the Discovery Service.</a:t>
            </a:r>
            <a:endParaRPr lang="en-US" sz="1100" dirty="0"/>
          </a:p>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54724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171552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151004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387270" indent="-285750">
              <a:spcBef>
                <a:spcPts val="400"/>
              </a:spcBef>
              <a:buFont typeface="Wingdings" pitchFamily="2" charset="2"/>
              <a:buChar char="Ø"/>
            </a:pPr>
            <a:r>
              <a:rPr lang="en-US" sz="1100" b="0" strike="noStrike" spc="-1" dirty="0">
                <a:latin typeface="Arial"/>
              </a:rPr>
              <a:t>Notes:</a:t>
            </a:r>
            <a:br>
              <a:rPr lang="en-US" sz="1100" b="0" strike="noStrike" spc="-1" dirty="0">
                <a:latin typeface="Arial"/>
              </a:rPr>
            </a:br>
            <a:r>
              <a:rPr lang="en-US" dirty="0"/>
              <a:t>Address growing number of community enhancement requests</a:t>
            </a:r>
          </a:p>
          <a:p>
            <a:pPr marL="844470" lvl="1" indent="-285750">
              <a:spcBef>
                <a:spcPts val="400"/>
              </a:spcBef>
              <a:buFont typeface="Wingdings" pitchFamily="2" charset="2"/>
              <a:buChar char="Ø"/>
            </a:pPr>
            <a:r>
              <a:rPr lang="en-US" u="sng" dirty="0" err="1">
                <a:hlinkClick r:id="rId3"/>
              </a:rPr>
              <a:t>zowe</a:t>
            </a:r>
            <a:r>
              <a:rPr lang="en-US" u="sng" dirty="0">
                <a:hlinkClick r:id="rId3"/>
              </a:rPr>
              <a:t> zos-files copy data-set : no replace option #808</a:t>
            </a:r>
            <a:endParaRPr lang="en-US" u="sng" dirty="0"/>
          </a:p>
          <a:p>
            <a:pPr marL="844470" lvl="1" indent="-285750">
              <a:spcBef>
                <a:spcPts val="400"/>
              </a:spcBef>
              <a:buFont typeface="Wingdings" pitchFamily="2" charset="2"/>
              <a:buChar char="Ø"/>
            </a:pPr>
            <a:r>
              <a:rPr lang="en-US" u="sng" dirty="0">
                <a:hlinkClick r:id="rId4"/>
              </a:rPr>
              <a:t>Question : how to "nullify" an option in a profile #797</a:t>
            </a:r>
            <a:r>
              <a:rPr lang="en-US" dirty="0"/>
              <a:t> </a:t>
            </a:r>
          </a:p>
          <a:p>
            <a:pPr marL="844470" lvl="1" indent="-285750">
              <a:spcBef>
                <a:spcPts val="400"/>
              </a:spcBef>
              <a:buFont typeface="Wingdings" pitchFamily="2" charset="2"/>
              <a:buChar char="Ø"/>
            </a:pPr>
            <a:r>
              <a:rPr lang="en-US" u="sng" dirty="0">
                <a:hlinkClick r:id="rId5"/>
              </a:rPr>
              <a:t>copy data-set option should have replace option and list of members #789</a:t>
            </a:r>
            <a:endParaRPr lang="en-US" dirty="0"/>
          </a:p>
          <a:p>
            <a:pPr marL="844470" lvl="1" indent="-285750">
              <a:spcBef>
                <a:spcPts val="400"/>
              </a:spcBef>
              <a:buFont typeface="Wingdings" pitchFamily="2" charset="2"/>
              <a:buChar char="Ø"/>
            </a:pPr>
            <a:r>
              <a:rPr lang="en-US" u="sng" dirty="0">
                <a:hlinkClick r:id="rId6"/>
              </a:rPr>
              <a:t>Create PDS member option to </a:t>
            </a:r>
            <a:r>
              <a:rPr lang="en-US" u="sng" dirty="0" err="1">
                <a:hlinkClick r:id="rId6"/>
              </a:rPr>
              <a:t>zowe</a:t>
            </a:r>
            <a:r>
              <a:rPr lang="en-US" u="sng" dirty="0">
                <a:hlinkClick r:id="rId6"/>
              </a:rPr>
              <a:t> zos-files create data-set- function #773</a:t>
            </a:r>
            <a:endParaRPr lang="en-US" dirty="0"/>
          </a:p>
          <a:p>
            <a:pPr marL="844470" lvl="1" indent="-285750">
              <a:spcBef>
                <a:spcPts val="400"/>
              </a:spcBef>
              <a:buFont typeface="Wingdings" pitchFamily="2" charset="2"/>
              <a:buChar char="Ø"/>
            </a:pPr>
            <a:r>
              <a:rPr lang="en-US" u="sng" dirty="0">
                <a:hlinkClick r:id="rId7"/>
              </a:rPr>
              <a:t>LIKE parameter for </a:t>
            </a:r>
            <a:r>
              <a:rPr lang="en-US" u="sng" dirty="0" err="1">
                <a:hlinkClick r:id="rId7"/>
              </a:rPr>
              <a:t>zowe</a:t>
            </a:r>
            <a:r>
              <a:rPr lang="en-US" u="sng" dirty="0">
                <a:hlinkClick r:id="rId7"/>
              </a:rPr>
              <a:t> zos-files create data-set-* #771</a:t>
            </a:r>
            <a:endParaRPr lang="en-US" dirty="0"/>
          </a:p>
          <a:p>
            <a:pPr marL="844470" lvl="1" indent="-285750">
              <a:spcBef>
                <a:spcPts val="400"/>
              </a:spcBef>
              <a:buFont typeface="Wingdings" pitchFamily="2" charset="2"/>
              <a:buChar char="Ø"/>
            </a:pPr>
            <a:r>
              <a:rPr lang="en-US" u="sng" dirty="0">
                <a:hlinkClick r:id="rId8"/>
              </a:rPr>
              <a:t>Enable use of a pattern to restrict what member names are returned from listing of PDS members #810</a:t>
            </a:r>
            <a:endParaRPr lang="en-US" dirty="0"/>
          </a:p>
          <a:p>
            <a:pPr marL="844470" lvl="1" indent="-285750">
              <a:spcBef>
                <a:spcPts val="400"/>
              </a:spcBef>
              <a:buFont typeface="Wingdings" pitchFamily="2" charset="2"/>
              <a:buChar char="Ø"/>
            </a:pPr>
            <a:r>
              <a:rPr lang="en-US" u="sng" dirty="0">
                <a:hlinkClick r:id="rId9"/>
              </a:rPr>
              <a:t>Support the IBM z/OSMF header that allows record (support for VB binary) #539</a:t>
            </a:r>
            <a:endParaRPr lang="en-US" dirty="0"/>
          </a:p>
          <a:p>
            <a:pPr marL="101520">
              <a:spcBef>
                <a:spcPts val="400"/>
              </a:spcBef>
            </a:pPr>
            <a:endParaRPr lang="en-US" sz="1100" b="0" strike="noStrike" spc="-1" dirty="0">
              <a:latin typeface="Arial"/>
            </a:endParaRPr>
          </a:p>
          <a:p>
            <a:pPr marL="387270" indent="-285750">
              <a:spcBef>
                <a:spcPts val="400"/>
              </a:spcBef>
              <a:buFont typeface="Wingdings" pitchFamily="2" charset="2"/>
              <a:buChar char="Ø"/>
            </a:pPr>
            <a:r>
              <a:rPr lang="en-US" sz="1100" dirty="0"/>
              <a:t>Ensure successful installation of the </a:t>
            </a:r>
            <a:r>
              <a:rPr lang="en-US" sz="1100" dirty="0" err="1"/>
              <a:t>Zowe</a:t>
            </a:r>
            <a:r>
              <a:rPr lang="en-US" sz="1100" dirty="0"/>
              <a:t> CLI in environments with proxies. Provide guidance on installing from public NPM via proxy but also suggest installing from the local package hosted on zowe.org as an alternative. </a:t>
            </a:r>
            <a:br>
              <a:rPr lang="en-US" sz="1100" dirty="0"/>
            </a:br>
            <a:r>
              <a:rPr lang="en-US" sz="1100" dirty="0"/>
              <a:t>Also, address issue with using CLI to access mainframe environment over http proxy: </a:t>
            </a:r>
            <a:r>
              <a:rPr lang="en-US" sz="1100" dirty="0">
                <a:hlinkClick r:id="rId10"/>
              </a:rPr>
              <a:t>https://github.com/zowe/zowe-cli/issues/498</a:t>
            </a:r>
            <a:br>
              <a:rPr lang="en-US" sz="1100" dirty="0"/>
            </a:br>
            <a:endParaRPr lang="en-US" sz="1100" dirty="0"/>
          </a:p>
          <a:p>
            <a:pPr marL="387270" indent="-285750">
              <a:spcBef>
                <a:spcPts val="400"/>
              </a:spcBef>
              <a:buFont typeface="Wingdings" pitchFamily="2" charset="2"/>
              <a:buChar char="Ø"/>
            </a:pPr>
            <a:r>
              <a:rPr lang="en-US" sz="1100" dirty="0"/>
              <a:t>Allow for recently run commands to be easily recalled. Recalling commands today tends to be difficult especially when switching terminals and mistyping commands is common.</a:t>
            </a:r>
            <a:br>
              <a:rPr lang="en-US" sz="1100" dirty="0"/>
            </a:br>
            <a:endParaRPr lang="en-US" sz="1100" dirty="0"/>
          </a:p>
          <a:p>
            <a:pPr marL="387270" indent="-285750">
              <a:spcBef>
                <a:spcPts val="400"/>
              </a:spcBef>
              <a:buFont typeface="Wingdings" pitchFamily="2" charset="2"/>
              <a:buChar char="Ø"/>
            </a:pPr>
            <a:r>
              <a:rPr lang="en-US" sz="1100" dirty="0"/>
              <a:t>Ensure </a:t>
            </a:r>
            <a:r>
              <a:rPr lang="en-US" sz="1100" dirty="0" err="1"/>
              <a:t>Zowe</a:t>
            </a:r>
            <a:r>
              <a:rPr lang="en-US" sz="1100" dirty="0"/>
              <a:t> CLI functions properly in a </a:t>
            </a:r>
            <a:r>
              <a:rPr lang="en-US" sz="1100" dirty="0" err="1"/>
              <a:t>CodeReady</a:t>
            </a:r>
            <a:r>
              <a:rPr lang="en-US" sz="1100" dirty="0"/>
              <a:t> Workspace. Open question: would IBM be able to provide a </a:t>
            </a:r>
            <a:r>
              <a:rPr lang="en-US" sz="1100" dirty="0" err="1"/>
              <a:t>CodeReady</a:t>
            </a:r>
            <a:r>
              <a:rPr lang="en-US" sz="1100" dirty="0"/>
              <a:t> Workspace to the community that the squad could leverage to validate </a:t>
            </a:r>
            <a:r>
              <a:rPr lang="en-US" sz="1100" dirty="0" err="1"/>
              <a:t>Zowe</a:t>
            </a:r>
            <a:r>
              <a:rPr lang="en-US" sz="1100" dirty="0"/>
              <a:t> CLI (possible </a:t>
            </a:r>
            <a:r>
              <a:rPr lang="en-US" sz="1100" dirty="0" err="1"/>
              <a:t>Zowe</a:t>
            </a:r>
            <a:r>
              <a:rPr lang="en-US" sz="1100" dirty="0"/>
              <a:t> Explorer in the future?)</a:t>
            </a:r>
          </a:p>
          <a:p>
            <a:pPr marL="101520">
              <a:spcBef>
                <a:spcPts val="400"/>
              </a:spcBef>
            </a:pPr>
            <a:endParaRPr lang="en-US" sz="1100" dirty="0"/>
          </a:p>
        </p:txBody>
      </p:sp>
    </p:spTree>
    <p:extLst>
      <p:ext uri="{BB962C8B-B14F-4D97-AF65-F5344CB8AC3E}">
        <p14:creationId xmlns:p14="http://schemas.microsoft.com/office/powerpoint/2010/main" val="3351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37258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92094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4"/>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5"/>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owe/api-layer/issues/844"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owe/api-layer/issues/820"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we/api-layer/issues/856"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owe/api-layer/issues/705" TargetMode="Externa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zowe-cli/issues/749"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https://github.com/zowe/zowe-cli/pull/825"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zowe/zowe-install-packaging/issues/1684" TargetMode="External"/><Relationship Id="rId3" Type="http://schemas.openxmlformats.org/officeDocument/2006/relationships/hyperlink" Target="https://github.com/zowe/zowe-install-packaging/issues/1683" TargetMode="External"/><Relationship Id="rId7" Type="http://schemas.openxmlformats.org/officeDocument/2006/relationships/hyperlink" Target="https://github.com/zowe/zowe-install-packaging/issues/643"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hyperlink" Target="https://github.com/zowe/zowe-install-packaging/issues/644" TargetMode="External"/><Relationship Id="rId11" Type="http://schemas.openxmlformats.org/officeDocument/2006/relationships/hyperlink" Target="https://github.com/zowe/zowe-install-packaging/issues/1695" TargetMode="External"/><Relationship Id="rId5" Type="http://schemas.openxmlformats.org/officeDocument/2006/relationships/hyperlink" Target="https://github.com/zowe/zowe-install-packaging/issues/645" TargetMode="External"/><Relationship Id="rId10" Type="http://schemas.openxmlformats.org/officeDocument/2006/relationships/hyperlink" Target="https://github.com/zowe/zowe-install-packaging/issues/1685" TargetMode="External"/><Relationship Id="rId4" Type="http://schemas.openxmlformats.org/officeDocument/2006/relationships/hyperlink" Target="https://github.com/zowe/zowe-install-packaging/issues/630" TargetMode="External"/><Relationship Id="rId9" Type="http://schemas.openxmlformats.org/officeDocument/2006/relationships/hyperlink" Target="https://github.com/zowe/zowe-install-packaging/issues/1686"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zowe/zowe-install-packaging/issues/1687" TargetMode="External"/><Relationship Id="rId3" Type="http://schemas.openxmlformats.org/officeDocument/2006/relationships/hyperlink" Target="https://github.com/zowe/zowe-install-packaging/issues/1467" TargetMode="External"/><Relationship Id="rId7" Type="http://schemas.openxmlformats.org/officeDocument/2006/relationships/hyperlink" Target="https://github.com/zowe/api-layer/issues/857" TargetMode="External"/><Relationship Id="rId12" Type="http://schemas.openxmlformats.org/officeDocument/2006/relationships/hyperlink" Target="https://github.com/zowe/zowe-install-packaging/issues/1475"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github.com/zowe/zowe-install-packaging/issues/1474" TargetMode="External"/><Relationship Id="rId11" Type="http://schemas.openxmlformats.org/officeDocument/2006/relationships/hyperlink" Target="https://github.com/zowe/api-layer/issues/858" TargetMode="External"/><Relationship Id="rId5" Type="http://schemas.openxmlformats.org/officeDocument/2006/relationships/hyperlink" Target="https://github.com/zowe/zowe-install-packaging/issues/1544" TargetMode="External"/><Relationship Id="rId10" Type="http://schemas.openxmlformats.org/officeDocument/2006/relationships/hyperlink" Target="https://github.com/zowe/zowe-install-packaging/issues/1629" TargetMode="External"/><Relationship Id="rId4" Type="http://schemas.openxmlformats.org/officeDocument/2006/relationships/hyperlink" Target="https://github.com/zowe/api-layer/issues/863" TargetMode="External"/><Relationship Id="rId9" Type="http://schemas.openxmlformats.org/officeDocument/2006/relationships/hyperlink" Target="https://github.com/zowe/zowe-install-packaging/issues/1688"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zowe/zlux/issues/467" TargetMode="External"/><Relationship Id="rId3" Type="http://schemas.openxmlformats.org/officeDocument/2006/relationships/hyperlink" Target="https://github.com/zowe/api-layer/issues/862" TargetMode="External"/><Relationship Id="rId7" Type="http://schemas.openxmlformats.org/officeDocument/2006/relationships/hyperlink" Target="https://github.com/zowe/zowe-install-packaging/issues/1702"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github.com/zowe/zowe-install-packaging/issues/1694" TargetMode="External"/><Relationship Id="rId5" Type="http://schemas.openxmlformats.org/officeDocument/2006/relationships/hyperlink" Target="https://github.com/zowe/zowe-install-packaging/issues/1693" TargetMode="External"/><Relationship Id="rId10" Type="http://schemas.openxmlformats.org/officeDocument/2006/relationships/hyperlink" Target="https://github.com/zowe/zowe-install-packaging/issues/1653" TargetMode="External"/><Relationship Id="rId4" Type="http://schemas.openxmlformats.org/officeDocument/2006/relationships/hyperlink" Target="https://github.com/zowe/zowe-install-packaging/issues/1692" TargetMode="External"/><Relationship Id="rId9" Type="http://schemas.openxmlformats.org/officeDocument/2006/relationships/hyperlink" Target="https://github.com/zowe/api-layer/issues/85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zowe/zowe-install-packaging/issues/1199"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hyperlink" Target="https://github.com/zowe/zowe-install-packaging/issues/166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zowe/docs-site/issues/1257" TargetMode="Externa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zowe/docs-site/issues/487" TargetMode="External"/><Relationship Id="rId7" Type="http://schemas.openxmlformats.org/officeDocument/2006/relationships/hyperlink" Target="https://github.com/zowe/docs-site/issues/1427" TargetMode="External"/><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hyperlink" Target="https://github.com/zowe/docs-site/issues/1326" TargetMode="External"/><Relationship Id="rId5" Type="http://schemas.openxmlformats.org/officeDocument/2006/relationships/hyperlink" Target="https://github.com/zowe/docs-site/issues/532" TargetMode="External"/><Relationship Id="rId4" Type="http://schemas.openxmlformats.org/officeDocument/2006/relationships/hyperlink" Target="https://github.com/zowe/docs-site/issues/131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owe/community/blob/master/Project%20Management/PI%20Planning/20PI4%20Planning/Zowe%20Explorer%20Squad%20Objectives.md"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vscode-extension-for-zowe/issues/438" TargetMode="External"/><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1028" TargetMode="External"/><Relationship Id="rId4" Type="http://schemas.openxmlformats.org/officeDocument/2006/relationships/hyperlink" Target="https://github.com/zowe/vscode-extension-for-zowe/issues/102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vscode-extension-for-zowe/issues/1025" TargetMode="External"/><Relationship Id="rId2" Type="http://schemas.openxmlformats.org/officeDocument/2006/relationships/hyperlink" Target="https://github.com/zowe/vscode-extension-for-zowe/issues/423" TargetMode="External"/><Relationship Id="rId1" Type="http://schemas.openxmlformats.org/officeDocument/2006/relationships/slideLayout" Target="../slideLayouts/slideLayout25.xml"/><Relationship Id="rId6" Type="http://schemas.openxmlformats.org/officeDocument/2006/relationships/hyperlink" Target="https://github.com/zowe/vscode-extension-for-zowe/issues/224" TargetMode="External"/><Relationship Id="rId5" Type="http://schemas.openxmlformats.org/officeDocument/2006/relationships/hyperlink" Target="https://github.com/zowe/vscode-extension-for-zowe/issues/1000" TargetMode="External"/><Relationship Id="rId4" Type="http://schemas.openxmlformats.org/officeDocument/2006/relationships/hyperlink" Target="https://github.com/zowe/vscode-extension-for-zowe/issues/8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dirty="0">
                <a:solidFill>
                  <a:srgbClr val="3664AD"/>
                </a:solidFill>
                <a:ea typeface="Gill Sans"/>
              </a:rPr>
              <a:t>Zowe Community 20PI4 </a:t>
            </a:r>
            <a:br>
              <a:rPr dirty="0"/>
            </a:br>
            <a:r>
              <a:rPr lang="en-US" sz="3200" b="0" strike="noStrike" spc="-1" dirty="0">
                <a:solidFill>
                  <a:srgbClr val="3664AD"/>
                </a:solidFill>
                <a:ea typeface="Gill Sans"/>
              </a:rPr>
              <a:t>Squad Focus</a:t>
            </a:r>
            <a:endParaRPr lang="en-US" sz="3200" b="0" strike="noStrike" spc="-1" dirty="0">
              <a:solidFill>
                <a:srgbClr val="000000"/>
              </a:solidFil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3</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API versioning support reflected in the Zowe API ML Catalog #844</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The API ML gateway now offers the ability to use multiple versions of an API at the same time. This objective will see this reflected in the Catalog so that it displays the major API versions of a service. </a:t>
            </a:r>
          </a:p>
          <a:p>
            <a:endParaRPr lang="en-US" sz="2000" spc="-1" dirty="0">
              <a:solidFill>
                <a:srgbClr val="000000"/>
              </a:solidFill>
              <a:latin typeface="Gill Sans"/>
              <a:ea typeface="Gill Sans"/>
            </a:endParaRPr>
          </a:p>
          <a:p>
            <a:pPr marL="101520">
              <a:lnSpc>
                <a:spcPct val="100000"/>
              </a:lnSpc>
              <a:spcBef>
                <a:spcPts val="400"/>
              </a:spcBef>
            </a:pPr>
            <a:endParaRPr lang="en-US" sz="2000" b="1" strike="noStrike"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API Catalog displays the major API versions of a service. The recommended version from the service owner is shown by default.</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54859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4</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Metrics Dashboard for ML Services #820</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Allow Tyler, the Zowe API ML administrator, to track the health and performance of the API ML. </a:t>
            </a:r>
          </a:p>
          <a:p>
            <a:endParaRPr lang="en-US" sz="2000" spc="-1" dirty="0">
              <a:solidFill>
                <a:srgbClr val="000000"/>
              </a:solidFill>
              <a:latin typeface="Gill Sans"/>
              <a:ea typeface="Gill Sans"/>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r>
              <a:rPr lang="en-US" dirty="0"/>
              <a:t>A Minimum Viable Product that </a:t>
            </a:r>
          </a:p>
          <a:p>
            <a:pPr marL="285750" indent="-285750">
              <a:buFont typeface="Arial" panose="020B0604020202020204" pitchFamily="34" charset="0"/>
              <a:buChar char="•"/>
            </a:pPr>
            <a:r>
              <a:rPr lang="en-US" dirty="0"/>
              <a:t>Displays HTTP request information, such as traffic load, number of requests, request rate, error rate, etc. for each endpoint</a:t>
            </a:r>
            <a:endParaRPr lang="en-US" sz="2000" dirty="0"/>
          </a:p>
          <a:p>
            <a:pPr marL="285750" indent="-285750">
              <a:buFont typeface="Arial" panose="020B0604020202020204" pitchFamily="34" charset="0"/>
              <a:buChar char="•"/>
            </a:pPr>
            <a:r>
              <a:rPr lang="en-US" dirty="0"/>
              <a:t>Displays system information such as CPU usage, memory usage, etc. for the core API ML services (Discovery, Gateway, and API Catalog)</a:t>
            </a:r>
            <a:endParaRPr lang="en-US" sz="2000" dirty="0"/>
          </a:p>
          <a:p>
            <a:pPr marL="285750" indent="-285750">
              <a:buFont typeface="Arial" panose="020B0604020202020204" pitchFamily="34" charset="0"/>
              <a:buChar char="•"/>
            </a:pPr>
            <a:r>
              <a:rPr lang="en-US" dirty="0"/>
              <a:t>Enables custom integrations for system information collection</a:t>
            </a:r>
            <a:endParaRPr lang="en-US" sz="2000" dirty="0"/>
          </a:p>
          <a:p>
            <a:pPr marL="285750" indent="-285750">
              <a:buFont typeface="Arial" panose="020B0604020202020204" pitchFamily="34" charset="0"/>
              <a:buChar char="•"/>
            </a:pPr>
            <a:r>
              <a:rPr lang="en-US" dirty="0"/>
              <a:t>Make metrics collection optional based on startup configuration</a:t>
            </a:r>
            <a:endParaRPr lang="en-US" sz="2000" dirty="0"/>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782280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5</a:t>
            </a:r>
            <a:r>
              <a:rPr lang="en-US" sz="3000" b="0" strike="noStrike" spc="-1" dirty="0">
                <a:solidFill>
                  <a:srgbClr val="262626"/>
                </a:solidFill>
                <a:latin typeface="Gill Sans"/>
                <a:ea typeface="Gill Sans"/>
              </a:rPr>
              <a:t> - STRETCH</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Zowe API ML as a standalone component #856</a:t>
            </a:r>
            <a:r>
              <a:rPr lang="en-US" sz="2000" spc="-1" dirty="0">
                <a:solidFill>
                  <a:srgbClr val="000000"/>
                </a:solidFill>
                <a:latin typeface="Gill Sans"/>
                <a:ea typeface="Gill Sans"/>
              </a:rPr>
              <a:t> </a:t>
            </a:r>
          </a:p>
          <a:p>
            <a:endParaRPr lang="en-US" sz="2000" spc="-1" dirty="0">
              <a:solidFill>
                <a:srgbClr val="000000"/>
              </a:solidFill>
              <a:latin typeface="Gill Sans"/>
              <a:ea typeface="Gill Sans"/>
            </a:endParaRPr>
          </a:p>
          <a:p>
            <a:r>
              <a:rPr lang="en-US" sz="2000" spc="-1" dirty="0">
                <a:solidFill>
                  <a:srgbClr val="000000"/>
                </a:solidFill>
                <a:latin typeface="Gill Sans"/>
                <a:ea typeface="Gill Sans"/>
              </a:rPr>
              <a:t>Accelerate adoption of Zowe by enabling and documenting the easy installation &amp; configuration of the Zowe APIML as a stand alone component.</a:t>
            </a:r>
          </a:p>
          <a:p>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a:solidFill>
                  <a:srgbClr val="000000"/>
                </a:solidFill>
                <a:latin typeface="Gill Sans"/>
                <a:ea typeface="Gill Sans"/>
              </a:rPr>
              <a:t>Offer the post-install configuration and deployment of the API ML as a standalone component (from the current </a:t>
            </a:r>
            <a:r>
              <a:rPr lang="en-US" sz="2000" spc="-1" dirty="0" err="1">
                <a:solidFill>
                  <a:srgbClr val="000000"/>
                </a:solidFill>
                <a:latin typeface="Gill Sans"/>
                <a:ea typeface="Gill Sans"/>
              </a:rPr>
              <a:t>smpe</a:t>
            </a:r>
            <a:r>
              <a:rPr lang="en-US" sz="2000" spc="-1" dirty="0">
                <a:solidFill>
                  <a:srgbClr val="000000"/>
                </a:solidFill>
                <a:latin typeface="Gill Sans"/>
                <a:ea typeface="Gill Sans"/>
              </a:rPr>
              <a:t> package).</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120306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89487" y="825460"/>
            <a:ext cx="8368920" cy="4147560"/>
          </a:xfrm>
          <a:prstGeom prst="rect">
            <a:avLst/>
          </a:prstGeom>
          <a:noFill/>
          <a:ln>
            <a:noFill/>
          </a:ln>
        </p:spPr>
        <p:txBody>
          <a:bodyPr tIns="91440" bIns="91440">
            <a:noAutofit/>
          </a:bodyPr>
          <a:lstStyle/>
          <a:p>
            <a:pPr>
              <a:lnSpc>
                <a:spcPct val="100000"/>
              </a:lnSpc>
              <a:spcBef>
                <a:spcPts val="400"/>
              </a:spcBef>
            </a:pPr>
            <a:r>
              <a:rPr lang="en-US" dirty="0" err="1"/>
              <a:t>WebUI</a:t>
            </a:r>
            <a:r>
              <a:rPr lang="en-US" dirty="0"/>
              <a:t> Squad and Zowe Launcher / </a:t>
            </a:r>
            <a:r>
              <a:rPr lang="en-US" dirty="0" err="1"/>
              <a:t>zLauncher</a:t>
            </a:r>
            <a:r>
              <a:rPr lang="en-US" dirty="0"/>
              <a:t> for:</a:t>
            </a:r>
            <a:endParaRPr lang="en-US" dirty="0">
              <a:hlinkClick r:id="rId2"/>
            </a:endParaRP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Support for high availability / </a:t>
            </a:r>
            <a:r>
              <a:rPr lang="en-US" dirty="0" err="1"/>
              <a:t>sysplex</a:t>
            </a:r>
            <a:r>
              <a:rPr lang="en-US" dirty="0"/>
              <a:t> distributor in API Mediation Layer</a:t>
            </a:r>
            <a:endParaRPr lang="en-US" dirty="0">
              <a:hlinkClick r:id="rId2"/>
            </a:endParaRPr>
          </a:p>
          <a:p>
            <a:pPr>
              <a:spcBef>
                <a:spcPts val="400"/>
              </a:spcBef>
            </a:pPr>
            <a:r>
              <a:rPr lang="it-IT" dirty="0"/>
              <a:t>(HA: Componentize start script per APIML service#862)</a:t>
            </a: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Zowe API ML as a standalone component #856 </a:t>
            </a:r>
          </a:p>
          <a:p>
            <a:pPr marL="285750" indent="-285750">
              <a:buFont typeface="Arial" panose="020B0604020202020204" pitchFamily="34" charset="0"/>
              <a:buChar char="•"/>
            </a:pPr>
            <a:endParaRPr lang="en-US" dirty="0"/>
          </a:p>
          <a:p>
            <a:pPr>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678397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CLI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Michael Bauer</a:t>
            </a:r>
            <a:endParaRPr lang="en-US" sz="2400" spc="-1" dirty="0">
              <a:solidFill>
                <a:srgbClr val="000000"/>
              </a:solidFill>
            </a:endParaRPr>
          </a:p>
        </p:txBody>
      </p:sp>
    </p:spTree>
    <p:extLst>
      <p:ext uri="{BB962C8B-B14F-4D97-AF65-F5344CB8AC3E}">
        <p14:creationId xmlns:p14="http://schemas.microsoft.com/office/powerpoint/2010/main" val="399105316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ea typeface="Gill Sans"/>
              </a:rPr>
              <a:t>Zowe</a:t>
            </a:r>
            <a:r>
              <a:rPr lang="en-US" sz="3000" spc="-1" dirty="0">
                <a:solidFill>
                  <a:srgbClr val="262626"/>
                </a:solidFill>
                <a:ea typeface="Gill Sans"/>
              </a:rPr>
              <a:t> CLI Squad</a:t>
            </a:r>
            <a:endParaRPr lang="en-US" sz="3000" b="0" strike="noStrike" spc="-1" dirty="0">
              <a:solidFill>
                <a:srgbClr val="000000"/>
              </a:solidFill>
            </a:endParaRPr>
          </a:p>
        </p:txBody>
      </p:sp>
      <p:sp>
        <p:nvSpPr>
          <p:cNvPr id="183" name="TextShape 2"/>
          <p:cNvSpPr txBox="1"/>
          <p:nvPr/>
        </p:nvSpPr>
        <p:spPr>
          <a:xfrm>
            <a:off x="405518" y="993913"/>
            <a:ext cx="8420430"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Validate </a:t>
            </a:r>
            <a:r>
              <a:rPr lang="en-US" sz="2000" dirty="0" err="1"/>
              <a:t>Zowe</a:t>
            </a:r>
            <a:r>
              <a:rPr lang="en-US" sz="2000" dirty="0"/>
              <a:t> CLI on Node v14. Node v14 becomes LTS on 10/27.</a:t>
            </a:r>
            <a:br>
              <a:rPr lang="en-US" sz="2000" dirty="0"/>
            </a:br>
            <a:endParaRPr lang="en-US" sz="2000" dirty="0"/>
          </a:p>
          <a:p>
            <a:pPr marL="387270" indent="-285750">
              <a:spcBef>
                <a:spcPts val="400"/>
              </a:spcBef>
              <a:buFont typeface="Wingdings" pitchFamily="2" charset="2"/>
              <a:buChar char="Ø"/>
            </a:pPr>
            <a:r>
              <a:rPr lang="en-US" sz="2000" dirty="0"/>
              <a:t>Project based CLI profiles. Implement design determined in </a:t>
            </a:r>
            <a:r>
              <a:rPr lang="en-US" sz="2000" dirty="0">
                <a:hlinkClick r:id="rId3"/>
              </a:rPr>
              <a:t>https://github.com/zowe/zowe-cli/issues/749</a:t>
            </a:r>
            <a:r>
              <a:rPr lang="en-US" sz="2000" dirty="0"/>
              <a:t> to allow for a single profile that stores information commonly needed for core + plug-ins. The goal is to allow for users to more easily store profiles in source control, share profiles with others, and update profile settings.</a:t>
            </a:r>
            <a:br>
              <a:rPr lang="en-US" sz="2000" dirty="0"/>
            </a:br>
            <a:endParaRPr lang="en-US" sz="2000" dirty="0"/>
          </a:p>
          <a:p>
            <a:pPr marL="387270" indent="-285750">
              <a:spcBef>
                <a:spcPts val="400"/>
              </a:spcBef>
              <a:buFont typeface="Wingdings" pitchFamily="2" charset="2"/>
              <a:buChar char="Ø"/>
            </a:pPr>
            <a:r>
              <a:rPr lang="en-US" sz="2000" dirty="0"/>
              <a:t>Validate daemon mode </a:t>
            </a:r>
            <a:r>
              <a:rPr lang="en-US" sz="2000" dirty="0" err="1"/>
              <a:t>PoC</a:t>
            </a:r>
            <a:r>
              <a:rPr lang="en-US" sz="2000" dirty="0"/>
              <a:t> (</a:t>
            </a:r>
            <a:r>
              <a:rPr lang="en-US" sz="2000" dirty="0">
                <a:hlinkClick r:id="rId4"/>
              </a:rPr>
              <a:t>https://github.com/zowe/zowe-cli/pull/825</a:t>
            </a:r>
            <a:r>
              <a:rPr lang="en-US" sz="2000" dirty="0"/>
              <a:t>). The goal is to improve </a:t>
            </a:r>
            <a:r>
              <a:rPr lang="en-US" sz="2000" dirty="0" err="1"/>
              <a:t>Zowe</a:t>
            </a:r>
            <a:r>
              <a:rPr lang="en-US" sz="2000" dirty="0"/>
              <a:t> CLI performance for all commands. Local command operations like help should take less than one second to run.</a:t>
            </a:r>
          </a:p>
        </p:txBody>
      </p:sp>
    </p:spTree>
    <p:extLst>
      <p:ext uri="{BB962C8B-B14F-4D97-AF65-F5344CB8AC3E}">
        <p14:creationId xmlns:p14="http://schemas.microsoft.com/office/powerpoint/2010/main" val="1761493807"/>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CLI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Address growing number of community enhancement requests</a:t>
            </a:r>
          </a:p>
          <a:p>
            <a:pPr marL="387270" indent="-285750">
              <a:spcBef>
                <a:spcPts val="400"/>
              </a:spcBef>
              <a:buFont typeface="Wingdings" pitchFamily="2" charset="2"/>
              <a:buChar char="Ø"/>
            </a:pPr>
            <a:endParaRPr lang="en-US" sz="2000" dirty="0"/>
          </a:p>
          <a:p>
            <a:pPr marL="387270" indent="-285750">
              <a:spcBef>
                <a:spcPts val="400"/>
              </a:spcBef>
              <a:buFont typeface="Wingdings" pitchFamily="2" charset="2"/>
              <a:buChar char="Ø"/>
            </a:pPr>
            <a:r>
              <a:rPr lang="en-US" sz="2000" dirty="0"/>
              <a:t>Ensure successful installation and use of the </a:t>
            </a:r>
            <a:r>
              <a:rPr lang="en-US" sz="2000" dirty="0" err="1"/>
              <a:t>Zowe</a:t>
            </a:r>
            <a:r>
              <a:rPr lang="en-US" sz="2000" dirty="0"/>
              <a:t> CLI in environments with proxies. </a:t>
            </a:r>
            <a:br>
              <a:rPr lang="en-US" sz="2000" dirty="0"/>
            </a:br>
            <a:endParaRPr lang="en-US" sz="2000" dirty="0"/>
          </a:p>
          <a:p>
            <a:pPr marL="387270" indent="-285750">
              <a:spcBef>
                <a:spcPts val="400"/>
              </a:spcBef>
              <a:buFont typeface="Wingdings" pitchFamily="2" charset="2"/>
              <a:buChar char="Ø"/>
            </a:pPr>
            <a:r>
              <a:rPr lang="en-US" sz="2000" dirty="0"/>
              <a:t>Allow for recently run commands to be easily recalled.</a:t>
            </a:r>
            <a:br>
              <a:rPr lang="en-US" sz="2000" dirty="0"/>
            </a:br>
            <a:endParaRPr lang="en-US" sz="2000" dirty="0"/>
          </a:p>
          <a:p>
            <a:pPr marL="387270" indent="-285750">
              <a:spcBef>
                <a:spcPts val="400"/>
              </a:spcBef>
              <a:buFont typeface="Wingdings" pitchFamily="2" charset="2"/>
              <a:buChar char="Ø"/>
            </a:pPr>
            <a:r>
              <a:rPr lang="en-US" sz="2000" dirty="0"/>
              <a:t>Ensure </a:t>
            </a:r>
            <a:r>
              <a:rPr lang="en-US" sz="2000" dirty="0" err="1"/>
              <a:t>Zowe</a:t>
            </a:r>
            <a:r>
              <a:rPr lang="en-US" sz="2000" dirty="0"/>
              <a:t> CLI functions properly in a </a:t>
            </a:r>
            <a:r>
              <a:rPr lang="en-US" sz="2000" dirty="0" err="1"/>
              <a:t>CodeReady</a:t>
            </a:r>
            <a:r>
              <a:rPr lang="en-US" sz="2000" dirty="0"/>
              <a:t> Workspace. </a:t>
            </a:r>
          </a:p>
        </p:txBody>
      </p:sp>
    </p:spTree>
    <p:extLst>
      <p:ext uri="{BB962C8B-B14F-4D97-AF65-F5344CB8AC3E}">
        <p14:creationId xmlns:p14="http://schemas.microsoft.com/office/powerpoint/2010/main" val="58756088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System Squad Focus</a:t>
            </a:r>
            <a:endParaRPr lang="en-US" sz="3000" b="0" strike="noStrike" spc="-1" dirty="0">
              <a:solidFill>
                <a:srgbClr val="000000"/>
              </a:solidFill>
              <a:latin typeface="Arial"/>
            </a:endParaRPr>
          </a:p>
          <a:p>
            <a:pPr marL="457200" indent="-228240">
              <a:lnSpc>
                <a:spcPct val="85000"/>
              </a:lnSpc>
              <a:spcBef>
                <a:spcPts val="901"/>
              </a:spcBef>
            </a:pPr>
            <a:r>
              <a:rPr lang="en-US" sz="2000" b="1" spc="-1" dirty="0">
                <a:solidFill>
                  <a:srgbClr val="000000"/>
                </a:solidFill>
                <a:latin typeface="Arial"/>
                <a:ea typeface="Arial"/>
              </a:rPr>
              <a:t>Mark </a:t>
            </a:r>
            <a:r>
              <a:rPr lang="en-US" sz="2000" b="1" spc="-1" dirty="0" err="1">
                <a:solidFill>
                  <a:srgbClr val="000000"/>
                </a:solidFill>
                <a:latin typeface="Arial"/>
                <a:ea typeface="Arial"/>
              </a:rPr>
              <a:t>Ackert</a:t>
            </a:r>
            <a:r>
              <a:rPr lang="en-US" sz="2000" b="1" spc="-1" dirty="0">
                <a:solidFill>
                  <a:srgbClr val="000000"/>
                </a:solidFill>
                <a:latin typeface="Arial"/>
                <a:ea typeface="Arial"/>
              </a:rPr>
              <a:t>, Jack Jia, Robbie </a:t>
            </a:r>
            <a:r>
              <a:rPr lang="en-US" sz="2000" b="1" spc="-1" dirty="0" err="1">
                <a:solidFill>
                  <a:srgbClr val="000000"/>
                </a:solidFill>
                <a:latin typeface="Arial"/>
                <a:ea typeface="Arial"/>
              </a:rPr>
              <a:t>Avill</a:t>
            </a:r>
            <a:endParaRPr lang="en-US" sz="2000" b="0" strike="noStrike" spc="-1" dirty="0">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Feature List</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Performance Testing</a:t>
            </a:r>
            <a:endParaRPr lang="en-US" sz="16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High Availability Implementation</a:t>
            </a:r>
          </a:p>
          <a:p>
            <a:pPr marL="914400" lvl="1" indent="-355320">
              <a:spcBef>
                <a:spcPts val="400"/>
              </a:spcBef>
              <a:buClr>
                <a:srgbClr val="000000"/>
              </a:buClr>
              <a:buFont typeface="Arial"/>
              <a:buChar char="•"/>
            </a:pPr>
            <a:r>
              <a:rPr lang="en-US" sz="1600" spc="-1" dirty="0" err="1">
                <a:solidFill>
                  <a:srgbClr val="000000"/>
                </a:solidFill>
                <a:latin typeface="Gill Sans" panose="020B0502020104020203" pitchFamily="34" charset="-79"/>
                <a:cs typeface="Gill Sans" panose="020B0502020104020203" pitchFamily="34" charset="-79"/>
              </a:rPr>
              <a:t>Zowe</a:t>
            </a:r>
            <a:r>
              <a:rPr lang="en-US" sz="1600" spc="-1" dirty="0">
                <a:solidFill>
                  <a:srgbClr val="000000"/>
                </a:solidFill>
                <a:latin typeface="Gill Sans" panose="020B0502020104020203" pitchFamily="34" charset="-79"/>
                <a:cs typeface="Gill Sans" panose="020B0502020104020203" pitchFamily="34" charset="-79"/>
              </a:rPr>
              <a:t> Launcher</a:t>
            </a: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Automation and Infrastructure</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Pipeline Improvements</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Automated testing catch-up</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Open Infrastructure Enhancement</a:t>
            </a: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96480" y="728844"/>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ea typeface="Gill Sans"/>
                <a:cs typeface="Gill Sans" panose="020B0502020104020203" pitchFamily="34" charset="-79"/>
              </a:rPr>
              <a:t>As the High Availability Theme is moving to implementation stage, we will need support from other squads like in PI3:</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API ML Squad – Caching API,  APIML packaging, certificates, </a:t>
            </a:r>
            <a:r>
              <a:rPr lang="en-US" spc="-1" dirty="0" err="1">
                <a:solidFill>
                  <a:srgbClr val="000000"/>
                </a:solidFill>
                <a:latin typeface="Gill Sans" panose="020B0502020104020203" pitchFamily="34" charset="-79"/>
                <a:cs typeface="Gill Sans" panose="020B0502020104020203" pitchFamily="34" charset="-79"/>
              </a:rPr>
              <a:t>etc</a:t>
            </a:r>
            <a:endParaRPr lang="en-US" spc="-1" dirty="0">
              <a:solidFill>
                <a:srgbClr val="000000"/>
              </a:solidFill>
              <a:latin typeface="Gill Sans" panose="020B0502020104020203" pitchFamily="34" charset="-79"/>
              <a:cs typeface="Gill Sans" panose="020B0502020104020203" pitchFamily="34" charset="-79"/>
            </a:endParaRP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Web UI Squad –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Launcher, ZSS/ZIS improvements</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Docs Squad – improve documentation</a:t>
            </a:r>
          </a:p>
          <a:p>
            <a:pPr marL="457200" indent="-355320">
              <a:spcBef>
                <a:spcPts val="400"/>
              </a:spcBef>
              <a:buClr>
                <a:srgbClr val="000000"/>
              </a:buClr>
              <a:buFont typeface="Arial"/>
              <a:buChar char="•"/>
            </a:pPr>
            <a:endParaRPr lang="en-US" sz="20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Risks in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 don’t have open infrastructure w/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to test HA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deployments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a:t>
            </a:r>
          </a:p>
          <a:p>
            <a:pPr marL="1371600" lvl="2"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Mitigation: In-house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Will rely on Broadcom’s experts and supports to verify deployment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with ACF2 and Top Secret.</a:t>
            </a:r>
          </a:p>
        </p:txBody>
      </p:sp>
    </p:spTree>
    <p:extLst>
      <p:ext uri="{BB962C8B-B14F-4D97-AF65-F5344CB8AC3E}">
        <p14:creationId xmlns:p14="http://schemas.microsoft.com/office/powerpoint/2010/main" val="198682037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50000"/>
              </a:lnSpc>
              <a:buClr>
                <a:srgbClr val="000000"/>
              </a:buClr>
              <a:buFont typeface="Arial"/>
              <a:buChar char="•"/>
            </a:pPr>
            <a:r>
              <a:rPr lang="en-US" sz="1600" b="0" strike="noStrike" spc="-1" dirty="0">
                <a:solidFill>
                  <a:srgbClr val="000000"/>
                </a:solidFill>
                <a:latin typeface="Arial"/>
                <a:ea typeface="Arial"/>
              </a:rPr>
              <a:t>Before this presentation ZLC will present </a:t>
            </a:r>
            <a:r>
              <a:rPr lang="en-US" sz="1600" b="0" strike="noStrike" spc="-1" dirty="0" err="1">
                <a:solidFill>
                  <a:srgbClr val="000000"/>
                </a:solidFill>
                <a:latin typeface="Arial"/>
                <a:ea typeface="Arial"/>
              </a:rPr>
              <a:t>Zowe</a:t>
            </a:r>
            <a:r>
              <a:rPr lang="en-US" sz="1600" b="0" strike="noStrike" spc="-1" dirty="0">
                <a:solidFill>
                  <a:srgbClr val="000000"/>
                </a:solidFill>
                <a:latin typeface="Arial"/>
                <a:ea typeface="Arial"/>
              </a:rPr>
              <a:t> achievements from last PI and context/vision at a hill-level for the upcoming PI</a:t>
            </a:r>
            <a:endParaRPr lang="en-US" sz="1600" b="0" strike="noStrike" spc="-1" dirty="0">
              <a:latin typeface="Arial"/>
            </a:endParaRPr>
          </a:p>
          <a:p>
            <a:pPr marL="285840" indent="-285480">
              <a:lnSpc>
                <a:spcPct val="150000"/>
              </a:lnSpc>
              <a:buClr>
                <a:srgbClr val="000000"/>
              </a:buClr>
              <a:buFont typeface="Arial"/>
              <a:buChar char="•"/>
            </a:pPr>
            <a:r>
              <a:rPr lang="en-US" sz="1600" b="0" strike="noStrike" spc="-1" dirty="0">
                <a:solidFill>
                  <a:srgbClr val="000000"/>
                </a:solidFill>
                <a:latin typeface="Arial"/>
                <a:ea typeface="Arial"/>
              </a:rPr>
              <a:t>Following this presentation, the squads will disperse into breakouts to plan their PI in more detail</a:t>
            </a:r>
            <a:endParaRPr lang="en-US" sz="16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mj-lt"/>
                <a:ea typeface="Gill Sans"/>
              </a:rPr>
              <a:t>Performance - Enhance Test Coverage</a:t>
            </a:r>
            <a:endParaRPr lang="en-US" sz="3000" b="0" strike="noStrike" spc="-1" dirty="0">
              <a:solidFill>
                <a:srgbClr val="000000"/>
              </a:solidFill>
              <a:latin typeface="+mj-lt"/>
            </a:endParaRPr>
          </a:p>
        </p:txBody>
      </p:sp>
      <p:sp>
        <p:nvSpPr>
          <p:cNvPr id="183" name="TextShape 2"/>
          <p:cNvSpPr txBox="1"/>
          <p:nvPr/>
        </p:nvSpPr>
        <p:spPr>
          <a:xfrm>
            <a:off x="405518" y="774000"/>
            <a:ext cx="8554608"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Zowe Performance Test - Stage 2 - Enhance Test Coverage (2020PI4)</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lnSpc>
                <a:spcPct val="100000"/>
              </a:lnSpc>
              <a:spcBef>
                <a:spcPts val="400"/>
              </a:spcBef>
              <a:buFont typeface="Wingdings" pitchFamily="2" charset="2"/>
              <a:buChar char="Ø"/>
            </a:pPr>
            <a:r>
              <a:rPr lang="en-US" spc="-1" dirty="0">
                <a:latin typeface="Gill Sans"/>
                <a:ea typeface="Gill Sans"/>
              </a:rPr>
              <a:t>Finalize primary and component-level test suites </a:t>
            </a:r>
            <a:r>
              <a:rPr lang="en-US" sz="1000" i="1" spc="-1" dirty="0">
                <a:solidFill>
                  <a:schemeClr val="tx1">
                    <a:lumMod val="50000"/>
                    <a:lumOff val="50000"/>
                  </a:schemeClr>
                </a:solidFill>
                <a:latin typeface="Gill Sans"/>
                <a:ea typeface="Gill Sans"/>
              </a:rPr>
              <a:t>Continue item from PI3</a:t>
            </a:r>
            <a:endParaRPr lang="en-US" i="1" spc="-1" dirty="0">
              <a:solidFill>
                <a:schemeClr val="tx1">
                  <a:lumMod val="50000"/>
                  <a:lumOff val="50000"/>
                </a:schemeClr>
              </a:solidFill>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4"/>
              </a:rPr>
              <a:t>Create primary performance test suite</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5"/>
              </a:rPr>
              <a:t>Create dedicated performance test suite for APIML</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6"/>
              </a:rPr>
              <a:t>Create dedicated performance test suite for Explorer APIs</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7"/>
              </a:rPr>
              <a:t>Create dedicated performance test suite for Desktop</a:t>
            </a:r>
            <a:endParaRPr lang="en-US" spc="-1" dirty="0">
              <a:latin typeface="Gill Sans"/>
              <a:ea typeface="Gill Sans"/>
            </a:endParaRPr>
          </a:p>
          <a:p>
            <a:pPr marL="444420" indent="-342900">
              <a:spcBef>
                <a:spcPts val="400"/>
              </a:spcBef>
              <a:buFont typeface="Wingdings" pitchFamily="2" charset="2"/>
              <a:buChar char="v"/>
            </a:pPr>
            <a:r>
              <a:rPr lang="en-US" spc="-1" dirty="0">
                <a:latin typeface="Gill Sans"/>
                <a:ea typeface="Gill Sans"/>
              </a:rPr>
              <a:t>Performance test infrastructure capabilities:</a:t>
            </a:r>
          </a:p>
          <a:p>
            <a:pPr marL="901620" lvl="1" indent="-342900">
              <a:spcBef>
                <a:spcPts val="400"/>
              </a:spcBef>
              <a:buFont typeface="Wingdings" pitchFamily="2" charset="2"/>
              <a:buChar char="Ø"/>
            </a:pPr>
            <a:r>
              <a:rPr lang="en-US" spc="-1" dirty="0">
                <a:latin typeface="Gill Sans"/>
                <a:ea typeface="Gill Sans"/>
                <a:hlinkClick r:id="rId8"/>
              </a:rPr>
              <a:t>Create dummy server for APIML testing</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9"/>
              </a:rPr>
              <a:t>Run Metrics Server off-zOS</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0"/>
              </a:rPr>
              <a:t>Add ability to test performance of different endpoints in parallel</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1"/>
              </a:rPr>
              <a:t>Validate test report with other methods</a:t>
            </a:r>
            <a:endParaRPr lang="en-US" spc="-1" dirty="0">
              <a:latin typeface="Gill Sans"/>
              <a:ea typeface="Gill Sans"/>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mj-lt"/>
                <a:ea typeface="Gill Sans"/>
              </a:rPr>
              <a:t>High Availability – New Components &amp; Sysplex</a:t>
            </a:r>
            <a:endParaRPr lang="en-US" sz="2800" b="0" strike="noStrike" spc="-1" dirty="0">
              <a:solidFill>
                <a:srgbClr val="000000"/>
              </a:solidFill>
              <a:latin typeface="+mj-lt"/>
            </a:endParaRPr>
          </a:p>
        </p:txBody>
      </p:sp>
      <p:sp>
        <p:nvSpPr>
          <p:cNvPr id="183" name="TextShape 2"/>
          <p:cNvSpPr txBox="1"/>
          <p:nvPr/>
        </p:nvSpPr>
        <p:spPr>
          <a:xfrm>
            <a:off x="405518" y="774000"/>
            <a:ext cx="8269762"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 High Availability</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4"/>
              </a:rPr>
              <a:t>Create Caching API with VSAM support</a:t>
            </a:r>
            <a:endParaRPr lang="en-US" b="1"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5"/>
              </a:rPr>
              <a:t>Implement and integrate Zowe Launcher</a:t>
            </a:r>
            <a:r>
              <a:rPr lang="en-US" b="1" spc="-1" dirty="0">
                <a:latin typeface="Gill Sans"/>
                <a:ea typeface="Gill Sans"/>
              </a:rPr>
              <a:t> (Stage 1)</a:t>
            </a:r>
          </a:p>
          <a:p>
            <a:pPr marL="901620" lvl="1" indent="-342900">
              <a:spcBef>
                <a:spcPts val="400"/>
              </a:spcBef>
              <a:buFont typeface="Wingdings" pitchFamily="2" charset="2"/>
              <a:buChar char="Ø"/>
            </a:pPr>
            <a:r>
              <a:rPr lang="en-US" spc="-1" dirty="0">
                <a:latin typeface="Gill Sans"/>
                <a:ea typeface="Gill Sans"/>
              </a:rPr>
              <a:t>Stage 2 TBD (compatibility concerns, more research needed)</a:t>
            </a:r>
          </a:p>
          <a:p>
            <a:pPr marL="444420" indent="-342900">
              <a:spcBef>
                <a:spcPts val="400"/>
              </a:spcBef>
              <a:buFont typeface="Wingdings" pitchFamily="2" charset="2"/>
              <a:buChar char="Ø"/>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rPr>
              <a:t>Starting </a:t>
            </a:r>
            <a:r>
              <a:rPr lang="en-US" b="1" spc="-1" dirty="0" err="1">
                <a:latin typeface="Gill Sans"/>
                <a:ea typeface="Gill Sans"/>
              </a:rPr>
              <a:t>Zowe</a:t>
            </a:r>
            <a:r>
              <a:rPr lang="en-US" b="1" spc="-1" dirty="0">
                <a:latin typeface="Gill Sans"/>
                <a:ea typeface="Gill Sans"/>
              </a:rPr>
              <a:t> HA on </a:t>
            </a:r>
            <a:r>
              <a:rPr lang="en-US" b="1" spc="-1" dirty="0" err="1">
                <a:latin typeface="Gill Sans"/>
                <a:ea typeface="Gill Sans"/>
              </a:rPr>
              <a:t>Sysplex</a:t>
            </a:r>
            <a:endParaRPr lang="en-US" b="1"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6"/>
              </a:rPr>
              <a:t>Verify and document z/OSMF on Sysplex configuration</a:t>
            </a:r>
            <a:r>
              <a:rPr lang="en-US" sz="1600" spc="-1" dirty="0">
                <a:latin typeface="Gill Sans"/>
                <a:ea typeface="Gill Sans"/>
              </a:rPr>
              <a:t> (shared SAF user registry</a:t>
            </a:r>
          </a:p>
          <a:p>
            <a:pPr marL="901620" lvl="1" indent="-342900">
              <a:spcBef>
                <a:spcPts val="400"/>
              </a:spcBef>
              <a:buFont typeface="Wingdings" pitchFamily="2" charset="2"/>
              <a:buChar char="v"/>
            </a:pPr>
            <a:r>
              <a:rPr lang="en-US" sz="1600" spc="-1" dirty="0">
                <a:latin typeface="Gill Sans"/>
                <a:ea typeface="Gill Sans"/>
              </a:rPr>
              <a:t>Document how to configure </a:t>
            </a:r>
            <a:r>
              <a:rPr lang="en-US" sz="1600" spc="-1" dirty="0">
                <a:latin typeface="Gill Sans"/>
                <a:ea typeface="Gill Sans"/>
                <a:hlinkClick r:id="rId7"/>
              </a:rPr>
              <a:t>port sharing</a:t>
            </a:r>
            <a:r>
              <a:rPr lang="en-US" sz="1600" spc="-1" dirty="0">
                <a:latin typeface="Gill Sans"/>
                <a:ea typeface="Gill Sans"/>
              </a:rPr>
              <a:t> and </a:t>
            </a:r>
            <a:r>
              <a:rPr lang="en-US" sz="1600" spc="-1" dirty="0">
                <a:latin typeface="Gill Sans"/>
                <a:ea typeface="Gill Sans"/>
                <a:hlinkClick r:id="rId8"/>
              </a:rPr>
              <a:t>D-DIVPA</a:t>
            </a:r>
            <a:r>
              <a:rPr lang="en-US" sz="1600" spc="-1" dirty="0">
                <a:latin typeface="Gill Sans"/>
                <a:ea typeface="Gill Sans"/>
              </a:rPr>
              <a:t> for API Gateway</a:t>
            </a:r>
          </a:p>
          <a:p>
            <a:pPr marL="901620" lvl="1" indent="-342900">
              <a:spcBef>
                <a:spcPts val="400"/>
              </a:spcBef>
              <a:buFont typeface="Wingdings" pitchFamily="2" charset="2"/>
              <a:buChar char="v"/>
            </a:pPr>
            <a:r>
              <a:rPr lang="en-US" sz="1600" spc="-1" dirty="0">
                <a:latin typeface="Gill Sans"/>
                <a:ea typeface="Gill Sans"/>
                <a:hlinkClick r:id="rId9"/>
              </a:rPr>
              <a:t>Verify and document requirement on shared USS file system, and shared VSAM data set</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0"/>
              </a:rPr>
              <a:t>Test and implement ARM policy</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1"/>
              </a:rPr>
              <a:t>Validate Apiml &amp; zOSMF HA with ACF2 and Top Secret Enabled Sysplex</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2"/>
              </a:rPr>
              <a:t>Verify how CLI works with Sysplex</a:t>
            </a:r>
            <a:endParaRPr lang="en-US" sz="1600" spc="-1" dirty="0">
              <a:latin typeface="Gill Sans"/>
              <a:ea typeface="Gill Sans"/>
            </a:endParaRPr>
          </a:p>
        </p:txBody>
      </p:sp>
    </p:spTree>
    <p:extLst>
      <p:ext uri="{BB962C8B-B14F-4D97-AF65-F5344CB8AC3E}">
        <p14:creationId xmlns:p14="http://schemas.microsoft.com/office/powerpoint/2010/main" val="5486853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400" spc="-1" dirty="0">
                <a:solidFill>
                  <a:srgbClr val="262626"/>
                </a:solidFill>
                <a:latin typeface="+mj-lt"/>
                <a:ea typeface="Gill Sans"/>
              </a:rPr>
              <a:t>High Availability – Existing Components &amp; Certificates</a:t>
            </a:r>
            <a:endParaRPr lang="en-US" sz="2400" b="0" strike="noStrike" spc="-1" dirty="0">
              <a:solidFill>
                <a:srgbClr val="000000"/>
              </a:solidFill>
              <a:latin typeface="+mj-lt"/>
            </a:endParaRPr>
          </a:p>
        </p:txBody>
      </p:sp>
      <p:sp>
        <p:nvSpPr>
          <p:cNvPr id="183" name="TextShape 2"/>
          <p:cNvSpPr txBox="1"/>
          <p:nvPr/>
        </p:nvSpPr>
        <p:spPr>
          <a:xfrm>
            <a:off x="334080" y="606600"/>
            <a:ext cx="8269762" cy="4459688"/>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latin typeface="+mj-lt"/>
                <a:ea typeface="Gill Sans"/>
              </a:rPr>
              <a:t>Preparing Zowe and Components for HA</a:t>
            </a:r>
          </a:p>
          <a:p>
            <a:pPr marL="901620" lvl="1" indent="-342900">
              <a:spcBef>
                <a:spcPts val="400"/>
              </a:spcBef>
              <a:buFont typeface="Wingdings" pitchFamily="2" charset="2"/>
              <a:buChar char="v"/>
            </a:pPr>
            <a:r>
              <a:rPr lang="en-US" sz="1600" spc="-1" dirty="0">
                <a:latin typeface="+mj-lt"/>
                <a:ea typeface="Gill Sans"/>
                <a:hlinkClick r:id="rId3"/>
              </a:rPr>
              <a:t>Break down apiml package into 3 individual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4"/>
              </a:rPr>
              <a:t>Define manifest file for Zowe packages to simplify Zowe Launcher configurations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5"/>
              </a:rPr>
              <a:t>Add new configuration entries in instance.env to support multiple instances of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6"/>
              </a:rPr>
              <a:t>Automatically configure ARM policy for Zowe Launcher</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7"/>
              </a:rPr>
              <a:t>Improve lifecycle </a:t>
            </a:r>
            <a:r>
              <a:rPr lang="en-US" sz="1600" spc="-1" dirty="0" err="1">
                <a:latin typeface="+mj-lt"/>
                <a:ea typeface="Gill Sans"/>
                <a:hlinkClick r:id="rId7"/>
              </a:rPr>
              <a:t>start.sh</a:t>
            </a:r>
            <a:r>
              <a:rPr lang="en-US" sz="1600" spc="-1" dirty="0">
                <a:latin typeface="+mj-lt"/>
                <a:ea typeface="Gill Sans"/>
                <a:hlinkClick r:id="rId7"/>
              </a:rPr>
              <a:t> to properly trap termination signals and kill child processes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8"/>
              </a:rPr>
              <a:t>Change ZSS to be registered under API Discovery Service</a:t>
            </a:r>
            <a:endParaRPr lang="en-US" sz="1600" spc="-1" dirty="0">
              <a:latin typeface="+mj-lt"/>
              <a:ea typeface="Gill Sans"/>
            </a:endParaRPr>
          </a:p>
          <a:p>
            <a:pPr marL="444420" indent="-342900">
              <a:spcBef>
                <a:spcPts val="400"/>
              </a:spcBef>
              <a:buFont typeface="Wingdings" pitchFamily="2" charset="2"/>
              <a:buChar char="Ø"/>
            </a:pPr>
            <a:endParaRPr lang="en-US" spc="-1" dirty="0">
              <a:latin typeface="+mj-lt"/>
              <a:ea typeface="Gill Sans"/>
            </a:endParaRPr>
          </a:p>
          <a:p>
            <a:pPr marL="444420" indent="-342900">
              <a:spcBef>
                <a:spcPts val="400"/>
              </a:spcBef>
              <a:buFont typeface="Wingdings" pitchFamily="2" charset="2"/>
              <a:buChar char="Ø"/>
            </a:pPr>
            <a:r>
              <a:rPr lang="en-US" b="1" spc="-1" dirty="0">
                <a:latin typeface="+mj-lt"/>
                <a:ea typeface="Gill Sans"/>
              </a:rPr>
              <a:t>Certificate Configuration Improvement</a:t>
            </a:r>
          </a:p>
          <a:p>
            <a:pPr marL="901620" lvl="1" indent="-342900">
              <a:spcBef>
                <a:spcPts val="400"/>
              </a:spcBef>
              <a:buFont typeface="Wingdings" pitchFamily="2" charset="2"/>
              <a:buChar char="v"/>
            </a:pPr>
            <a:r>
              <a:rPr lang="en-US" sz="1600" spc="-1" dirty="0">
                <a:latin typeface="+mj-lt"/>
                <a:ea typeface="Gill Sans"/>
                <a:hlinkClick r:id="rId9"/>
              </a:rPr>
              <a:t>Add flexibility to define certificate for internal and external usage</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10"/>
              </a:rPr>
              <a:t>Allow to define multiple domains / IPs as Subject Alternative Name (SAN) when storing certificate(s) in Keyring</a:t>
            </a:r>
            <a:endParaRPr lang="en-US" sz="1600" spc="-1" dirty="0">
              <a:latin typeface="+mj-lt"/>
              <a:ea typeface="Gill Sans"/>
            </a:endParaRPr>
          </a:p>
        </p:txBody>
      </p:sp>
    </p:spTree>
    <p:extLst>
      <p:ext uri="{BB962C8B-B14F-4D97-AF65-F5344CB8AC3E}">
        <p14:creationId xmlns:p14="http://schemas.microsoft.com/office/powerpoint/2010/main" val="2597584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Gill Sans"/>
                <a:ea typeface="Gill Sans"/>
              </a:rPr>
              <a:t>Automation</a:t>
            </a:r>
            <a:endParaRPr lang="en-US" sz="3000" spc="-1" dirty="0">
              <a:solidFill>
                <a:srgbClr val="000000"/>
              </a:solidFill>
            </a:endParaRPr>
          </a:p>
        </p:txBody>
      </p:sp>
      <p:sp>
        <p:nvSpPr>
          <p:cNvPr id="183" name="TextShape 2"/>
          <p:cNvSpPr txBox="1"/>
          <p:nvPr/>
        </p:nvSpPr>
        <p:spPr>
          <a:xfrm>
            <a:off x="334080" y="824580"/>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solidFill>
                  <a:srgbClr val="262626"/>
                </a:solidFill>
                <a:latin typeface="Gill Sans"/>
                <a:ea typeface="Gill Sans"/>
              </a:rPr>
              <a:t>Extension Installation – </a:t>
            </a:r>
            <a:r>
              <a:rPr lang="en-US" b="1" spc="-1" dirty="0">
                <a:latin typeface="Gill Sans"/>
                <a:ea typeface="Gill Sans"/>
                <a:hlinkClick r:id="rId3"/>
              </a:rPr>
              <a:t>Story</a:t>
            </a:r>
            <a:endParaRPr lang="en-US" b="1" spc="-1" dirty="0">
              <a:latin typeface="Gill Sans"/>
              <a:ea typeface="Gill Sans"/>
            </a:endParaRPr>
          </a:p>
          <a:p>
            <a:pPr marL="844470" lvl="1" indent="-285750">
              <a:spcBef>
                <a:spcPts val="400"/>
              </a:spcBef>
              <a:buFont typeface="Wingdings" pitchFamily="2" charset="2"/>
              <a:buChar char="v"/>
            </a:pPr>
            <a:r>
              <a:rPr lang="en-US" sz="1600" spc="-1" dirty="0">
                <a:latin typeface="Gill Sans"/>
                <a:ea typeface="Gill Sans"/>
              </a:rPr>
              <a:t>Create extension installation script</a:t>
            </a:r>
          </a:p>
          <a:p>
            <a:pPr marL="844470" lvl="1" indent="-285750">
              <a:spcBef>
                <a:spcPts val="400"/>
              </a:spcBef>
              <a:buFont typeface="Wingdings" pitchFamily="2" charset="2"/>
              <a:buChar char="v"/>
            </a:pPr>
            <a:r>
              <a:rPr lang="en-US" sz="1600" spc="-1" dirty="0">
                <a:latin typeface="Gill Sans"/>
                <a:ea typeface="Gill Sans"/>
              </a:rPr>
              <a:t>Create new Ansible playbook to install extension</a:t>
            </a:r>
          </a:p>
          <a:p>
            <a:pPr marL="844470" lvl="1" indent="-285750">
              <a:spcBef>
                <a:spcPts val="400"/>
              </a:spcBef>
              <a:buFont typeface="Wingdings" pitchFamily="2" charset="2"/>
              <a:buChar char="v"/>
            </a:pPr>
            <a:r>
              <a:rPr lang="en-US" sz="1600" spc="-1" dirty="0">
                <a:latin typeface="Gill Sans"/>
                <a:ea typeface="Gill Sans"/>
              </a:rPr>
              <a:t>Create new test cases which will validate extension installation</a:t>
            </a:r>
          </a:p>
          <a:p>
            <a:pPr marL="387270" indent="-285750">
              <a:spcBef>
                <a:spcPts val="400"/>
              </a:spcBef>
              <a:buFont typeface="Wingdings" pitchFamily="2" charset="2"/>
              <a:buChar char="Ø"/>
            </a:pPr>
            <a:r>
              <a:rPr lang="en-US" b="1" spc="-1" dirty="0">
                <a:latin typeface="Gill Sans"/>
                <a:ea typeface="Gill Sans"/>
              </a:rPr>
              <a:t> Pipeline iteration and enhancement</a:t>
            </a:r>
          </a:p>
          <a:p>
            <a:pPr marL="844470" lvl="1" indent="-285750">
              <a:spcBef>
                <a:spcPts val="400"/>
              </a:spcBef>
              <a:buFont typeface="Wingdings" pitchFamily="2" charset="2"/>
              <a:buChar char="Ø"/>
            </a:pPr>
            <a:r>
              <a:rPr lang="en-GB" sz="1600" dirty="0">
                <a:solidFill>
                  <a:srgbClr val="222222"/>
                </a:solidFill>
                <a:latin typeface="Lato"/>
                <a:hlinkClick r:id="rId4"/>
              </a:rPr>
              <a:t>Fix reporting of false positives in nightly builds and new RC pipeline build</a:t>
            </a:r>
            <a:endParaRPr lang="en-GB" sz="1600" dirty="0">
              <a:solidFill>
                <a:srgbClr val="222222"/>
              </a:solidFill>
              <a:latin typeface="Lato"/>
            </a:endParaRPr>
          </a:p>
          <a:p>
            <a:pPr marL="1301670" lvl="2" indent="-285750">
              <a:spcBef>
                <a:spcPts val="400"/>
              </a:spcBef>
              <a:buFont typeface="Wingdings" pitchFamily="2" charset="2"/>
              <a:buChar char="Ø"/>
            </a:pPr>
            <a:r>
              <a:rPr lang="en-GB" sz="1600" dirty="0">
                <a:solidFill>
                  <a:srgbClr val="222222"/>
                </a:solidFill>
                <a:latin typeface="Lato"/>
              </a:rPr>
              <a:t>Investigate applying this to GA pipeline</a:t>
            </a:r>
          </a:p>
          <a:p>
            <a:pPr marL="844470" lvl="1" indent="-285750">
              <a:spcBef>
                <a:spcPts val="400"/>
              </a:spcBef>
              <a:buFont typeface="Wingdings" pitchFamily="2" charset="2"/>
              <a:buChar char="Ø"/>
            </a:pPr>
            <a:r>
              <a:rPr lang="en-GB" sz="1600" dirty="0">
                <a:solidFill>
                  <a:srgbClr val="222222"/>
                </a:solidFill>
                <a:latin typeface="Lato"/>
              </a:rPr>
              <a:t>Research possibilities for automating update of </a:t>
            </a:r>
            <a:r>
              <a:rPr lang="en-GB" sz="1600" dirty="0" err="1">
                <a:solidFill>
                  <a:srgbClr val="222222"/>
                </a:solidFill>
                <a:latin typeface="Lato"/>
              </a:rPr>
              <a:t>manifest.json</a:t>
            </a:r>
            <a:endParaRPr lang="en-GB" sz="1600" dirty="0">
              <a:solidFill>
                <a:srgbClr val="222222"/>
              </a:solidFill>
              <a:latin typeface="Lato"/>
            </a:endParaRPr>
          </a:p>
          <a:p>
            <a:pPr marL="1301670" lvl="2" indent="-285750">
              <a:spcBef>
                <a:spcPts val="400"/>
              </a:spcBef>
              <a:buFont typeface="Wingdings" pitchFamily="2" charset="2"/>
              <a:buChar char="Ø"/>
            </a:pPr>
            <a:r>
              <a:rPr lang="en-GB" sz="1600" spc="-1" dirty="0">
                <a:solidFill>
                  <a:srgbClr val="222222"/>
                </a:solidFill>
                <a:latin typeface="Lato"/>
                <a:ea typeface="Gill Sans"/>
              </a:rPr>
              <a:t>Automate repetitive actions between releases</a:t>
            </a:r>
          </a:p>
          <a:p>
            <a:pPr marL="387270" indent="-285750">
              <a:spcBef>
                <a:spcPts val="400"/>
              </a:spcBef>
              <a:buFont typeface="Wingdings" pitchFamily="2" charset="2"/>
              <a:buChar char="Ø"/>
            </a:pPr>
            <a:r>
              <a:rPr lang="en-GB" b="1" spc="-1" dirty="0">
                <a:solidFill>
                  <a:srgbClr val="222222"/>
                </a:solidFill>
                <a:latin typeface="Lato"/>
                <a:ea typeface="Gill Sans"/>
              </a:rPr>
              <a:t>Testing Catch-up</a:t>
            </a:r>
          </a:p>
          <a:p>
            <a:pPr marL="844470" lvl="1" indent="-285750">
              <a:spcBef>
                <a:spcPts val="400"/>
              </a:spcBef>
              <a:buFont typeface="Wingdings" pitchFamily="2" charset="2"/>
              <a:buChar char="Ø"/>
            </a:pPr>
            <a:r>
              <a:rPr lang="en-GB" sz="1600" dirty="0">
                <a:solidFill>
                  <a:srgbClr val="222222"/>
                </a:solidFill>
                <a:latin typeface="Lato"/>
              </a:rPr>
              <a:t>Research and improve keyrings / </a:t>
            </a:r>
            <a:r>
              <a:rPr lang="en-GB" sz="1600" dirty="0" err="1">
                <a:solidFill>
                  <a:srgbClr val="222222"/>
                </a:solidFill>
                <a:latin typeface="Lato"/>
              </a:rPr>
              <a:t>uss</a:t>
            </a:r>
            <a:r>
              <a:rPr lang="en-GB" sz="1600" dirty="0">
                <a:solidFill>
                  <a:srgbClr val="222222"/>
                </a:solidFill>
                <a:latin typeface="Lato"/>
              </a:rPr>
              <a:t> certificates test cases</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Migrate </a:t>
            </a:r>
            <a:r>
              <a:rPr lang="en-GB" sz="1600" dirty="0" err="1">
                <a:solidFill>
                  <a:srgbClr val="222222"/>
                </a:solidFill>
                <a:latin typeface="Lato"/>
              </a:rPr>
              <a:t>zlux</a:t>
            </a:r>
            <a:r>
              <a:rPr lang="en-GB" sz="1600" dirty="0">
                <a:solidFill>
                  <a:srgbClr val="222222"/>
                </a:solidFill>
                <a:latin typeface="Lato"/>
              </a:rPr>
              <a:t> and </a:t>
            </a:r>
            <a:r>
              <a:rPr lang="en-GB" sz="1600" dirty="0" err="1">
                <a:solidFill>
                  <a:srgbClr val="222222"/>
                </a:solidFill>
                <a:latin typeface="Lato"/>
              </a:rPr>
              <a:t>apiml</a:t>
            </a:r>
            <a:r>
              <a:rPr lang="en-GB" sz="1600" dirty="0">
                <a:solidFill>
                  <a:srgbClr val="222222"/>
                </a:solidFill>
                <a:latin typeface="Lato"/>
              </a:rPr>
              <a:t> component testing into open source</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Add more ACF2 and TSS test cases for </a:t>
            </a:r>
            <a:r>
              <a:rPr lang="en-GB" sz="1600" dirty="0" err="1">
                <a:solidFill>
                  <a:srgbClr val="222222"/>
                </a:solidFill>
                <a:latin typeface="Lato"/>
              </a:rPr>
              <a:t>Zowe</a:t>
            </a:r>
            <a:r>
              <a:rPr lang="en-GB" sz="1600" dirty="0">
                <a:solidFill>
                  <a:srgbClr val="222222"/>
                </a:solidFill>
                <a:latin typeface="Lato"/>
              </a:rPr>
              <a:t> installation</a:t>
            </a:r>
            <a:endParaRPr lang="en-US" sz="1600" spc="-1" dirty="0">
              <a:latin typeface="Gill Sans"/>
              <a:ea typeface="Gill Sans"/>
            </a:endParaRPr>
          </a:p>
          <a:p>
            <a:pPr marL="844470" lvl="1" indent="-285750">
              <a:spcBef>
                <a:spcPts val="400"/>
              </a:spcBef>
              <a:buFont typeface="Wingdings" pitchFamily="2" charset="2"/>
              <a:buChar char="Ø"/>
            </a:pPr>
            <a:endParaRPr lang="en-US" b="1" spc="-1" dirty="0">
              <a:latin typeface="Gill Sans"/>
              <a:ea typeface="Gill Sans"/>
            </a:endParaRPr>
          </a:p>
        </p:txBody>
      </p:sp>
    </p:spTree>
    <p:extLst>
      <p:ext uri="{BB962C8B-B14F-4D97-AF65-F5344CB8AC3E}">
        <p14:creationId xmlns:p14="http://schemas.microsoft.com/office/powerpoint/2010/main" val="417630913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Infrastructure</a:t>
            </a:r>
            <a:endParaRPr lang="en-US" sz="2800" spc="-1" dirty="0">
              <a:solidFill>
                <a:srgbClr val="000000"/>
              </a:solidFill>
            </a:endParaRPr>
          </a:p>
        </p:txBody>
      </p:sp>
      <p:sp>
        <p:nvSpPr>
          <p:cNvPr id="183" name="TextShape 2"/>
          <p:cNvSpPr txBox="1"/>
          <p:nvPr/>
        </p:nvSpPr>
        <p:spPr>
          <a:xfrm>
            <a:off x="437119" y="869735"/>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GB" sz="1400" b="1" dirty="0">
                <a:solidFill>
                  <a:srgbClr val="222222"/>
                </a:solidFill>
                <a:latin typeface="Lato"/>
              </a:rPr>
              <a:t>Problem</a:t>
            </a:r>
            <a:r>
              <a:rPr lang="en-GB" sz="1400" dirty="0">
                <a:solidFill>
                  <a:srgbClr val="222222"/>
                </a:solidFill>
                <a:latin typeface="Lato"/>
              </a:rPr>
              <a:t>: monitoring is in place for </a:t>
            </a:r>
            <a:r>
              <a:rPr lang="en-GB" sz="1400" i="1" dirty="0">
                <a:solidFill>
                  <a:srgbClr val="222222"/>
                </a:solidFill>
                <a:latin typeface="Lato"/>
              </a:rPr>
              <a:t>some</a:t>
            </a:r>
            <a:r>
              <a:rPr lang="en-GB" sz="1400" dirty="0">
                <a:solidFill>
                  <a:srgbClr val="222222"/>
                </a:solidFill>
                <a:latin typeface="Lato"/>
              </a:rPr>
              <a:t> infrastructure, and performance analysis is lacking</a:t>
            </a:r>
          </a:p>
          <a:p>
            <a:pPr marL="844470" lvl="1" indent="-285750">
              <a:spcBef>
                <a:spcPts val="400"/>
              </a:spcBef>
              <a:buFont typeface="Wingdings" pitchFamily="2" charset="2"/>
              <a:buChar char="Ø"/>
            </a:pPr>
            <a:r>
              <a:rPr lang="en-GB" sz="1400" dirty="0">
                <a:solidFill>
                  <a:srgbClr val="222222"/>
                </a:solidFill>
                <a:latin typeface="Lato"/>
              </a:rPr>
              <a:t>Use “Zabbix” tool stand up monitoring infrastructure, which will let us measure performance and catch potential issues before builds or systems start failing</a:t>
            </a:r>
            <a:endParaRPr lang="en-GB" sz="1400" spc="-1" dirty="0">
              <a:solidFill>
                <a:srgbClr val="222222"/>
              </a:solidFill>
              <a:latin typeface="Lato"/>
              <a:ea typeface="Gill Sans"/>
            </a:endParaRP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Marist infrastructure</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Wash</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River</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Jayne</a:t>
            </a:r>
          </a:p>
          <a:p>
            <a:pPr marL="101520">
              <a:spcBef>
                <a:spcPts val="400"/>
              </a:spcBef>
            </a:pPr>
            <a:endParaRPr lang="en-GB" sz="1400" spc="-1" dirty="0">
              <a:solidFill>
                <a:srgbClr val="222222"/>
              </a:solidFill>
              <a:latin typeface="Lato"/>
              <a:ea typeface="Gill Sans"/>
            </a:endParaRPr>
          </a:p>
          <a:p>
            <a:pPr marL="387270" indent="-285750">
              <a:spcBef>
                <a:spcPts val="400"/>
              </a:spcBef>
              <a:buFont typeface="Wingdings" pitchFamily="2" charset="2"/>
              <a:buChar char="Ø"/>
            </a:pPr>
            <a:r>
              <a:rPr lang="en-GB" sz="1400" dirty="0">
                <a:solidFill>
                  <a:srgbClr val="222222"/>
                </a:solidFill>
                <a:latin typeface="Lato"/>
              </a:rPr>
              <a:t>Add CICS, IMS, MQ and DB2 to Open Infrastructure</a:t>
            </a:r>
          </a:p>
          <a:p>
            <a:pPr marL="844470" lvl="1" indent="-285750">
              <a:spcBef>
                <a:spcPts val="400"/>
              </a:spcBef>
              <a:buFont typeface="Wingdings" pitchFamily="2" charset="2"/>
              <a:buChar char="Ø"/>
            </a:pPr>
            <a:r>
              <a:rPr lang="en-GB" sz="1400" dirty="0">
                <a:solidFill>
                  <a:srgbClr val="222222"/>
                </a:solidFill>
                <a:latin typeface="Lato"/>
              </a:rPr>
              <a:t>Lets </a:t>
            </a:r>
            <a:r>
              <a:rPr lang="en-GB" sz="1400" dirty="0" err="1">
                <a:solidFill>
                  <a:srgbClr val="222222"/>
                </a:solidFill>
                <a:latin typeface="Lato"/>
              </a:rPr>
              <a:t>Zowe</a:t>
            </a:r>
            <a:r>
              <a:rPr lang="en-GB" sz="1400" dirty="0">
                <a:solidFill>
                  <a:srgbClr val="222222"/>
                </a:solidFill>
                <a:latin typeface="Lato"/>
              </a:rPr>
              <a:t> CLI plugins, and any other component within </a:t>
            </a:r>
            <a:r>
              <a:rPr lang="en-GB" sz="1400" dirty="0" err="1">
                <a:solidFill>
                  <a:srgbClr val="222222"/>
                </a:solidFill>
                <a:latin typeface="Lato"/>
              </a:rPr>
              <a:t>Zowe</a:t>
            </a:r>
            <a:r>
              <a:rPr lang="en-GB" sz="1400" dirty="0">
                <a:solidFill>
                  <a:srgbClr val="222222"/>
                </a:solidFill>
                <a:latin typeface="Lato"/>
              </a:rPr>
              <a:t> which requires these products to run integration tests</a:t>
            </a:r>
            <a:endParaRPr lang="en-GB" spc="-1" dirty="0">
              <a:solidFill>
                <a:srgbClr val="222222"/>
              </a:solidFill>
              <a:latin typeface="Lato"/>
              <a:ea typeface="Gill Sans"/>
            </a:endParaRPr>
          </a:p>
          <a:p>
            <a:pPr marL="101520">
              <a:spcBef>
                <a:spcPts val="400"/>
              </a:spcBef>
            </a:pPr>
            <a:endParaRPr lang="en-US" spc="-1" dirty="0">
              <a:latin typeface="Gill Sans"/>
              <a:ea typeface="Gill Sans"/>
            </a:endParaRPr>
          </a:p>
        </p:txBody>
      </p:sp>
    </p:spTree>
    <p:extLst>
      <p:ext uri="{BB962C8B-B14F-4D97-AF65-F5344CB8AC3E}">
        <p14:creationId xmlns:p14="http://schemas.microsoft.com/office/powerpoint/2010/main" val="10039192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Onboarding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Rose </a:t>
            </a:r>
            <a:r>
              <a:rPr lang="en-US" sz="2400" b="1" spc="-1" dirty="0" err="1">
                <a:solidFill>
                  <a:srgbClr val="000000"/>
                </a:solidFill>
                <a:ea typeface="Arial"/>
              </a:rPr>
              <a:t>Sakach</a:t>
            </a:r>
            <a:endParaRPr lang="en-US" sz="2000" spc="-1" dirty="0">
              <a:solidFill>
                <a:srgbClr val="000000"/>
              </a:solidFill>
            </a:endParaRPr>
          </a:p>
        </p:txBody>
      </p:sp>
    </p:spTree>
    <p:extLst>
      <p:ext uri="{BB962C8B-B14F-4D97-AF65-F5344CB8AC3E}">
        <p14:creationId xmlns:p14="http://schemas.microsoft.com/office/powerpoint/2010/main" val="46720639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Conformance Process Maturity</a:t>
            </a:r>
          </a:p>
          <a:p>
            <a:pPr marL="844470" lvl="1" indent="-285750">
              <a:spcBef>
                <a:spcPts val="400"/>
              </a:spcBef>
              <a:buFont typeface="Wingdings" pitchFamily="2" charset="2"/>
              <a:buChar char="Ø"/>
            </a:pPr>
            <a:r>
              <a:rPr lang="en-US" sz="2000" dirty="0"/>
              <a:t>Develop a process for updating the Conformance Criteria for all components during ACTIVE LTS, Resolve the incremental Badge debate, and research App-Store</a:t>
            </a:r>
          </a:p>
          <a:p>
            <a:pPr marL="1301670" lvl="2" indent="-285750">
              <a:spcBef>
                <a:spcPts val="400"/>
              </a:spcBef>
              <a:buFont typeface="Wingdings" pitchFamily="2" charset="2"/>
              <a:buChar char="Ø"/>
            </a:pPr>
            <a:r>
              <a:rPr lang="en-US" sz="2000" dirty="0"/>
              <a:t>Implement ACTIVE LTS Conformance Criteria Update process (target 11/1)</a:t>
            </a:r>
          </a:p>
          <a:p>
            <a:pPr marL="1301670" lvl="2" indent="-285750">
              <a:spcBef>
                <a:spcPts val="400"/>
              </a:spcBef>
              <a:buFont typeface="Wingdings" pitchFamily="2" charset="2"/>
              <a:buChar char="Ø"/>
            </a:pPr>
            <a:r>
              <a:rPr lang="en-US" sz="2000" dirty="0"/>
              <a:t>Draft Incremental Badging T&amp;Cs (target 11/30)</a:t>
            </a:r>
          </a:p>
          <a:p>
            <a:pPr marL="1301670" lvl="2" indent="-285750">
              <a:spcBef>
                <a:spcPts val="400"/>
              </a:spcBef>
              <a:buFont typeface="Wingdings" pitchFamily="2" charset="2"/>
              <a:buChar char="Ø"/>
            </a:pPr>
            <a:r>
              <a:rPr lang="en-US" sz="2000" dirty="0"/>
              <a:t>Draft recommendations for App-Store look-and-feel Web Page (stretch)</a:t>
            </a:r>
          </a:p>
        </p:txBody>
      </p:sp>
    </p:spTree>
    <p:extLst>
      <p:ext uri="{BB962C8B-B14F-4D97-AF65-F5344CB8AC3E}">
        <p14:creationId xmlns:p14="http://schemas.microsoft.com/office/powerpoint/2010/main" val="1709132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Improve Initial Onboarding Experience</a:t>
            </a:r>
          </a:p>
          <a:p>
            <a:pPr marL="844470" lvl="1" indent="-285750">
              <a:spcBef>
                <a:spcPts val="400"/>
              </a:spcBef>
              <a:buFont typeface="Wingdings" pitchFamily="2" charset="2"/>
              <a:buChar char="Ø"/>
            </a:pPr>
            <a:r>
              <a:rPr lang="en-US" sz="2000" dirty="0"/>
              <a:t>Better direct </a:t>
            </a:r>
            <a:r>
              <a:rPr lang="en-US" sz="2000" dirty="0" err="1"/>
              <a:t>Onboarders</a:t>
            </a:r>
            <a:r>
              <a:rPr lang="en-US" sz="2000" dirty="0"/>
              <a:t> to appropriate areas within the </a:t>
            </a:r>
            <a:r>
              <a:rPr lang="en-US" sz="2000" dirty="0" err="1"/>
              <a:t>Zowe</a:t>
            </a:r>
            <a:r>
              <a:rPr lang="en-US" sz="2000" dirty="0"/>
              <a:t> Community to ensure their first experience with </a:t>
            </a:r>
            <a:r>
              <a:rPr lang="en-US" sz="2000" dirty="0" err="1"/>
              <a:t>Zowe</a:t>
            </a:r>
            <a:r>
              <a:rPr lang="en-US" sz="2000" dirty="0"/>
              <a:t> is beneficial to them and effective in making them a part of the Community</a:t>
            </a:r>
          </a:p>
          <a:p>
            <a:pPr marL="1301670" lvl="2" indent="-285750">
              <a:spcBef>
                <a:spcPts val="400"/>
              </a:spcBef>
              <a:buFont typeface="Wingdings" pitchFamily="2" charset="2"/>
              <a:buChar char="Ø"/>
            </a:pPr>
            <a:r>
              <a:rPr lang="en-US" sz="2000" dirty="0"/>
              <a:t>Complete Persona research / interviews (target 11/1)</a:t>
            </a:r>
          </a:p>
          <a:p>
            <a:pPr marL="1301670" lvl="2" indent="-285750">
              <a:spcBef>
                <a:spcPts val="400"/>
              </a:spcBef>
              <a:buFont typeface="Wingdings" pitchFamily="2" charset="2"/>
              <a:buChar char="Ø"/>
            </a:pPr>
            <a:r>
              <a:rPr lang="en-US" sz="2000" dirty="0"/>
              <a:t>Present recommendations for UX and UI Website navigation improvements (target 11/30)</a:t>
            </a:r>
          </a:p>
          <a:p>
            <a:pPr marL="1301670" lvl="2" indent="-285750">
              <a:spcBef>
                <a:spcPts val="400"/>
              </a:spcBef>
              <a:buFont typeface="Wingdings" pitchFamily="2" charset="2"/>
              <a:buChar char="Ø"/>
            </a:pPr>
            <a:r>
              <a:rPr lang="en-US" sz="2000" dirty="0"/>
              <a:t>Begin Website modifications [stretch] -- Revise Webpages to better direct </a:t>
            </a:r>
            <a:r>
              <a:rPr lang="en-US" sz="2000" dirty="0" err="1"/>
              <a:t>Onboarders</a:t>
            </a:r>
            <a:r>
              <a:rPr lang="en-US" sz="2000" dirty="0"/>
              <a:t> to appropriate areas based on their "persona" (stretch)</a:t>
            </a:r>
          </a:p>
        </p:txBody>
      </p:sp>
    </p:spTree>
    <p:extLst>
      <p:ext uri="{BB962C8B-B14F-4D97-AF65-F5344CB8AC3E}">
        <p14:creationId xmlns:p14="http://schemas.microsoft.com/office/powerpoint/2010/main" val="252218679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dirty="0"/>
              <a:t>Extend OUTREACH Efforts</a:t>
            </a:r>
          </a:p>
          <a:p>
            <a:pPr marL="844470" lvl="1" indent="-285750">
              <a:spcBef>
                <a:spcPts val="400"/>
              </a:spcBef>
              <a:buFont typeface="Wingdings" pitchFamily="2" charset="2"/>
              <a:buChar char="Ø"/>
            </a:pPr>
            <a:r>
              <a:rPr lang="en-US" dirty="0"/>
              <a:t>Increase focus on OUTREACH efforts to Onboard more ISVs and Community members in general</a:t>
            </a:r>
          </a:p>
          <a:p>
            <a:pPr marL="1301670" lvl="2" indent="-285750">
              <a:spcBef>
                <a:spcPts val="400"/>
              </a:spcBef>
              <a:buFont typeface="Wingdings" pitchFamily="2" charset="2"/>
              <a:buChar char="Ø"/>
            </a:pPr>
            <a:r>
              <a:rPr lang="en-US" dirty="0"/>
              <a:t>Draft a new Webpage to house Onboarding-centric collateral (</a:t>
            </a:r>
            <a:r>
              <a:rPr lang="en-US" dirty="0" err="1"/>
              <a:t>Zowe</a:t>
            </a:r>
            <a:r>
              <a:rPr lang="en-US" dirty="0"/>
              <a:t> intro videos etc.) (target 12/31)</a:t>
            </a:r>
          </a:p>
          <a:p>
            <a:pPr marL="1301670" lvl="2" indent="-285750">
              <a:spcBef>
                <a:spcPts val="400"/>
              </a:spcBef>
              <a:buFont typeface="Wingdings" pitchFamily="2" charset="2"/>
              <a:buChar char="Ø"/>
            </a:pPr>
            <a:r>
              <a:rPr lang="en-US" dirty="0"/>
              <a:t>Research how we can deliver a "request for Demo" capability at the new Zowe.org webpage (#2) where </a:t>
            </a:r>
            <a:r>
              <a:rPr lang="en-US" dirty="0" err="1"/>
              <a:t>Onboarders</a:t>
            </a:r>
            <a:r>
              <a:rPr lang="en-US" dirty="0"/>
              <a:t> can request a "live" demo (target 11/30)</a:t>
            </a:r>
          </a:p>
          <a:p>
            <a:pPr marL="1301670" lvl="2" indent="-285750">
              <a:spcBef>
                <a:spcPts val="400"/>
              </a:spcBef>
              <a:buFont typeface="Wingdings" pitchFamily="2" charset="2"/>
              <a:buChar char="Ø"/>
            </a:pPr>
            <a:r>
              <a:rPr lang="en-US" dirty="0"/>
              <a:t>Deliver 1 Onboarding-focused blog at Medium.com (target 12/31)</a:t>
            </a:r>
          </a:p>
          <a:p>
            <a:pPr marL="1301670" lvl="2" indent="-285750">
              <a:spcBef>
                <a:spcPts val="400"/>
              </a:spcBef>
              <a:buFont typeface="Wingdings" pitchFamily="2" charset="2"/>
              <a:buChar char="Ø"/>
            </a:pPr>
            <a:r>
              <a:rPr lang="en-US" dirty="0"/>
              <a:t>Communicate with and present at (2)  WW </a:t>
            </a:r>
            <a:r>
              <a:rPr lang="en-US" dirty="0" err="1"/>
              <a:t>zMeetup</a:t>
            </a:r>
            <a:r>
              <a:rPr lang="en-US" dirty="0"/>
              <a:t> (Communities) (target 12/31)</a:t>
            </a:r>
          </a:p>
        </p:txBody>
      </p:sp>
    </p:spTree>
    <p:extLst>
      <p:ext uri="{BB962C8B-B14F-4D97-AF65-F5344CB8AC3E}">
        <p14:creationId xmlns:p14="http://schemas.microsoft.com/office/powerpoint/2010/main" val="94049007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Manage Production of and Leverage Statistics to Help All Squads to Identify </a:t>
            </a:r>
            <a:r>
              <a:rPr lang="en-US" sz="2000" b="1" dirty="0" err="1"/>
              <a:t>Zowe</a:t>
            </a:r>
            <a:r>
              <a:rPr lang="en-US" sz="2000" b="1" dirty="0"/>
              <a:t> Interest, Experimentation, and Challenges</a:t>
            </a:r>
          </a:p>
          <a:p>
            <a:pPr marL="844470" lvl="1" indent="-285750">
              <a:spcBef>
                <a:spcPts val="400"/>
              </a:spcBef>
              <a:buFont typeface="Wingdings" pitchFamily="2" charset="2"/>
              <a:buChar char="Ø"/>
            </a:pPr>
            <a:r>
              <a:rPr lang="en-US" sz="2000" dirty="0"/>
              <a:t>Continue maturing statistics process and reporting</a:t>
            </a:r>
          </a:p>
          <a:p>
            <a:pPr marL="1301670" lvl="2" indent="-285750">
              <a:spcBef>
                <a:spcPts val="400"/>
              </a:spcBef>
              <a:buFont typeface="Wingdings" pitchFamily="2" charset="2"/>
              <a:buChar char="Ø"/>
            </a:pPr>
            <a:r>
              <a:rPr lang="en-US" sz="2000" dirty="0"/>
              <a:t>Automate the monthly statistics report (target 12/31)</a:t>
            </a:r>
          </a:p>
          <a:p>
            <a:pPr marL="1301670" lvl="2" indent="-285750">
              <a:spcBef>
                <a:spcPts val="400"/>
              </a:spcBef>
              <a:buFont typeface="Wingdings" pitchFamily="2" charset="2"/>
              <a:buChar char="Ø"/>
            </a:pPr>
            <a:r>
              <a:rPr lang="en-US" sz="2000" dirty="0"/>
              <a:t>Brainstorm &amp; draft </a:t>
            </a:r>
            <a:r>
              <a:rPr lang="en-US" sz="2000" dirty="0" err="1"/>
              <a:t>Zowe</a:t>
            </a:r>
            <a:r>
              <a:rPr lang="en-US" sz="2000" dirty="0"/>
              <a:t> KPIs to help identify trends and  influential activities (target 12/31)</a:t>
            </a:r>
          </a:p>
        </p:txBody>
      </p:sp>
    </p:spTree>
    <p:extLst>
      <p:ext uri="{BB962C8B-B14F-4D97-AF65-F5344CB8AC3E}">
        <p14:creationId xmlns:p14="http://schemas.microsoft.com/office/powerpoint/2010/main" val="47807057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Agenda</a:t>
            </a:r>
            <a:endParaRPr lang="en-US" sz="3000" b="0" strike="noStrike" spc="-1" dirty="0">
              <a:solidFill>
                <a:srgbClr val="000000"/>
              </a:solidFill>
              <a:latin typeface="+mj-lt"/>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spcBef>
                <a:spcPts val="400"/>
              </a:spcBef>
              <a:buClr>
                <a:srgbClr val="000000"/>
              </a:buClr>
              <a:buFont typeface="Arial"/>
              <a:buChar char="•"/>
            </a:pPr>
            <a:r>
              <a:rPr lang="en-US" sz="2000" spc="-1" dirty="0">
                <a:solidFill>
                  <a:srgbClr val="000000"/>
                </a:solidFill>
              </a:rPr>
              <a:t>Zowe Explorer Squad Focus</a:t>
            </a:r>
          </a:p>
          <a:p>
            <a:pPr marL="457200" indent="-355320">
              <a:spcBef>
                <a:spcPts val="400"/>
              </a:spcBef>
              <a:buClr>
                <a:srgbClr val="000000"/>
              </a:buClr>
              <a:buFont typeface="Arial"/>
              <a:buChar char="•"/>
            </a:pPr>
            <a:r>
              <a:rPr lang="en-US" sz="2000" spc="-1" dirty="0">
                <a:solidFill>
                  <a:srgbClr val="000000"/>
                </a:solidFill>
                <a:ea typeface="Arial"/>
              </a:rPr>
              <a:t>Zowe API Mediation Layer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Zowe CLI Squad Focus</a:t>
            </a:r>
          </a:p>
          <a:p>
            <a:pPr marL="457200" indent="-355320">
              <a:spcBef>
                <a:spcPts val="400"/>
              </a:spcBef>
              <a:buClr>
                <a:srgbClr val="000000"/>
              </a:buClr>
              <a:buFont typeface="Arial"/>
              <a:buChar char="•"/>
            </a:pPr>
            <a:r>
              <a:rPr lang="en-US" sz="2000" spc="-1" dirty="0">
                <a:solidFill>
                  <a:srgbClr val="000000"/>
                </a:solidFill>
                <a:ea typeface="Gill Sans"/>
              </a:rPr>
              <a:t>System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b="0" strike="noStrike" spc="-1" dirty="0" err="1">
                <a:solidFill>
                  <a:srgbClr val="000000"/>
                </a:solidFill>
                <a:latin typeface="+mj-lt"/>
              </a:rPr>
              <a:t>Zowe</a:t>
            </a:r>
            <a:r>
              <a:rPr lang="en-US" sz="2000" b="0" strike="noStrike" spc="-1" dirty="0">
                <a:solidFill>
                  <a:srgbClr val="000000"/>
                </a:solidFill>
                <a:latin typeface="+mj-lt"/>
              </a:rPr>
              <a:t> Onboarding Squad Focus</a:t>
            </a:r>
          </a:p>
          <a:p>
            <a:pPr marL="457200" indent="-355320">
              <a:spcBef>
                <a:spcPts val="400"/>
              </a:spcBef>
              <a:buClr>
                <a:srgbClr val="000000"/>
              </a:buClr>
              <a:buFont typeface="Arial"/>
              <a:buChar char="•"/>
            </a:pPr>
            <a:r>
              <a:rPr lang="en-US" sz="2000" spc="-1" dirty="0" err="1">
                <a:solidFill>
                  <a:srgbClr val="000000"/>
                </a:solidFill>
              </a:rPr>
              <a:t>Zowe</a:t>
            </a:r>
            <a:r>
              <a:rPr lang="en-US" sz="2000" spc="-1" dirty="0">
                <a:solidFill>
                  <a:srgbClr val="000000"/>
                </a:solidFill>
              </a:rPr>
              <a:t> Doc Squad Focus</a:t>
            </a:r>
          </a:p>
          <a:p>
            <a:pPr marL="457200" indent="-355320">
              <a:lnSpc>
                <a:spcPct val="100000"/>
              </a:lnSpc>
              <a:spcBef>
                <a:spcPts val="400"/>
              </a:spcBef>
              <a:buClr>
                <a:srgbClr val="000000"/>
              </a:buClr>
              <a:buFont typeface="Arial"/>
              <a:buChar char="•"/>
            </a:pPr>
            <a:endParaRPr lang="en-US" sz="2000" b="0" strike="noStrike" spc="-1" dirty="0">
              <a:solidFill>
                <a:srgbClr val="000000"/>
              </a:solidFill>
              <a:latin typeface="+mj-lt"/>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dirty="0"/>
              <a:t>DOC Squad: will probably need to collaborate on Web Page modifications</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UX Designers: welcome their input on web page design</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CLI, API, Web UI, </a:t>
            </a:r>
            <a:r>
              <a:rPr lang="en-US" sz="2000" dirty="0" err="1"/>
              <a:t>etc</a:t>
            </a:r>
            <a:r>
              <a:rPr lang="en-US" sz="2000" dirty="0"/>
              <a:t>: Squad leads for their input on the "request for demo" deliverable</a:t>
            </a:r>
          </a:p>
        </p:txBody>
      </p:sp>
    </p:spTree>
    <p:extLst>
      <p:ext uri="{BB962C8B-B14F-4D97-AF65-F5344CB8AC3E}">
        <p14:creationId xmlns:p14="http://schemas.microsoft.com/office/powerpoint/2010/main" val="35462416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Doc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b="1" i="0" u="none" strike="noStrike" kern="1200" cap="none" spc="-1" normalizeH="0" baseline="0" noProof="0" dirty="0" err="1">
                <a:ln>
                  <a:noFill/>
                </a:ln>
                <a:solidFill>
                  <a:srgbClr val="000000"/>
                </a:solidFill>
                <a:effectLst/>
                <a:uLnTx/>
                <a:uFillTx/>
                <a:latin typeface="Arial"/>
                <a:ea typeface="Arial"/>
              </a:rPr>
              <a:t>Ashle</a:t>
            </a:r>
            <a:r>
              <a:rPr lang="en-US" sz="2400" b="1" spc="-1" dirty="0">
                <a:solidFill>
                  <a:srgbClr val="000000"/>
                </a:solidFill>
                <a:latin typeface="Arial"/>
                <a:ea typeface="Arial"/>
              </a:rPr>
              <a:t>y Li</a:t>
            </a:r>
            <a:endParaRPr kumimoji="0" lang="en-US" sz="2000" b="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359270761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809920"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a:t>Doc delivery for enhancements in </a:t>
            </a:r>
            <a:r>
              <a:rPr lang="en-US" sz="2000" dirty="0" err="1"/>
              <a:t>Zowe</a:t>
            </a:r>
            <a:r>
              <a:rPr lang="en-US" sz="2000" dirty="0"/>
              <a:t> releases.</a:t>
            </a:r>
          </a:p>
          <a:p>
            <a:pPr marL="800100" lvl="1" indent="-342900">
              <a:buFont typeface="Courier New" panose="02070309020205020404" pitchFamily="49" charset="0"/>
              <a:buChar char="o"/>
            </a:pPr>
            <a:r>
              <a:rPr lang="en-US" sz="1400" dirty="0"/>
              <a:t>Document </a:t>
            </a:r>
            <a:r>
              <a:rPr lang="en-US" sz="1400" dirty="0" err="1"/>
              <a:t>Zowe</a:t>
            </a:r>
            <a:r>
              <a:rPr lang="en-US" sz="1400" dirty="0"/>
              <a:t> Docker support.</a:t>
            </a:r>
          </a:p>
          <a:p>
            <a:pPr marL="800100" lvl="1" indent="-342900">
              <a:buFont typeface="Courier New" panose="02070309020205020404" pitchFamily="49" charset="0"/>
              <a:buChar char="o"/>
            </a:pPr>
            <a:r>
              <a:rPr lang="en-US" sz="1400" dirty="0"/>
              <a:t>Document a project-based approach to configuring the CLI.</a:t>
            </a:r>
          </a:p>
          <a:p>
            <a:pPr marL="800100" lvl="1" indent="-342900">
              <a:buFont typeface="Courier New" panose="02070309020205020404" pitchFamily="49" charset="0"/>
              <a:buChar char="o"/>
            </a:pPr>
            <a:r>
              <a:rPr lang="en-US" sz="1400" dirty="0"/>
              <a:t>Add instructions for installing CLI from </a:t>
            </a:r>
            <a:r>
              <a:rPr lang="en-US" sz="1400" dirty="0" err="1"/>
              <a:t>npm</a:t>
            </a:r>
            <a:r>
              <a:rPr lang="en-US" sz="1400" dirty="0"/>
              <a:t> via proxy.</a:t>
            </a:r>
          </a:p>
          <a:p>
            <a:pPr marL="800100" lvl="1" indent="-342900">
              <a:buFont typeface="Courier New" panose="02070309020205020404" pitchFamily="49" charset="0"/>
              <a:buChar char="o"/>
            </a:pPr>
            <a:r>
              <a:rPr lang="en-US" sz="1400" dirty="0"/>
              <a:t>Document running CLI in Daemon mode.</a:t>
            </a:r>
          </a:p>
          <a:p>
            <a:pPr marL="800100" lvl="1" indent="-342900">
              <a:buFont typeface="Courier New" panose="02070309020205020404" pitchFamily="49" charset="0"/>
              <a:buChar char="o"/>
            </a:pPr>
            <a:r>
              <a:rPr lang="en-US" sz="1400" dirty="0"/>
              <a:t>Add documentation for Swift Client SDK (in addition to the Python and Node SDKs).</a:t>
            </a:r>
          </a:p>
          <a:p>
            <a:pPr marL="800100" lvl="1" indent="-342900">
              <a:buFont typeface="Courier New" panose="02070309020205020404" pitchFamily="49" charset="0"/>
              <a:buChar char="o"/>
            </a:pPr>
            <a:r>
              <a:rPr lang="en-US" sz="1400" dirty="0"/>
              <a:t>Document Node v14 support for CLI.</a:t>
            </a:r>
          </a:p>
          <a:p>
            <a:pPr marL="800100" lvl="1" indent="-342900">
              <a:buFont typeface="Courier New" panose="02070309020205020404" pitchFamily="49" charset="0"/>
              <a:buChar char="o"/>
            </a:pPr>
            <a:r>
              <a:rPr lang="en-US" sz="1400" dirty="0"/>
              <a:t>Document x.509 client certificate support for API ML</a:t>
            </a:r>
          </a:p>
          <a:p>
            <a:pPr marL="800100" lvl="1" indent="-342900">
              <a:buFont typeface="Courier New" panose="02070309020205020404" pitchFamily="49" charset="0"/>
              <a:buChar char="o"/>
            </a:pPr>
            <a:r>
              <a:rPr lang="en-US" sz="1400" dirty="0"/>
              <a:t>Document API ML as a standalone component</a:t>
            </a:r>
          </a:p>
          <a:p>
            <a:pPr marL="800100" lvl="1" indent="-342900">
              <a:buFont typeface="Courier New" panose="02070309020205020404" pitchFamily="49" charset="0"/>
              <a:buChar char="o"/>
            </a:pPr>
            <a:r>
              <a:rPr lang="en-US" sz="1400" dirty="0"/>
              <a:t>Document AT-TLS aware </a:t>
            </a:r>
            <a:r>
              <a:rPr lang="en-US" sz="1400" dirty="0" err="1"/>
              <a:t>Zowe</a:t>
            </a:r>
            <a:r>
              <a:rPr lang="en-US" sz="1400" dirty="0"/>
              <a:t> API ML</a:t>
            </a:r>
          </a:p>
          <a:p>
            <a:pPr marL="800100" lvl="1" indent="-342900">
              <a:buFont typeface="Courier New" panose="02070309020205020404" pitchFamily="49" charset="0"/>
              <a:buChar char="o"/>
            </a:pPr>
            <a:r>
              <a:rPr lang="en-US" sz="1400" dirty="0"/>
              <a:t>User guide to </a:t>
            </a:r>
            <a:r>
              <a:rPr lang="en-US" sz="1400" dirty="0" err="1"/>
              <a:t>Zowe</a:t>
            </a:r>
            <a:r>
              <a:rPr lang="en-US" sz="1400" dirty="0"/>
              <a:t> API ML Metrics dashboard</a:t>
            </a:r>
          </a:p>
          <a:p>
            <a:pPr marL="800100" lvl="1" indent="-342900">
              <a:buFont typeface="Courier New" panose="02070309020205020404" pitchFamily="49" charset="0"/>
              <a:buChar char="o"/>
            </a:pPr>
            <a:endParaRPr lang="en-US" sz="1600" dirty="0"/>
          </a:p>
          <a:p>
            <a:pPr marL="342900" indent="-342900">
              <a:buFont typeface="Arial" panose="020B0604020202020204" pitchFamily="34" charset="0"/>
              <a:buChar char="•"/>
            </a:pPr>
            <a:r>
              <a:rPr lang="en-US" sz="2000" dirty="0"/>
              <a:t>Personalize doc filtering</a:t>
            </a:r>
          </a:p>
          <a:p>
            <a:pPr lvl="1"/>
            <a:r>
              <a:rPr lang="en-US" sz="1600" dirty="0"/>
              <a:t>Allow </a:t>
            </a:r>
            <a:r>
              <a:rPr lang="en-US" sz="1600" dirty="0" err="1"/>
              <a:t>Zowe</a:t>
            </a:r>
            <a:r>
              <a:rPr lang="en-US" sz="1600" dirty="0"/>
              <a:t> users to browse doc by selecting an area of interest or component, role, and skill level. </a:t>
            </a:r>
            <a:r>
              <a:rPr lang="en-US" sz="1600" dirty="0">
                <a:hlinkClick r:id="rId3"/>
              </a:rPr>
              <a:t>#1257</a:t>
            </a:r>
            <a:endParaRPr lang="en-US" sz="1600" dirty="0"/>
          </a:p>
          <a:p>
            <a:pPr lvl="1"/>
            <a:endParaRPr lang="en-US" sz="1600" dirty="0"/>
          </a:p>
          <a:p>
            <a:pPr marL="342900" indent="-342900">
              <a:buFont typeface="Courier New" panose="02070309020205020404" pitchFamily="49" charset="0"/>
              <a:buChar char="o"/>
            </a:pPr>
            <a:endParaRPr lang="en-US" sz="1600" dirty="0"/>
          </a:p>
          <a:p>
            <a:pPr marL="444420" indent="-342900">
              <a:spcBef>
                <a:spcPts val="400"/>
              </a:spcBef>
              <a:buFont typeface="Arial" panose="020B0604020202020204" pitchFamily="34" charset="0"/>
              <a:buChar char="•"/>
            </a:pPr>
            <a:endParaRPr lang="en-US" sz="20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515099386"/>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087431" cy="4170729"/>
          </a:xfrm>
          <a:prstGeom prst="rect">
            <a:avLst/>
          </a:prstGeom>
          <a:noFill/>
          <a:ln>
            <a:noFill/>
          </a:ln>
        </p:spPr>
        <p:txBody>
          <a:bodyPr tIns="91440" bIns="91440">
            <a:noAutofit/>
          </a:bodyPr>
          <a:lstStyle/>
          <a:p>
            <a:pPr marL="444420" lvl="0" indent="-342900">
              <a:spcBef>
                <a:spcPts val="400"/>
              </a:spcBef>
              <a:buFont typeface="Arial" panose="020B0604020202020204" pitchFamily="34" charset="0"/>
              <a:buChar char="•"/>
            </a:pPr>
            <a:r>
              <a:rPr lang="en-US" sz="2000" dirty="0">
                <a:solidFill>
                  <a:prstClr val="black"/>
                </a:solidFill>
              </a:rPr>
              <a:t>Provide better contribution doc</a:t>
            </a:r>
          </a:p>
          <a:p>
            <a:pPr lvl="1"/>
            <a:r>
              <a:rPr lang="en-US" sz="1600" dirty="0"/>
              <a:t>Enrich and improve contribution documentation and guidelines on the </a:t>
            </a:r>
            <a:r>
              <a:rPr lang="en-US" sz="1600" dirty="0" err="1"/>
              <a:t>Zowe</a:t>
            </a:r>
            <a:r>
              <a:rPr lang="en-US" sz="1600" dirty="0"/>
              <a:t> docs site to provide clear process, links to related education, examples, and demos where necessary.</a:t>
            </a:r>
          </a:p>
          <a:p>
            <a:pPr lvl="1"/>
            <a:endParaRPr lang="en-US" sz="1600" dirty="0"/>
          </a:p>
          <a:p>
            <a:pPr marL="444420" indent="-342900">
              <a:spcBef>
                <a:spcPts val="400"/>
              </a:spcBef>
              <a:buFont typeface="Arial" panose="020B0604020202020204" pitchFamily="34" charset="0"/>
              <a:buChar char="•"/>
            </a:pPr>
            <a:r>
              <a:rPr lang="en-US" sz="2000" dirty="0"/>
              <a:t>Improve content experience</a:t>
            </a:r>
          </a:p>
          <a:p>
            <a:pPr marL="800100" lvl="1" indent="-342900">
              <a:buFont typeface="Courier New" panose="02070309020205020404" pitchFamily="49" charset="0"/>
              <a:buChar char="o"/>
            </a:pPr>
            <a:r>
              <a:rPr lang="en-US" sz="1400" dirty="0"/>
              <a:t>CLI - More tips/examples about issuing commands.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CLI - Document the plugin profile types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Create a key concepts chapter to educate users the basic concepts in </a:t>
            </a:r>
            <a:r>
              <a:rPr lang="en-US" sz="1400" dirty="0" err="1"/>
              <a:t>Zowe</a:t>
            </a:r>
            <a:r>
              <a:rPr lang="en-US" sz="1400" dirty="0"/>
              <a:t> </a:t>
            </a:r>
            <a:r>
              <a:rPr lang="en-US" sz="1400" dirty="0">
                <a:hlinkClick r:id="rId4"/>
              </a:rPr>
              <a:t>#1319</a:t>
            </a:r>
            <a:endParaRPr lang="en-US" sz="1400" dirty="0"/>
          </a:p>
          <a:p>
            <a:pPr marL="800100" lvl="1" indent="-342900">
              <a:buFont typeface="Courier New" panose="02070309020205020404" pitchFamily="49" charset="0"/>
              <a:buChar char="o"/>
            </a:pPr>
            <a:r>
              <a:rPr lang="en-US" sz="1400" dirty="0"/>
              <a:t>Improve home page design </a:t>
            </a:r>
            <a:r>
              <a:rPr lang="en-US" sz="1400" dirty="0">
                <a:hlinkClick r:id="rId5"/>
              </a:rPr>
              <a:t>#532</a:t>
            </a:r>
            <a:endParaRPr lang="en-US" sz="1400" dirty="0"/>
          </a:p>
          <a:p>
            <a:pPr marL="800100" lvl="1" indent="-342900">
              <a:buFont typeface="Courier New" panose="02070309020205020404" pitchFamily="49" charset="0"/>
              <a:buChar char="o"/>
            </a:pPr>
            <a:r>
              <a:rPr lang="en-US" sz="1400" dirty="0"/>
              <a:t>Clearly separate manual from workflow approach for customization </a:t>
            </a:r>
            <a:r>
              <a:rPr lang="en-US" sz="1400" dirty="0">
                <a:hlinkClick r:id="rId6"/>
              </a:rPr>
              <a:t>#1326</a:t>
            </a:r>
            <a:endParaRPr lang="en-US" sz="1400" dirty="0"/>
          </a:p>
          <a:p>
            <a:pPr marL="800100" lvl="1" indent="-342900">
              <a:buFont typeface="Courier New" panose="02070309020205020404" pitchFamily="49" charset="0"/>
              <a:buChar char="o"/>
            </a:pPr>
            <a:r>
              <a:rPr lang="en-US" sz="1400" dirty="0"/>
              <a:t>Improve the API ML security doc to provide a coherent and consistent overview of the API ML security concepts and features </a:t>
            </a:r>
            <a:r>
              <a:rPr lang="en-US" sz="1400" dirty="0">
                <a:hlinkClick r:id="rId7"/>
              </a:rPr>
              <a:t>#1427</a:t>
            </a:r>
            <a:endParaRPr lang="en-US" sz="16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87247473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269762"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err="1"/>
              <a:t>Github</a:t>
            </a:r>
            <a:r>
              <a:rPr lang="en-US" sz="2000" dirty="0"/>
              <a:t> wiki doc integration</a:t>
            </a:r>
          </a:p>
          <a:p>
            <a:pPr marL="558720" lvl="1">
              <a:spcBef>
                <a:spcPts val="400"/>
              </a:spcBef>
            </a:pPr>
            <a:r>
              <a:rPr lang="en-US" sz="1600" dirty="0"/>
              <a:t>Migrate information being written on the wiki into the doc site. This consolidates scattered documentation in one central location and makes users access them more quickly, comfortably, and easily.</a:t>
            </a:r>
          </a:p>
          <a:p>
            <a:pPr marL="558720" lvl="1">
              <a:spcBef>
                <a:spcPts val="400"/>
              </a:spcBef>
            </a:pPr>
            <a:endParaRPr lang="en-US" sz="1600" spc="-1" dirty="0">
              <a:solidFill>
                <a:srgbClr val="000000"/>
              </a:solidFill>
              <a:latin typeface="Gill Sans"/>
              <a:ea typeface="Gill Sans"/>
            </a:endParaRPr>
          </a:p>
          <a:p>
            <a:pPr marL="558720" lvl="1">
              <a:spcBef>
                <a:spcPts val="400"/>
              </a:spcBef>
            </a:pPr>
            <a:endParaRPr lang="en-US" sz="1600" spc="-1" dirty="0">
              <a:solidFill>
                <a:srgbClr val="000000"/>
              </a:solidFill>
              <a:latin typeface="Gill Sans"/>
              <a:ea typeface="Gill Sans"/>
            </a:endParaRPr>
          </a:p>
          <a:p>
            <a:pPr marL="444420" indent="-342900">
              <a:spcBef>
                <a:spcPts val="400"/>
              </a:spcBef>
              <a:buFont typeface="Arial" panose="020B0604020202020204" pitchFamily="34" charset="0"/>
              <a:buChar char="•"/>
            </a:pPr>
            <a:r>
              <a:rPr lang="en-US" sz="2000" spc="-1" dirty="0">
                <a:solidFill>
                  <a:srgbClr val="000000"/>
                </a:solidFill>
                <a:latin typeface="+mj-lt"/>
                <a:ea typeface="Gill Sans"/>
              </a:rPr>
              <a:t>Data-driven content gap analysis</a:t>
            </a:r>
          </a:p>
          <a:p>
            <a:pPr marL="558720" lvl="1">
              <a:spcBef>
                <a:spcPts val="400"/>
              </a:spcBef>
            </a:pPr>
            <a:r>
              <a:rPr lang="en-US" sz="1600" spc="-1" dirty="0">
                <a:solidFill>
                  <a:srgbClr val="000000"/>
                </a:solidFill>
                <a:latin typeface="+mj-lt"/>
                <a:ea typeface="Gill Sans"/>
              </a:rPr>
              <a:t>Identify content gaps and improvement areas by analyzing metrics and </a:t>
            </a:r>
            <a:r>
              <a:rPr lang="en-US" altLang="zh-CN" sz="1600" spc="-1" dirty="0">
                <a:solidFill>
                  <a:srgbClr val="000000"/>
                </a:solidFill>
                <a:latin typeface="+mj-lt"/>
                <a:ea typeface="Gill Sans"/>
              </a:rPr>
              <a:t>user</a:t>
            </a:r>
            <a:r>
              <a:rPr lang="zh-CN" altLang="en-US" sz="1600" spc="-1" dirty="0">
                <a:solidFill>
                  <a:srgbClr val="000000"/>
                </a:solidFill>
                <a:latin typeface="+mj-lt"/>
                <a:ea typeface="Gill Sans"/>
              </a:rPr>
              <a:t> </a:t>
            </a:r>
            <a:r>
              <a:rPr lang="en-US" altLang="zh-CN" sz="1600" spc="-1" dirty="0">
                <a:solidFill>
                  <a:srgbClr val="000000"/>
                </a:solidFill>
                <a:latin typeface="+mj-lt"/>
                <a:ea typeface="Gill Sans"/>
              </a:rPr>
              <a:t>feedback </a:t>
            </a:r>
            <a:r>
              <a:rPr lang="en-US" sz="1600" spc="-1" dirty="0">
                <a:solidFill>
                  <a:srgbClr val="000000"/>
                </a:solidFill>
                <a:latin typeface="+mj-lt"/>
                <a:ea typeface="Gill Sans"/>
              </a:rPr>
              <a:t>for the docs site.</a:t>
            </a:r>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42010705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44780" indent="-342900">
              <a:lnSpc>
                <a:spcPct val="100000"/>
              </a:lnSpc>
              <a:spcBef>
                <a:spcPts val="400"/>
              </a:spcBef>
              <a:buClr>
                <a:srgbClr val="000000"/>
              </a:buClr>
              <a:buFont typeface="Arial" panose="020B0604020202020204" pitchFamily="34" charset="0"/>
              <a:buChar char="•"/>
            </a:pPr>
            <a:r>
              <a:rPr lang="en-US" sz="2000" dirty="0"/>
              <a:t>All squads: collaborate on creating new feature content and improving content experience.</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On-boarding squad: understand personas and resources.</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Systems, web UI squad: potential build support and UI review.</a:t>
            </a:r>
          </a:p>
        </p:txBody>
      </p:sp>
    </p:spTree>
    <p:extLst>
      <p:ext uri="{BB962C8B-B14F-4D97-AF65-F5344CB8AC3E}">
        <p14:creationId xmlns:p14="http://schemas.microsoft.com/office/powerpoint/2010/main" val="181253904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b="1" i="0" u="none" strike="noStrike" kern="1200" cap="none" spc="-1" normalizeH="0" baseline="0" noProof="0" dirty="0">
                <a:ln>
                  <a:noFill/>
                </a:ln>
                <a:solidFill>
                  <a:srgbClr val="000000"/>
                </a:solidFill>
                <a:effectLst/>
                <a:uLnTx/>
                <a:uFillTx/>
                <a:latin typeface="Arial"/>
                <a:ea typeface="Arial"/>
              </a:rPr>
              <a:t>xxx</a:t>
            </a:r>
            <a:endParaRPr kumimoji="0" lang="en-US" sz="2000" b="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12758558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600" b="0" strike="noStrike" spc="-1" dirty="0">
                <a:solidFill>
                  <a:srgbClr val="262626"/>
                </a:solidFill>
                <a:latin typeface="Gill Sans"/>
                <a:ea typeface="Gill Sans"/>
              </a:rPr>
              <a:t>Title</a:t>
            </a:r>
            <a:endParaRPr lang="en-US" sz="2600" b="0" strike="noStrike" spc="-1" dirty="0">
              <a:solidFill>
                <a:srgbClr val="000000"/>
              </a:solidFill>
              <a:latin typeface="Arial"/>
            </a:endParaRPr>
          </a:p>
        </p:txBody>
      </p:sp>
      <p:sp>
        <p:nvSpPr>
          <p:cNvPr id="190" name="TextShape 2"/>
          <p:cNvSpPr txBox="1"/>
          <p:nvPr/>
        </p:nvSpPr>
        <p:spPr>
          <a:xfrm>
            <a:off x="336600" y="682920"/>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dirty="0">
                <a:solidFill>
                  <a:srgbClr val="000000"/>
                </a:solidFill>
                <a:latin typeface="Gill Sans"/>
                <a:ea typeface="Gill Sans"/>
              </a:rPr>
              <a:t>TBD</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250003275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98581" y="2589143"/>
            <a:ext cx="6446160" cy="2138776"/>
          </a:xfrm>
          <a:prstGeom prst="rect">
            <a:avLst/>
          </a:prstGeom>
          <a:noFill/>
          <a:ln>
            <a:noFill/>
          </a:ln>
        </p:spPr>
        <p:txBody>
          <a:bodyPr lIns="0" tIns="0" rIns="0" bIns="0" anchor="b">
            <a:noAutofit/>
          </a:bodyPr>
          <a:lstStyle/>
          <a:p>
            <a:pPr marL="457200" lvl="0" indent="-228240">
              <a:lnSpc>
                <a:spcPct val="85000"/>
              </a:lnSpc>
              <a:spcBef>
                <a:spcPts val="901"/>
              </a:spcBef>
            </a:pPr>
            <a:r>
              <a:rPr lang="en-US" sz="3000" b="1" spc="-1" dirty="0" err="1">
                <a:solidFill>
                  <a:srgbClr val="000000"/>
                </a:solidFill>
                <a:latin typeface="Arial" panose="020B0604020202020204" pitchFamily="34" charset="0"/>
                <a:ea typeface="Arial"/>
                <a:cs typeface="Arial" panose="020B0604020202020204" pitchFamily="34" charset="0"/>
              </a:rPr>
              <a:t>Zowe</a:t>
            </a:r>
            <a:r>
              <a:rPr lang="en-US" sz="3000" b="1" spc="-1" dirty="0">
                <a:solidFill>
                  <a:srgbClr val="000000"/>
                </a:solidFill>
                <a:latin typeface="Arial" panose="020B0604020202020204" pitchFamily="34" charset="0"/>
                <a:ea typeface="Arial"/>
                <a:cs typeface="Arial" panose="020B0604020202020204" pitchFamily="34" charset="0"/>
              </a:rPr>
              <a:t> Explorer Squad Focus</a:t>
            </a:r>
            <a:endParaRPr lang="en-US" sz="3000"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Zachariah Mullen (Scrum Master)</a:t>
            </a: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Fernando Rijo Cedeno (Squad Lead)</a:t>
            </a:r>
          </a:p>
          <a:p>
            <a:pPr marL="457200" lvl="0" indent="-228240">
              <a:lnSpc>
                <a:spcPct val="85000"/>
              </a:lnSpc>
              <a:spcBef>
                <a:spcPts val="901"/>
              </a:spcBef>
            </a:pPr>
            <a:endParaRPr lang="en-US" b="1"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cs typeface="Arial" panose="020B0604020202020204" pitchFamily="34" charset="0"/>
                <a:hlinkClick r:id="rId2"/>
              </a:rPr>
              <a:t>Objectives</a:t>
            </a:r>
            <a:endParaRPr lang="en-US" spc="-1"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Extenders Conformance Criteria</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86492"/>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Continue work on extensibility API and conformance rules </a:t>
            </a:r>
            <a:r>
              <a:rPr lang="en-US" sz="2000" spc="-1" dirty="0">
                <a:solidFill>
                  <a:srgbClr val="000000"/>
                </a:solidFill>
                <a:latin typeface="+mj-lt"/>
                <a:hlinkClick r:id="rId2"/>
              </a:rPr>
              <a:t>#837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Refactor </a:t>
            </a:r>
            <a:r>
              <a:rPr lang="en-US" sz="2000" spc="-1" dirty="0" err="1">
                <a:solidFill>
                  <a:srgbClr val="000000"/>
                </a:solidFill>
                <a:latin typeface="+mj-lt"/>
              </a:rPr>
              <a:t>api</a:t>
            </a:r>
            <a:r>
              <a:rPr lang="en-US" sz="2000" spc="-1" dirty="0">
                <a:solidFill>
                  <a:srgbClr val="000000"/>
                </a:solidFill>
                <a:latin typeface="+mj-lt"/>
              </a:rPr>
              <a:t> code (profile loading, secure creds </a:t>
            </a:r>
            <a:r>
              <a:rPr lang="en-US" sz="2000" spc="-1" dirty="0" err="1">
                <a:solidFill>
                  <a:srgbClr val="000000"/>
                </a:solidFill>
                <a:latin typeface="+mj-lt"/>
              </a:rPr>
              <a:t>init</a:t>
            </a:r>
            <a:r>
              <a:rPr lang="en-US" sz="2000" spc="-1" dirty="0">
                <a:solidFill>
                  <a:srgbClr val="000000"/>
                </a:solidFill>
                <a:latin typeface="+mj-lt"/>
              </a:rPr>
              <a:t>, remove UI code) </a:t>
            </a:r>
          </a:p>
          <a:p>
            <a:pPr marL="914400" lvl="1" indent="-355320">
              <a:spcBef>
                <a:spcPts val="400"/>
              </a:spcBef>
              <a:buClr>
                <a:srgbClr val="000000"/>
              </a:buClr>
              <a:buFont typeface="Arial"/>
              <a:buChar char="•"/>
            </a:pPr>
            <a:r>
              <a:rPr lang="en-US" sz="2000" spc="-1" dirty="0">
                <a:solidFill>
                  <a:srgbClr val="000000"/>
                </a:solidFill>
                <a:latin typeface="+mj-lt"/>
              </a:rPr>
              <a:t>API governance for </a:t>
            </a:r>
            <a:r>
              <a:rPr lang="en-US" sz="2000" spc="-1" dirty="0" err="1">
                <a:solidFill>
                  <a:srgbClr val="000000"/>
                </a:solidFill>
                <a:latin typeface="+mj-lt"/>
              </a:rPr>
              <a:t>Zowe</a:t>
            </a:r>
            <a:r>
              <a:rPr lang="en-US" sz="2000" spc="-1" dirty="0">
                <a:solidFill>
                  <a:srgbClr val="000000"/>
                </a:solidFill>
                <a:latin typeface="+mj-lt"/>
              </a:rPr>
              <a:t> committers (explore automation: e.g. search for the string “</a:t>
            </a:r>
            <a:r>
              <a:rPr lang="en-US" sz="2000" spc="-1" dirty="0" err="1">
                <a:solidFill>
                  <a:srgbClr val="000000"/>
                </a:solidFill>
                <a:latin typeface="+mj-lt"/>
              </a:rPr>
              <a:t>zosmf</a:t>
            </a:r>
            <a:r>
              <a:rPr lang="en-US" sz="2000" spc="-1" dirty="0">
                <a:solidFill>
                  <a:srgbClr val="000000"/>
                </a:solidFill>
                <a:latin typeface="+mj-lt"/>
              </a:rPr>
              <a:t>”, perhaps via </a:t>
            </a:r>
            <a:r>
              <a:rPr lang="en-US" sz="2000" spc="-1" dirty="0" err="1">
                <a:solidFill>
                  <a:srgbClr val="000000"/>
                </a:solidFill>
                <a:latin typeface="+mj-lt"/>
              </a:rPr>
              <a:t>ESLint</a:t>
            </a:r>
            <a:r>
              <a:rPr lang="en-US" sz="2000" spc="-1" dirty="0">
                <a:solidFill>
                  <a:srgbClr val="000000"/>
                </a:solidFill>
                <a:latin typeface="+mj-lt"/>
              </a:rPr>
              <a:t>)</a:t>
            </a:r>
          </a:p>
          <a:p>
            <a:pPr marL="457200" indent="-355320">
              <a:spcBef>
                <a:spcPts val="400"/>
              </a:spcBef>
              <a:buClr>
                <a:srgbClr val="000000"/>
              </a:buClr>
              <a:buFont typeface="Arial"/>
              <a:buChar char="•"/>
            </a:pPr>
            <a:r>
              <a:rPr lang="en-US" sz="2000" spc="-1" dirty="0">
                <a:solidFill>
                  <a:srgbClr val="000000"/>
                </a:solidFill>
                <a:latin typeface="+mj-lt"/>
              </a:rPr>
              <a:t>Code formatting and </a:t>
            </a:r>
            <a:r>
              <a:rPr lang="en-US" sz="2000" spc="-1" dirty="0" err="1">
                <a:solidFill>
                  <a:srgbClr val="000000"/>
                </a:solidFill>
                <a:latin typeface="+mj-lt"/>
              </a:rPr>
              <a:t>linting</a:t>
            </a:r>
            <a:r>
              <a:rPr lang="en-US" sz="2000" spc="-1" dirty="0">
                <a:solidFill>
                  <a:srgbClr val="000000"/>
                </a:solidFill>
                <a:latin typeface="+mj-lt"/>
              </a:rPr>
              <a:t> </a:t>
            </a:r>
            <a:r>
              <a:rPr lang="en-US" sz="2000" spc="-1" dirty="0">
                <a:solidFill>
                  <a:srgbClr val="000000"/>
                </a:solidFill>
                <a:latin typeface="+mj-lt"/>
                <a:hlinkClick r:id="rId3"/>
              </a:rPr>
              <a:t>#438</a:t>
            </a:r>
            <a:endParaRPr lang="en-US" sz="2000" spc="-1" dirty="0">
              <a:solidFill>
                <a:srgbClr val="000000"/>
              </a:solidFill>
              <a:latin typeface="+mj-lt"/>
            </a:endParaRPr>
          </a:p>
          <a:p>
            <a:pPr marL="457200" indent="-355320">
              <a:spcBef>
                <a:spcPts val="400"/>
              </a:spcBef>
              <a:buClr>
                <a:srgbClr val="000000"/>
              </a:buClr>
              <a:buFont typeface="Arial"/>
              <a:buChar char="•"/>
            </a:pPr>
            <a:r>
              <a:rPr lang="en-US" sz="2000" spc="-1" dirty="0">
                <a:solidFill>
                  <a:srgbClr val="000000"/>
                </a:solidFill>
                <a:latin typeface="+mj-lt"/>
              </a:rPr>
              <a:t>Ensure consistency for extenders</a:t>
            </a:r>
          </a:p>
          <a:p>
            <a:pPr marL="914400" lvl="1" indent="-355320">
              <a:spcBef>
                <a:spcPts val="400"/>
              </a:spcBef>
              <a:buClr>
                <a:srgbClr val="000000"/>
              </a:buClr>
              <a:buFont typeface="Arial"/>
              <a:buChar char="•"/>
            </a:pPr>
            <a:r>
              <a:rPr lang="en-US" sz="2000" spc="-1" dirty="0">
                <a:solidFill>
                  <a:srgbClr val="000000"/>
                </a:solidFill>
                <a:latin typeface="+mj-lt"/>
              </a:rPr>
              <a:t>MVS functionality for FTP Package </a:t>
            </a:r>
            <a:r>
              <a:rPr lang="en-US" sz="2000" spc="-1" dirty="0">
                <a:solidFill>
                  <a:srgbClr val="000000"/>
                </a:solidFill>
                <a:latin typeface="+mj-lt"/>
                <a:hlinkClick r:id="rId4"/>
              </a:rPr>
              <a:t>#1027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Test automation for FTP package </a:t>
            </a:r>
            <a:r>
              <a:rPr lang="en-US" sz="2000" spc="-1" dirty="0">
                <a:solidFill>
                  <a:srgbClr val="000000"/>
                </a:solidFill>
                <a:latin typeface="+mj-lt"/>
                <a:hlinkClick r:id="rId5"/>
              </a:rPr>
              <a:t>#1028</a:t>
            </a:r>
            <a:endParaRPr lang="en-US" sz="2000" b="0" strike="noStrike" spc="-1" dirty="0">
              <a:solidFill>
                <a:srgbClr val="000000"/>
              </a:solidFill>
              <a:latin typeface="+mj-lt"/>
            </a:endParaRPr>
          </a:p>
        </p:txBody>
      </p:sp>
    </p:spTree>
    <p:extLst>
      <p:ext uri="{BB962C8B-B14F-4D97-AF65-F5344CB8AC3E}">
        <p14:creationId xmlns:p14="http://schemas.microsoft.com/office/powerpoint/2010/main" val="334555309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Improve User Experience</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72825"/>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manager development </a:t>
            </a:r>
            <a:r>
              <a:rPr lang="en-US" sz="2000" spc="-1" dirty="0">
                <a:solidFill>
                  <a:srgbClr val="000000"/>
                </a:solidFill>
                <a:latin typeface="+mj-lt"/>
                <a:hlinkClick r:id="rId2"/>
              </a:rPr>
              <a:t>#423</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type annotation </a:t>
            </a:r>
            <a:r>
              <a:rPr lang="en-US" sz="2000" spc="-1" dirty="0">
                <a:solidFill>
                  <a:srgbClr val="000000"/>
                </a:solidFill>
                <a:latin typeface="+mj-lt"/>
                <a:hlinkClick r:id="rId3"/>
              </a:rPr>
              <a:t>#1025</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Filter partitioned data sets by pattern </a:t>
            </a:r>
            <a:r>
              <a:rPr lang="en-US" sz="2000" spc="-1" dirty="0">
                <a:solidFill>
                  <a:srgbClr val="000000"/>
                </a:solidFill>
                <a:latin typeface="+mj-lt"/>
                <a:hlinkClick r:id="rId4"/>
              </a:rPr>
              <a:t>#868</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rPr>
              <a:t>Refactor profile APIs (</a:t>
            </a:r>
            <a:r>
              <a:rPr lang="en-US" sz="2000" spc="-1" dirty="0" err="1">
                <a:solidFill>
                  <a:srgbClr val="000000"/>
                </a:solidFill>
              </a:rPr>
              <a:t>Profiles.ts</a:t>
            </a:r>
            <a:r>
              <a:rPr lang="en-US" sz="2000" spc="-1" dirty="0">
                <a:solidFill>
                  <a:srgbClr val="000000"/>
                </a:solidFill>
              </a:rPr>
              <a:t>) to address significant issues </a:t>
            </a:r>
            <a:r>
              <a:rPr lang="en-US" sz="2000" spc="-1" dirty="0">
                <a:solidFill>
                  <a:srgbClr val="000000"/>
                </a:solidFill>
                <a:hlinkClick r:id="rId5"/>
              </a:rPr>
              <a:t>#1000</a:t>
            </a:r>
            <a:endParaRPr lang="en-US" sz="2000" spc="-1" dirty="0">
              <a:solidFill>
                <a:srgbClr val="000000"/>
              </a:solidFill>
            </a:endParaRPr>
          </a:p>
          <a:p>
            <a:pPr marL="914400" lvl="1" indent="-355320">
              <a:spcBef>
                <a:spcPts val="400"/>
              </a:spcBef>
              <a:buClr>
                <a:srgbClr val="000000"/>
              </a:buClr>
              <a:buFont typeface="Arial"/>
              <a:buChar char="•"/>
            </a:pPr>
            <a:r>
              <a:rPr lang="en-US" sz="2000" spc="-1" dirty="0">
                <a:solidFill>
                  <a:srgbClr val="000000"/>
                </a:solidFill>
              </a:rPr>
              <a:t>Empty fields in profiles (user and password) bug</a:t>
            </a:r>
          </a:p>
          <a:p>
            <a:pPr marL="914400" lvl="1" indent="-355320">
              <a:spcBef>
                <a:spcPts val="400"/>
              </a:spcBef>
              <a:buClr>
                <a:srgbClr val="000000"/>
              </a:buClr>
              <a:buFont typeface="Arial"/>
              <a:buChar char="•"/>
            </a:pPr>
            <a:r>
              <a:rPr lang="en-US" sz="2000" spc="-1" dirty="0">
                <a:solidFill>
                  <a:srgbClr val="000000"/>
                </a:solidFill>
              </a:rPr>
              <a:t>First profile not created as default (Impacts CLI users)</a:t>
            </a:r>
          </a:p>
          <a:p>
            <a:pPr marL="457200" indent="-355320">
              <a:spcBef>
                <a:spcPts val="400"/>
              </a:spcBef>
              <a:buClr>
                <a:srgbClr val="000000"/>
              </a:buClr>
              <a:buFont typeface="Arial"/>
              <a:buChar char="•"/>
            </a:pPr>
            <a:r>
              <a:rPr lang="en-US" sz="2000" spc="-1" dirty="0">
                <a:solidFill>
                  <a:srgbClr val="000000"/>
                </a:solidFill>
              </a:rPr>
              <a:t>Filter partitioned datasets by pattern </a:t>
            </a:r>
            <a:r>
              <a:rPr lang="en-US" sz="2000" spc="-1" dirty="0">
                <a:solidFill>
                  <a:srgbClr val="000000"/>
                </a:solidFill>
                <a:hlinkClick r:id="rId4"/>
              </a:rPr>
              <a:t>#868</a:t>
            </a:r>
            <a:endParaRPr lang="en-US" sz="2000" spc="-1" dirty="0">
              <a:solidFill>
                <a:srgbClr val="000000"/>
              </a:solidFill>
            </a:endParaRPr>
          </a:p>
          <a:p>
            <a:pPr marL="457200" indent="-355320">
              <a:spcBef>
                <a:spcPts val="400"/>
              </a:spcBef>
              <a:buClr>
                <a:srgbClr val="000000"/>
              </a:buClr>
              <a:buFont typeface="Arial"/>
              <a:buChar char="•"/>
            </a:pPr>
            <a:r>
              <a:rPr lang="en-US" sz="2000" spc="-1" dirty="0">
                <a:solidFill>
                  <a:srgbClr val="000000"/>
                </a:solidFill>
              </a:rPr>
              <a:t>Allow for multiple selection and deletion of jobs, members etc. </a:t>
            </a:r>
            <a:r>
              <a:rPr lang="en-US" sz="2000" spc="-1" dirty="0">
                <a:solidFill>
                  <a:srgbClr val="000000"/>
                </a:solidFill>
                <a:hlinkClick r:id="rId6"/>
              </a:rPr>
              <a:t>#224</a:t>
            </a:r>
            <a:endParaRPr lang="en-US" sz="2000" spc="-1" dirty="0">
              <a:solidFill>
                <a:srgbClr val="000000"/>
              </a:solidFill>
            </a:endParaRPr>
          </a:p>
          <a:p>
            <a:pPr marL="457200" indent="-355320">
              <a:lnSpc>
                <a:spcPct val="100000"/>
              </a:lnSpc>
              <a:spcBef>
                <a:spcPts val="400"/>
              </a:spcBef>
              <a:buClr>
                <a:srgbClr val="000000"/>
              </a:buClr>
              <a:buFont typeface="Arial"/>
              <a:buChar char="•"/>
            </a:pPr>
            <a:endParaRPr lang="en-US" sz="2000" spc="-1" dirty="0">
              <a:solidFill>
                <a:srgbClr val="000000"/>
              </a:solidFill>
              <a:latin typeface="+mj-lt"/>
            </a:endParaRPr>
          </a:p>
        </p:txBody>
      </p:sp>
    </p:spTree>
    <p:extLst>
      <p:ext uri="{BB962C8B-B14F-4D97-AF65-F5344CB8AC3E}">
        <p14:creationId xmlns:p14="http://schemas.microsoft.com/office/powerpoint/2010/main" val="3139094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API Mediation Layer Squad Focus</a:t>
            </a:r>
            <a:endParaRPr lang="en-US" sz="3000" b="0" strike="noStrike" spc="-1" dirty="0">
              <a:solidFill>
                <a:srgbClr val="000000"/>
              </a:solidFill>
              <a:latin typeface="Arial"/>
            </a:endParaRPr>
          </a:p>
          <a:p>
            <a:pPr marL="457200" indent="-228240">
              <a:lnSpc>
                <a:spcPct val="85000"/>
              </a:lnSpc>
              <a:spcBef>
                <a:spcPts val="901"/>
              </a:spcBef>
            </a:pPr>
            <a:r>
              <a:rPr lang="en-US" sz="2000" b="1" strike="noStrike" spc="-1" dirty="0">
                <a:solidFill>
                  <a:srgbClr val="000000"/>
                </a:solidFill>
                <a:latin typeface="Arial"/>
                <a:ea typeface="Arial"/>
              </a:rPr>
              <a:t>Elliot Jalley</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8239183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1 – continued from 20PI3</a:t>
            </a:r>
            <a:endParaRPr lang="en-US" sz="3000" b="0" strike="noStrike" spc="-1" dirty="0">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x.509 client certificate authentication support for API Mediation Layer</a:t>
            </a:r>
            <a:r>
              <a:rPr lang="en-US" sz="2000" b="0" strike="noStrike" spc="-1" dirty="0">
                <a:solidFill>
                  <a:srgbClr val="000000"/>
                </a:solidFill>
                <a:latin typeface="Gill Sans"/>
                <a:ea typeface="Gill Sans"/>
              </a:rPr>
              <a:t>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SECURITY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204904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2</a:t>
            </a:r>
            <a:endParaRPr lang="en-US" sz="3000" b="0" strike="noStrike" spc="-1" dirty="0">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Support for high availability / </a:t>
            </a:r>
            <a:r>
              <a:rPr lang="en-US" sz="2000" b="0" u="sng" strike="noStrike" spc="-1" dirty="0" err="1">
                <a:solidFill>
                  <a:srgbClr val="0000FF"/>
                </a:solidFill>
                <a:uFillTx/>
                <a:latin typeface="Gill Sans"/>
                <a:ea typeface="Gill Sans"/>
                <a:hlinkClick r:id="rId3"/>
              </a:rPr>
              <a:t>sysplex</a:t>
            </a:r>
            <a:r>
              <a:rPr lang="en-US" sz="2000" b="0" u="sng" strike="noStrike" spc="-1" dirty="0">
                <a:solidFill>
                  <a:srgbClr val="0000FF"/>
                </a:solidFill>
                <a:uFillTx/>
                <a:latin typeface="Gill Sans"/>
                <a:ea typeface="Gill Sans"/>
                <a:hlinkClick r:id="rId3"/>
              </a:rPr>
              <a:t> distributor in API Mediation Layer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RESILIENCE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an API consumer, I’m able to rely on API routing by Zowe API ML with an expectation of 24/7 SLA.</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a:t>
            </a:r>
            <a:r>
              <a:rPr lang="en-US" sz="2000" b="0" strike="noStrike" spc="-1" dirty="0" err="1">
                <a:solidFill>
                  <a:srgbClr val="000000"/>
                </a:solidFill>
                <a:latin typeface="Gill Sans"/>
                <a:ea typeface="Gill Sans"/>
              </a:rPr>
              <a:t>sysplex</a:t>
            </a:r>
            <a:r>
              <a:rPr lang="en-US" sz="2000" b="0" strike="noStrike" spc="-1" dirty="0">
                <a:solidFill>
                  <a:srgbClr val="000000"/>
                </a:solidFill>
                <a:latin typeface="Gill Sans"/>
                <a:ea typeface="Gill Sans"/>
              </a:rPr>
              <a:t> distributor.</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4735049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3013</TotalTime>
  <Words>2890</Words>
  <Application>Microsoft Macintosh PowerPoint</Application>
  <PresentationFormat>On-screen Show (16:9)</PresentationFormat>
  <Paragraphs>324</Paragraphs>
  <Slides>37</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37</vt:i4>
      </vt:variant>
    </vt:vector>
  </HeadingPairs>
  <TitlesOfParts>
    <vt:vector size="48" baseType="lpstr">
      <vt:lpstr>Arial</vt:lpstr>
      <vt:lpstr>Courier New</vt:lpstr>
      <vt:lpstr>Gill Sans</vt:lpstr>
      <vt:lpstr>Lato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20PI1</dc:title>
  <dc:subject/>
  <dc:creator>Zowe Squads</dc:creator>
  <cp:keywords/>
  <dc:description/>
  <cp:lastModifiedBy>Mark Ackert</cp:lastModifiedBy>
  <cp:revision>196</cp:revision>
  <dcterms:modified xsi:type="dcterms:W3CDTF">2020-10-01T11:33:34Z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