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1151" r:id="rId3"/>
    <p:sldId id="2266" r:id="rId4"/>
    <p:sldId id="2269" r:id="rId5"/>
    <p:sldId id="2270" r:id="rId6"/>
    <p:sldId id="2280" r:id="rId7"/>
    <p:sldId id="2271" r:id="rId8"/>
    <p:sldId id="2273" r:id="rId9"/>
    <p:sldId id="2274" r:id="rId10"/>
    <p:sldId id="2276" r:id="rId11"/>
    <p:sldId id="2275" r:id="rId12"/>
    <p:sldId id="2277" r:id="rId13"/>
    <p:sldId id="2279" r:id="rId14"/>
    <p:sldId id="2282" r:id="rId15"/>
    <p:sldId id="2283" r:id="rId16"/>
    <p:sldId id="2278" r:id="rId17"/>
    <p:sldId id="2284" r:id="rId18"/>
    <p:sldId id="2281" r:id="rId19"/>
    <p:sldId id="2285" r:id="rId20"/>
    <p:sldId id="2286" r:id="rId21"/>
  </p:sldIdLst>
  <p:sldSz cx="9144000" cy="5143500" type="screen16x9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C4D5"/>
    <a:srgbClr val="2465DA"/>
    <a:srgbClr val="3664AD"/>
    <a:srgbClr val="FC3474"/>
    <a:srgbClr val="275187"/>
    <a:srgbClr val="001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90" autoAdjust="0"/>
    <p:restoredTop sz="94291" autoAdjust="0"/>
  </p:normalViewPr>
  <p:slideViewPr>
    <p:cSldViewPr snapToGrid="0" snapToObjects="1">
      <p:cViewPr>
        <p:scale>
          <a:sx n="272" d="100"/>
          <a:sy n="272" d="100"/>
        </p:scale>
        <p:origin x="1224" y="2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5A6B91A-7261-764A-80C3-330AD7A5E1C5}" type="datetimeFigureOut">
              <a:rPr lang="en-US" smtClean="0"/>
              <a:t>4/23/19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8D6D75F-EBD7-094D-A4D8-BE1FF6506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7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53843" y="1643174"/>
            <a:ext cx="4185557" cy="1316831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4200">
                <a:solidFill>
                  <a:schemeClr val="bg1"/>
                </a:solidFill>
                <a:latin typeface="Gill Sans Light"/>
                <a:cs typeface="Gill Sans Light"/>
              </a:defRPr>
            </a:lvl1pPr>
          </a:lstStyle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84" y="3005360"/>
            <a:ext cx="4185557" cy="605064"/>
          </a:xfrm>
        </p:spPr>
        <p:txBody>
          <a:bodyPr>
            <a:normAutofit/>
          </a:bodyPr>
          <a:lstStyle>
            <a:lvl1pPr marL="0" indent="0" algn="l">
              <a:buNone/>
              <a:defRPr sz="1800" i="1">
                <a:solidFill>
                  <a:srgbClr val="FFFFFF"/>
                </a:solidFill>
                <a:latin typeface="Gill Sans Light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/>
              <a:t>Click to edit Master subtitle style</a:t>
            </a:r>
            <a:endParaRPr lang="en-US" dirty="0"/>
          </a:p>
        </p:txBody>
      </p:sp>
      <p:pic>
        <p:nvPicPr>
          <p:cNvPr id="8" name="Picture 7" descr="OpenMainframe_Logo_White_Knockout.png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841" y="1113330"/>
            <a:ext cx="1442357" cy="42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13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72583"/>
            <a:ext cx="9144000" cy="4370916"/>
          </a:xfrm>
          <a:prstGeom prst="rect">
            <a:avLst/>
          </a:prstGeom>
          <a:solidFill>
            <a:srgbClr val="3664AD">
              <a:alpha val="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664A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93" y="159442"/>
            <a:ext cx="7893793" cy="447164"/>
          </a:xfrm>
        </p:spPr>
        <p:txBody>
          <a:bodyPr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95"/>
          <a:stretch/>
        </p:blipFill>
        <p:spPr>
          <a:xfrm>
            <a:off x="0" y="775759"/>
            <a:ext cx="6393973" cy="436456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OpenMainframe_Logo_Pantone.png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6753" y="100724"/>
            <a:ext cx="469854" cy="51821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112913"/>
            <a:ext cx="9144000" cy="50586"/>
          </a:xfrm>
          <a:prstGeom prst="rect">
            <a:avLst/>
          </a:prstGeom>
          <a:solidFill>
            <a:srgbClr val="3664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664A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2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72583"/>
            <a:ext cx="9144000" cy="4370916"/>
          </a:xfrm>
          <a:prstGeom prst="rect">
            <a:avLst/>
          </a:prstGeom>
          <a:solidFill>
            <a:srgbClr val="3664AD">
              <a:alpha val="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664AD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93" y="159442"/>
            <a:ext cx="7893793" cy="447164"/>
          </a:xfrm>
        </p:spPr>
        <p:txBody>
          <a:bodyPr/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hqprint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95"/>
          <a:stretch/>
        </p:blipFill>
        <p:spPr>
          <a:xfrm>
            <a:off x="0" y="775759"/>
            <a:ext cx="6393973" cy="436456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00" y="943429"/>
            <a:ext cx="8369300" cy="700314"/>
          </a:xfrm>
        </p:spPr>
        <p:txBody>
          <a:bodyPr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OpenMainframe_Logo_Pantone.png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6753" y="100724"/>
            <a:ext cx="469854" cy="51821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112913"/>
            <a:ext cx="9144000" cy="50586"/>
          </a:xfrm>
          <a:prstGeom prst="rect">
            <a:avLst/>
          </a:prstGeom>
          <a:solidFill>
            <a:srgbClr val="3664A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664AD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932ACC-1DF9-496C-BD8B-CAF853A61B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5366" y="2053362"/>
            <a:ext cx="1982787" cy="19843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7761AFF-E63A-4E9B-9BE5-E70EAB0700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80606" y="2056430"/>
            <a:ext cx="1982787" cy="19843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C96152B5-FFC9-4E93-B5F0-BAF004F5598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5847" y="2052907"/>
            <a:ext cx="1982787" cy="19843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2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32"/>
          <a:stretch/>
        </p:blipFill>
        <p:spPr>
          <a:xfrm>
            <a:off x="-1" y="0"/>
            <a:ext cx="8180917" cy="51435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4553843" y="1643174"/>
            <a:ext cx="4185557" cy="1316831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4200">
                <a:solidFill>
                  <a:srgbClr val="3664AD"/>
                </a:solidFill>
                <a:latin typeface="Gill Sans Light"/>
                <a:cs typeface="Gill Sans Light"/>
              </a:defRPr>
            </a:lvl1pPr>
          </a:lstStyle>
          <a:p>
            <a:r>
              <a:rPr lang="en-CA" dirty="0"/>
              <a:t>Click to edit </a:t>
            </a:r>
            <a:br>
              <a:rPr lang="en-CA" dirty="0"/>
            </a:br>
            <a:r>
              <a:rPr lang="en-CA" dirty="0"/>
              <a:t>Master title style</a:t>
            </a:r>
            <a:endParaRPr lang="en-US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4571984" y="3005360"/>
            <a:ext cx="4185557" cy="605064"/>
          </a:xfrm>
        </p:spPr>
        <p:txBody>
          <a:bodyPr>
            <a:normAutofit/>
          </a:bodyPr>
          <a:lstStyle>
            <a:lvl1pPr marL="0" indent="0" algn="l">
              <a:buNone/>
              <a:defRPr sz="1800" i="1">
                <a:solidFill>
                  <a:schemeClr val="tx1">
                    <a:lumMod val="50000"/>
                    <a:lumOff val="50000"/>
                  </a:schemeClr>
                </a:solidFill>
                <a:latin typeface="Gill Sans Light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/>
              <a:t>Click to edit Master subtitle style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446" y="1113330"/>
            <a:ext cx="1401147" cy="42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3993" y="148859"/>
            <a:ext cx="7893793" cy="447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500" y="943429"/>
            <a:ext cx="8369300" cy="3143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7786" y="4803547"/>
            <a:ext cx="5805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1F8E"/>
                </a:solidFill>
                <a:latin typeface="Gill Sans Light"/>
                <a:cs typeface="Gill Sans Light"/>
              </a:defRPr>
            </a:lvl1pPr>
          </a:lstStyle>
          <a:p>
            <a:fld id="{E9E6C42D-3C73-654B-9208-A448ACCDDB6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58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000" kern="1200">
          <a:solidFill>
            <a:schemeClr val="tx1">
              <a:lumMod val="85000"/>
              <a:lumOff val="15000"/>
            </a:schemeClr>
          </a:solidFill>
          <a:latin typeface="Gill Sans Light"/>
          <a:ea typeface="+mj-ea"/>
          <a:cs typeface="Gill Sans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Gill Sans Light"/>
          <a:ea typeface="+mn-ea"/>
          <a:cs typeface="Gill Sans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Gill Sans Light"/>
          <a:ea typeface="+mn-ea"/>
          <a:cs typeface="Gill Sans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Gill Sans Light"/>
          <a:ea typeface="+mn-ea"/>
          <a:cs typeface="Gill Sans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Gill Sans Light"/>
          <a:ea typeface="+mn-ea"/>
          <a:cs typeface="Gill Sans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Gill Sans Light"/>
          <a:ea typeface="+mn-ea"/>
          <a:cs typeface="Gill Sans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10" Type="http://schemas.openxmlformats.org/officeDocument/2006/relationships/image" Target="../media/image19.png"/><Relationship Id="rId4" Type="http://schemas.openxmlformats.org/officeDocument/2006/relationships/image" Target="../media/image22.tiff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9024" y="1765883"/>
            <a:ext cx="4605556" cy="240044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Help us improve </a:t>
            </a:r>
            <a:r>
              <a:rPr lang="en-US" sz="4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Zowe</a:t>
            </a:r>
            <a:r>
              <a:rPr 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 install experience</a:t>
            </a:r>
            <a:br>
              <a:rPr lang="en-CA" sz="2800" dirty="0">
                <a:latin typeface="Gill Sans" panose="020B0502020104020203" pitchFamily="34" charset="-79"/>
                <a:cs typeface="Gill Sans" panose="020B0502020104020203" pitchFamily="34" charset="-79"/>
              </a:rPr>
            </a:br>
            <a:br>
              <a:rPr lang="en-CA" sz="2800" dirty="0">
                <a:latin typeface="Gill Sans" panose="020B0502020104020203" pitchFamily="34" charset="-79"/>
                <a:cs typeface="Gill Sans" panose="020B0502020104020203" pitchFamily="34" charset="-79"/>
              </a:rPr>
            </a:br>
            <a:r>
              <a:rPr lang="en-CA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Tuesday, Apr. 23, 2019</a:t>
            </a:r>
            <a:br>
              <a:rPr lang="en-CA" sz="2000" dirty="0">
                <a:latin typeface="Gill Sans" panose="020B0502020104020203" pitchFamily="34" charset="-79"/>
                <a:cs typeface="Gill Sans" panose="020B0502020104020203" pitchFamily="34" charset="-79"/>
              </a:rPr>
            </a:br>
            <a:br>
              <a:rPr lang="en-CA" sz="2000" dirty="0">
                <a:latin typeface="Gill Sans" panose="020B0502020104020203" pitchFamily="34" charset="-79"/>
                <a:cs typeface="Gill Sans" panose="020B0502020104020203" pitchFamily="34" charset="-79"/>
              </a:rPr>
            </a:br>
            <a:r>
              <a:rPr lang="en-CA" sz="4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Playforward</a:t>
            </a:r>
            <a:endParaRPr lang="en-US" sz="4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6742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91477F-765D-D04F-BCD6-15A714298EDB}"/>
              </a:ext>
            </a:extLst>
          </p:cNvPr>
          <p:cNvSpPr txBox="1"/>
          <p:nvPr/>
        </p:nvSpPr>
        <p:spPr>
          <a:xfrm>
            <a:off x="2103120" y="118054"/>
            <a:ext cx="352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Installing and configuring ZWESIS01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6CA8B3-9E8C-1943-A39E-775C2366E66D}"/>
              </a:ext>
            </a:extLst>
          </p:cNvPr>
          <p:cNvSpPr txBox="1"/>
          <p:nvPr/>
        </p:nvSpPr>
        <p:spPr>
          <a:xfrm>
            <a:off x="94583" y="791406"/>
            <a:ext cx="2258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edit </a:t>
            </a:r>
            <a:r>
              <a:rPr lang="en-US" sz="1200" b="1" dirty="0" err="1"/>
              <a:t>zowe</a:t>
            </a:r>
            <a:r>
              <a:rPr lang="en-US" sz="1200" b="1" dirty="0"/>
              <a:t>-install-</a:t>
            </a:r>
            <a:r>
              <a:rPr lang="en-US" sz="1200" b="1" dirty="0" err="1"/>
              <a:t>apf</a:t>
            </a:r>
            <a:r>
              <a:rPr lang="en-US" sz="1200" b="1" dirty="0"/>
              <a:t>-</a:t>
            </a:r>
            <a:r>
              <a:rPr lang="en-US" sz="1200" b="1" dirty="0" err="1"/>
              <a:t>server.yaml</a:t>
            </a:r>
            <a:endParaRPr lang="en-US" sz="1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43CDCD-6658-3C48-B386-1D3317CAEA7E}"/>
              </a:ext>
            </a:extLst>
          </p:cNvPr>
          <p:cNvSpPr txBox="1"/>
          <p:nvPr/>
        </p:nvSpPr>
        <p:spPr>
          <a:xfrm>
            <a:off x="2958672" y="421900"/>
            <a:ext cx="1915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/.</a:t>
            </a:r>
            <a:r>
              <a:rPr lang="en-US" sz="1200" b="1" dirty="0" err="1"/>
              <a:t>zowe-install.apf-server.sh</a:t>
            </a:r>
            <a:endParaRPr lang="en-US" sz="1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5DDBC4-AA8F-5342-9319-459D503120CE}"/>
              </a:ext>
            </a:extLst>
          </p:cNvPr>
          <p:cNvSpPr txBox="1"/>
          <p:nvPr/>
        </p:nvSpPr>
        <p:spPr>
          <a:xfrm>
            <a:off x="6248342" y="642437"/>
            <a:ext cx="2946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Create PDSE load library and copy </a:t>
            </a:r>
          </a:p>
          <a:p>
            <a:r>
              <a:rPr lang="en-US" sz="1400" dirty="0"/>
              <a:t>ZWESIS01 Load module from LOADLIB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B8BE86-4F6C-4043-9540-A7E9F9F81EB1}"/>
              </a:ext>
            </a:extLst>
          </p:cNvPr>
          <p:cNvSpPr txBox="1"/>
          <p:nvPr/>
        </p:nvSpPr>
        <p:spPr>
          <a:xfrm>
            <a:off x="6221137" y="1377382"/>
            <a:ext cx="264610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APF </a:t>
            </a:r>
            <a:r>
              <a:rPr lang="en-US" sz="1400" dirty="0" err="1"/>
              <a:t>auth</a:t>
            </a:r>
            <a:r>
              <a:rPr lang="en-US" sz="1400" dirty="0"/>
              <a:t> load library</a:t>
            </a:r>
          </a:p>
          <a:p>
            <a:endParaRPr lang="en-US" sz="1400" dirty="0"/>
          </a:p>
          <a:p>
            <a:r>
              <a:rPr lang="en-GB" sz="1400" dirty="0"/>
              <a:t>IZUSVR needs READ access to</a:t>
            </a:r>
          </a:p>
          <a:p>
            <a:r>
              <a:rPr lang="en-GB" sz="1400" dirty="0"/>
              <a:t>CSFRNGL in the CSFSERV class for </a:t>
            </a:r>
          </a:p>
          <a:p>
            <a:r>
              <a:rPr lang="en-GB" sz="1400" dirty="0"/>
              <a:t>ICSF Cryptographic 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686222-FF7C-8046-9E44-24B5AE035924}"/>
              </a:ext>
            </a:extLst>
          </p:cNvPr>
          <p:cNvSpPr txBox="1"/>
          <p:nvPr/>
        </p:nvSpPr>
        <p:spPr>
          <a:xfrm>
            <a:off x="6221137" y="2712541"/>
            <a:ext cx="2799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Copy PARMLIB from install SAMPLIB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022C5D-1C61-124F-8F1E-B6AE7A15F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5" y="1557756"/>
            <a:ext cx="2844814" cy="18491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1E5883-4463-9D47-A987-5DBCA94D5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677" y="712520"/>
            <a:ext cx="2361164" cy="447515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AA988FF-A6C3-E24E-869D-B985131200BB}"/>
              </a:ext>
            </a:extLst>
          </p:cNvPr>
          <p:cNvSpPr txBox="1"/>
          <p:nvPr/>
        </p:nvSpPr>
        <p:spPr>
          <a:xfrm>
            <a:off x="6248342" y="3226883"/>
            <a:ext cx="197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Copy ZWESIS01 PROCLIB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72E01F-9BC0-3247-9DF4-BD9608ABBE36}"/>
              </a:ext>
            </a:extLst>
          </p:cNvPr>
          <p:cNvCxnSpPr>
            <a:cxnSpLocks/>
          </p:cNvCxnSpPr>
          <p:nvPr/>
        </p:nvCxnSpPr>
        <p:spPr>
          <a:xfrm flipV="1">
            <a:off x="5260206" y="4406808"/>
            <a:ext cx="1017012" cy="121564"/>
          </a:xfrm>
          <a:prstGeom prst="straightConnector1">
            <a:avLst/>
          </a:prstGeom>
          <a:ln>
            <a:prstDash val="dash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66CF3F5-4E97-094E-8B2A-D89FE95BECC5}"/>
              </a:ext>
            </a:extLst>
          </p:cNvPr>
          <p:cNvSpPr txBox="1"/>
          <p:nvPr/>
        </p:nvSpPr>
        <p:spPr>
          <a:xfrm>
            <a:off x="6248342" y="4177952"/>
            <a:ext cx="958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PPT Key(4)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60EDB1-AC80-7F43-B8F6-F428B86285E1}"/>
              </a:ext>
            </a:extLst>
          </p:cNvPr>
          <p:cNvSpPr txBox="1"/>
          <p:nvPr/>
        </p:nvSpPr>
        <p:spPr>
          <a:xfrm>
            <a:off x="6277218" y="4603339"/>
            <a:ext cx="2612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IZUSVR READ of ZWES.IS FACILITY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35753A-AC39-7542-B8F4-25DA553F1D8C}"/>
              </a:ext>
            </a:extLst>
          </p:cNvPr>
          <p:cNvSpPr txBox="1"/>
          <p:nvPr/>
        </p:nvSpPr>
        <p:spPr>
          <a:xfrm>
            <a:off x="6248342" y="3706952"/>
            <a:ext cx="3039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PERMIT BPX.SERVER and BPX.DAEMON</a:t>
            </a:r>
          </a:p>
          <a:p>
            <a:r>
              <a:rPr lang="en-US" sz="1400" dirty="0"/>
              <a:t>ACCESS(UPDATE)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65B4E62-0DD5-5242-A493-03CA3CC03B8A}"/>
              </a:ext>
            </a:extLst>
          </p:cNvPr>
          <p:cNvCxnSpPr>
            <a:cxnSpLocks/>
          </p:cNvCxnSpPr>
          <p:nvPr/>
        </p:nvCxnSpPr>
        <p:spPr>
          <a:xfrm flipV="1">
            <a:off x="5260206" y="2360757"/>
            <a:ext cx="1017012" cy="121564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485E31-D9D3-9348-BD55-E5AC1918E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63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C1F71A-DFF4-8645-97D4-C754FE128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7" y="1552098"/>
            <a:ext cx="4466518" cy="2432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73DD3C-A1A1-194A-9819-565148348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896" y="678580"/>
            <a:ext cx="3075272" cy="41003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BEEE0B-BB0D-D54D-9ECB-DA48BB103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76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7B58B-B4F7-8C4B-AAFD-75ECD20E8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Pain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F1293-7790-1542-B381-69224A20B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993" y="1054120"/>
            <a:ext cx="8369300" cy="314319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 enterprise SMP/E installer</a:t>
            </a:r>
          </a:p>
          <a:p>
            <a:pPr lvl="1"/>
            <a:r>
              <a:rPr lang="en-US" dirty="0"/>
              <a:t>Rollback, install history, customer production acceptance</a:t>
            </a:r>
          </a:p>
          <a:p>
            <a:r>
              <a:rPr lang="en-US" dirty="0"/>
              <a:t>Configuration data is specified at install time</a:t>
            </a:r>
          </a:p>
          <a:p>
            <a:pPr lvl="1"/>
            <a:r>
              <a:rPr lang="en-US" dirty="0"/>
              <a:t>A single </a:t>
            </a:r>
            <a:r>
              <a:rPr lang="en-US" dirty="0" err="1"/>
              <a:t>Zowe</a:t>
            </a:r>
            <a:r>
              <a:rPr lang="en-US" dirty="0"/>
              <a:t> install cannot be started with different </a:t>
            </a:r>
            <a:r>
              <a:rPr lang="en-US" dirty="0" err="1"/>
              <a:t>config</a:t>
            </a:r>
            <a:r>
              <a:rPr lang="en-US" dirty="0"/>
              <a:t> </a:t>
            </a:r>
            <a:r>
              <a:rPr lang="en-US" dirty="0" err="1"/>
              <a:t>parms</a:t>
            </a:r>
            <a:endParaRPr lang="en-US" dirty="0"/>
          </a:p>
          <a:p>
            <a:pPr lvl="1"/>
            <a:r>
              <a:rPr lang="en-US" dirty="0"/>
              <a:t>Configuration data lost on upgrade</a:t>
            </a:r>
          </a:p>
          <a:p>
            <a:r>
              <a:rPr lang="en-US" dirty="0"/>
              <a:t>Start up of </a:t>
            </a:r>
            <a:r>
              <a:rPr lang="en-US" dirty="0" err="1"/>
              <a:t>Zowe</a:t>
            </a:r>
            <a:r>
              <a:rPr lang="en-US" dirty="0"/>
              <a:t> brings up everything even if not all is needed</a:t>
            </a:r>
          </a:p>
          <a:p>
            <a:pPr lvl="1"/>
            <a:r>
              <a:rPr lang="en-US" dirty="0"/>
              <a:t>Too many pre-</a:t>
            </a:r>
            <a:r>
              <a:rPr lang="en-US" dirty="0" err="1"/>
              <a:t>reqs</a:t>
            </a:r>
            <a:r>
              <a:rPr lang="en-US" dirty="0"/>
              <a:t> for </a:t>
            </a:r>
            <a:r>
              <a:rPr lang="en-US" dirty="0" err="1"/>
              <a:t>Zowe</a:t>
            </a:r>
            <a:endParaRPr lang="en-US" dirty="0"/>
          </a:p>
          <a:p>
            <a:r>
              <a:rPr lang="en-US" dirty="0"/>
              <a:t>Install scripts fail if user doesn’t have sufficient permissions</a:t>
            </a:r>
          </a:p>
          <a:p>
            <a:r>
              <a:rPr lang="en-US" dirty="0"/>
              <a:t>Diagnosing problems difficult.  Many runtime problems require re-install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01D33-3C54-2A42-B631-D0A8833F6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81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246;p25">
            <a:extLst>
              <a:ext uri="{FF2B5EF4-FFF2-40B4-BE49-F238E27FC236}">
                <a16:creationId xmlns:a16="http://schemas.microsoft.com/office/drawing/2014/main" id="{8E8A0F65-A31D-284F-A4F6-2C551F69E346}"/>
              </a:ext>
            </a:extLst>
          </p:cNvPr>
          <p:cNvSpPr/>
          <p:nvPr/>
        </p:nvSpPr>
        <p:spPr>
          <a:xfrm>
            <a:off x="7810900" y="902061"/>
            <a:ext cx="1016737" cy="660322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1000" dirty="0"/>
              <a:t>Single cross memory server</a:t>
            </a:r>
            <a:endParaRPr sz="1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E84BF8-8663-8848-B052-0F1034EBD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 Be - Installation and launch Topology</a:t>
            </a:r>
          </a:p>
        </p:txBody>
      </p:sp>
      <p:sp>
        <p:nvSpPr>
          <p:cNvPr id="4" name="Google Shape;247;p25">
            <a:extLst>
              <a:ext uri="{FF2B5EF4-FFF2-40B4-BE49-F238E27FC236}">
                <a16:creationId xmlns:a16="http://schemas.microsoft.com/office/drawing/2014/main" id="{2C6FE931-22C4-1746-8009-D7E29D18A54B}"/>
              </a:ext>
            </a:extLst>
          </p:cNvPr>
          <p:cNvSpPr/>
          <p:nvPr/>
        </p:nvSpPr>
        <p:spPr>
          <a:xfrm>
            <a:off x="101057" y="2173331"/>
            <a:ext cx="1100025" cy="721125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350"/>
              <a:t>PAX File</a:t>
            </a:r>
            <a:endParaRPr sz="1350"/>
          </a:p>
        </p:txBody>
      </p:sp>
      <p:sp>
        <p:nvSpPr>
          <p:cNvPr id="5" name="Google Shape;243;p25">
            <a:extLst>
              <a:ext uri="{FF2B5EF4-FFF2-40B4-BE49-F238E27FC236}">
                <a16:creationId xmlns:a16="http://schemas.microsoft.com/office/drawing/2014/main" id="{45D5E484-71F4-2444-9C5A-DB46356AC710}"/>
              </a:ext>
            </a:extLst>
          </p:cNvPr>
          <p:cNvSpPr/>
          <p:nvPr/>
        </p:nvSpPr>
        <p:spPr>
          <a:xfrm>
            <a:off x="1737360" y="1049769"/>
            <a:ext cx="1465236" cy="190845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1000" dirty="0"/>
              <a:t>SMP/E Target Libraries and File Systems</a:t>
            </a:r>
            <a:endParaRPr sz="1000" dirty="0"/>
          </a:p>
        </p:txBody>
      </p:sp>
      <p:sp>
        <p:nvSpPr>
          <p:cNvPr id="6" name="Google Shape;248;p25">
            <a:extLst>
              <a:ext uri="{FF2B5EF4-FFF2-40B4-BE49-F238E27FC236}">
                <a16:creationId xmlns:a16="http://schemas.microsoft.com/office/drawing/2014/main" id="{F9CEBDAC-DFC7-3943-89D8-9207FB0863FD}"/>
              </a:ext>
            </a:extLst>
          </p:cNvPr>
          <p:cNvSpPr/>
          <p:nvPr/>
        </p:nvSpPr>
        <p:spPr>
          <a:xfrm>
            <a:off x="2001537" y="1813850"/>
            <a:ext cx="880875" cy="31635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1350"/>
              <a:t>z/FS</a:t>
            </a:r>
            <a:endParaRPr sz="1350"/>
          </a:p>
        </p:txBody>
      </p:sp>
      <p:sp>
        <p:nvSpPr>
          <p:cNvPr id="7" name="Google Shape;249;p25">
            <a:extLst>
              <a:ext uri="{FF2B5EF4-FFF2-40B4-BE49-F238E27FC236}">
                <a16:creationId xmlns:a16="http://schemas.microsoft.com/office/drawing/2014/main" id="{F6237ACC-0885-3A42-9011-6D753D0CAFF0}"/>
              </a:ext>
            </a:extLst>
          </p:cNvPr>
          <p:cNvSpPr/>
          <p:nvPr/>
        </p:nvSpPr>
        <p:spPr>
          <a:xfrm>
            <a:off x="2001583" y="2188494"/>
            <a:ext cx="880875" cy="31635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1350" dirty="0"/>
              <a:t>PROCLIB</a:t>
            </a:r>
            <a:endParaRPr sz="1350" dirty="0"/>
          </a:p>
        </p:txBody>
      </p:sp>
      <p:sp>
        <p:nvSpPr>
          <p:cNvPr id="8" name="Google Shape;250;p25">
            <a:extLst>
              <a:ext uri="{FF2B5EF4-FFF2-40B4-BE49-F238E27FC236}">
                <a16:creationId xmlns:a16="http://schemas.microsoft.com/office/drawing/2014/main" id="{A7EF6572-04D6-8348-BCEF-DA7AD1982144}"/>
              </a:ext>
            </a:extLst>
          </p:cNvPr>
          <p:cNvSpPr/>
          <p:nvPr/>
        </p:nvSpPr>
        <p:spPr>
          <a:xfrm>
            <a:off x="2001583" y="2563138"/>
            <a:ext cx="880875" cy="31635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1350"/>
              <a:t>PARMLIB</a:t>
            </a:r>
            <a:endParaRPr sz="1350"/>
          </a:p>
        </p:txBody>
      </p:sp>
      <p:sp>
        <p:nvSpPr>
          <p:cNvPr id="9" name="Google Shape;271;p25">
            <a:extLst>
              <a:ext uri="{FF2B5EF4-FFF2-40B4-BE49-F238E27FC236}">
                <a16:creationId xmlns:a16="http://schemas.microsoft.com/office/drawing/2014/main" id="{E5D7656C-16FC-D049-A269-C38F560C6D7F}"/>
              </a:ext>
            </a:extLst>
          </p:cNvPr>
          <p:cNvSpPr/>
          <p:nvPr/>
        </p:nvSpPr>
        <p:spPr>
          <a:xfrm>
            <a:off x="2001546" y="1439206"/>
            <a:ext cx="880875" cy="31635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1350"/>
              <a:t>SMP/E CSI</a:t>
            </a:r>
            <a:endParaRPr sz="1350"/>
          </a:p>
        </p:txBody>
      </p:sp>
      <p:sp>
        <p:nvSpPr>
          <p:cNvPr id="10" name="Google Shape;244;p25">
            <a:extLst>
              <a:ext uri="{FF2B5EF4-FFF2-40B4-BE49-F238E27FC236}">
                <a16:creationId xmlns:a16="http://schemas.microsoft.com/office/drawing/2014/main" id="{812F175F-624F-2243-9539-420BA392F2F6}"/>
              </a:ext>
            </a:extLst>
          </p:cNvPr>
          <p:cNvSpPr/>
          <p:nvPr/>
        </p:nvSpPr>
        <p:spPr>
          <a:xfrm>
            <a:off x="4217400" y="835296"/>
            <a:ext cx="2257200" cy="120782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1000" dirty="0"/>
              <a:t>Runtime Libraries and File Systems</a:t>
            </a:r>
            <a:br>
              <a:rPr lang="en-US" sz="1000" dirty="0"/>
            </a:br>
            <a:r>
              <a:rPr lang="en-US" sz="1000" dirty="0"/>
              <a:t>(Read-only)</a:t>
            </a:r>
            <a:endParaRPr sz="1000" dirty="0"/>
          </a:p>
        </p:txBody>
      </p:sp>
      <p:sp>
        <p:nvSpPr>
          <p:cNvPr id="11" name="Google Shape;258;p25">
            <a:extLst>
              <a:ext uri="{FF2B5EF4-FFF2-40B4-BE49-F238E27FC236}">
                <a16:creationId xmlns:a16="http://schemas.microsoft.com/office/drawing/2014/main" id="{73B491B2-D5D4-424B-BFE4-9A25EA3A7893}"/>
              </a:ext>
            </a:extLst>
          </p:cNvPr>
          <p:cNvSpPr/>
          <p:nvPr/>
        </p:nvSpPr>
        <p:spPr>
          <a:xfrm>
            <a:off x="4905563" y="1246033"/>
            <a:ext cx="880875" cy="31635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1350"/>
              <a:t>z/FS</a:t>
            </a:r>
            <a:endParaRPr sz="1350"/>
          </a:p>
        </p:txBody>
      </p:sp>
      <p:sp>
        <p:nvSpPr>
          <p:cNvPr id="12" name="Google Shape;262;p25">
            <a:extLst>
              <a:ext uri="{FF2B5EF4-FFF2-40B4-BE49-F238E27FC236}">
                <a16:creationId xmlns:a16="http://schemas.microsoft.com/office/drawing/2014/main" id="{3E2DD488-66F4-834C-A1CA-F86F7AE1EE47}"/>
              </a:ext>
            </a:extLst>
          </p:cNvPr>
          <p:cNvSpPr/>
          <p:nvPr/>
        </p:nvSpPr>
        <p:spPr>
          <a:xfrm>
            <a:off x="4351276" y="1624440"/>
            <a:ext cx="880875" cy="31635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1350"/>
              <a:t>PROCLIB</a:t>
            </a:r>
            <a:endParaRPr sz="1350"/>
          </a:p>
        </p:txBody>
      </p:sp>
      <p:sp>
        <p:nvSpPr>
          <p:cNvPr id="13" name="Google Shape;263;p25">
            <a:extLst>
              <a:ext uri="{FF2B5EF4-FFF2-40B4-BE49-F238E27FC236}">
                <a16:creationId xmlns:a16="http://schemas.microsoft.com/office/drawing/2014/main" id="{36E1A8FE-13E2-FC4A-8C43-9A67790A0A2C}"/>
              </a:ext>
            </a:extLst>
          </p:cNvPr>
          <p:cNvSpPr/>
          <p:nvPr/>
        </p:nvSpPr>
        <p:spPr>
          <a:xfrm>
            <a:off x="5412938" y="1624440"/>
            <a:ext cx="880875" cy="31635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1350"/>
              <a:t>PARMLIB</a:t>
            </a:r>
            <a:endParaRPr sz="1350"/>
          </a:p>
        </p:txBody>
      </p:sp>
      <p:sp>
        <p:nvSpPr>
          <p:cNvPr id="14" name="Google Shape;246;p25">
            <a:extLst>
              <a:ext uri="{FF2B5EF4-FFF2-40B4-BE49-F238E27FC236}">
                <a16:creationId xmlns:a16="http://schemas.microsoft.com/office/drawing/2014/main" id="{6CDE1F08-5E40-6E48-A393-BC36D6254C8C}"/>
              </a:ext>
            </a:extLst>
          </p:cNvPr>
          <p:cNvSpPr/>
          <p:nvPr/>
        </p:nvSpPr>
        <p:spPr>
          <a:xfrm>
            <a:off x="2606345" y="3572388"/>
            <a:ext cx="1873298" cy="1407132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1000" dirty="0"/>
              <a:t>Configured Instance A</a:t>
            </a:r>
            <a:endParaRPr sz="1000" dirty="0"/>
          </a:p>
        </p:txBody>
      </p:sp>
      <p:sp>
        <p:nvSpPr>
          <p:cNvPr id="20" name="Google Shape;255;p25">
            <a:extLst>
              <a:ext uri="{FF2B5EF4-FFF2-40B4-BE49-F238E27FC236}">
                <a16:creationId xmlns:a16="http://schemas.microsoft.com/office/drawing/2014/main" id="{051C000A-7C14-6C41-8052-A8B1F2EB6095}"/>
              </a:ext>
            </a:extLst>
          </p:cNvPr>
          <p:cNvSpPr txBox="1"/>
          <p:nvPr/>
        </p:nvSpPr>
        <p:spPr>
          <a:xfrm>
            <a:off x="826803" y="1186193"/>
            <a:ext cx="1042650" cy="50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350" dirty="0"/>
              <a:t>Extract and SMP/E Install</a:t>
            </a:r>
          </a:p>
          <a:p>
            <a:r>
              <a:rPr lang="en-US" sz="1350" dirty="0"/>
              <a:t>RECEIVE</a:t>
            </a:r>
            <a:endParaRPr sz="1350" dirty="0"/>
          </a:p>
        </p:txBody>
      </p:sp>
      <p:cxnSp>
        <p:nvCxnSpPr>
          <p:cNvPr id="21" name="Google Shape;251;p25">
            <a:extLst>
              <a:ext uri="{FF2B5EF4-FFF2-40B4-BE49-F238E27FC236}">
                <a16:creationId xmlns:a16="http://schemas.microsoft.com/office/drawing/2014/main" id="{20BAA845-8588-E942-9634-7216952FA9AE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 flipV="1">
            <a:off x="1201082" y="2003994"/>
            <a:ext cx="536278" cy="52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" name="Google Shape;251;p25">
            <a:extLst>
              <a:ext uri="{FF2B5EF4-FFF2-40B4-BE49-F238E27FC236}">
                <a16:creationId xmlns:a16="http://schemas.microsoft.com/office/drawing/2014/main" id="{C8F8E99B-747D-1A44-AF67-414E32FD30B0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3213081" y="1439206"/>
            <a:ext cx="1004319" cy="12317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" name="Google Shape;256;p25">
            <a:extLst>
              <a:ext uri="{FF2B5EF4-FFF2-40B4-BE49-F238E27FC236}">
                <a16:creationId xmlns:a16="http://schemas.microsoft.com/office/drawing/2014/main" id="{4D541C35-6523-7F4C-866E-C560147D5A38}"/>
              </a:ext>
            </a:extLst>
          </p:cNvPr>
          <p:cNvSpPr txBox="1"/>
          <p:nvPr/>
        </p:nvSpPr>
        <p:spPr>
          <a:xfrm>
            <a:off x="3238239" y="902061"/>
            <a:ext cx="1042650" cy="50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350" dirty="0"/>
              <a:t>Deployment</a:t>
            </a:r>
          </a:p>
          <a:p>
            <a:r>
              <a:rPr lang="en-US" sz="1350" dirty="0"/>
              <a:t>APPLY</a:t>
            </a:r>
            <a:endParaRPr sz="1350" dirty="0"/>
          </a:p>
        </p:txBody>
      </p:sp>
      <p:sp>
        <p:nvSpPr>
          <p:cNvPr id="32" name="Google Shape;256;p25">
            <a:extLst>
              <a:ext uri="{FF2B5EF4-FFF2-40B4-BE49-F238E27FC236}">
                <a16:creationId xmlns:a16="http://schemas.microsoft.com/office/drawing/2014/main" id="{49F27EAE-04D0-0C48-9F98-80E8B45679E6}"/>
              </a:ext>
            </a:extLst>
          </p:cNvPr>
          <p:cNvSpPr txBox="1"/>
          <p:nvPr/>
        </p:nvSpPr>
        <p:spPr>
          <a:xfrm>
            <a:off x="3381724" y="2546964"/>
            <a:ext cx="1946164" cy="1339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350" dirty="0"/>
              <a:t>/S ZWESVR, PRM=XX  Launch with</a:t>
            </a:r>
          </a:p>
          <a:p>
            <a:r>
              <a:rPr lang="en-US" sz="1000" dirty="0"/>
              <a:t>CONFIG_DIR(/</a:t>
            </a:r>
            <a:r>
              <a:rPr lang="en-US" sz="1000" dirty="0" err="1"/>
              <a:t>var</a:t>
            </a:r>
            <a:r>
              <a:rPr lang="en-US" sz="1000" dirty="0"/>
              <a:t>/</a:t>
            </a:r>
            <a:r>
              <a:rPr lang="en-US" sz="1000" dirty="0" err="1"/>
              <a:t>lpp</a:t>
            </a:r>
            <a:r>
              <a:rPr lang="en-US" sz="1000" dirty="0"/>
              <a:t>/</a:t>
            </a:r>
            <a:r>
              <a:rPr lang="en-US" sz="1000" dirty="0" err="1"/>
              <a:t>zowe</a:t>
            </a:r>
            <a:r>
              <a:rPr lang="en-US" sz="1000" dirty="0"/>
              <a:t>/v1)</a:t>
            </a:r>
          </a:p>
          <a:p>
            <a:r>
              <a:rPr lang="en-US" sz="1000" dirty="0"/>
              <a:t>Validate, migrate  and create defaults</a:t>
            </a:r>
            <a:endParaRPr sz="10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7107664-2EB6-E64A-A76A-DAAB6DA00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015" y="4267392"/>
            <a:ext cx="1589449" cy="658214"/>
          </a:xfrm>
          <a:prstGeom prst="rect">
            <a:avLst/>
          </a:prstGeom>
        </p:spPr>
      </p:pic>
      <p:sp>
        <p:nvSpPr>
          <p:cNvPr id="40" name="Google Shape;263;p25">
            <a:extLst>
              <a:ext uri="{FF2B5EF4-FFF2-40B4-BE49-F238E27FC236}">
                <a16:creationId xmlns:a16="http://schemas.microsoft.com/office/drawing/2014/main" id="{BAAC04D2-3A40-224D-987B-E9A774F43249}"/>
              </a:ext>
            </a:extLst>
          </p:cNvPr>
          <p:cNvSpPr/>
          <p:nvPr/>
        </p:nvSpPr>
        <p:spPr>
          <a:xfrm>
            <a:off x="2803586" y="3884608"/>
            <a:ext cx="1557878" cy="31635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1000" dirty="0" err="1"/>
              <a:t>active_configuration.cfg</a:t>
            </a:r>
            <a:endParaRPr sz="1000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B438343-B41F-2743-9CB0-4A1FF85E7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804" y="1318678"/>
            <a:ext cx="776343" cy="171059"/>
          </a:xfrm>
          <a:prstGeom prst="rect">
            <a:avLst/>
          </a:prstGeom>
        </p:spPr>
      </p:pic>
      <p:cxnSp>
        <p:nvCxnSpPr>
          <p:cNvPr id="46" name="Google Shape;251;p25">
            <a:extLst>
              <a:ext uri="{FF2B5EF4-FFF2-40B4-BE49-F238E27FC236}">
                <a16:creationId xmlns:a16="http://schemas.microsoft.com/office/drawing/2014/main" id="{E6BA0AE2-64DC-294E-AE4B-0FA5037753EF}"/>
              </a:ext>
            </a:extLst>
          </p:cNvPr>
          <p:cNvCxnSpPr>
            <a:cxnSpLocks/>
            <a:endCxn id="45" idx="1"/>
          </p:cNvCxnSpPr>
          <p:nvPr/>
        </p:nvCxnSpPr>
        <p:spPr>
          <a:xfrm flipV="1">
            <a:off x="6474600" y="1232222"/>
            <a:ext cx="1336300" cy="1381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" name="Google Shape;256;p25">
            <a:extLst>
              <a:ext uri="{FF2B5EF4-FFF2-40B4-BE49-F238E27FC236}">
                <a16:creationId xmlns:a16="http://schemas.microsoft.com/office/drawing/2014/main" id="{9A15D91D-A3C9-5E46-82CB-808DB1D06896}"/>
              </a:ext>
            </a:extLst>
          </p:cNvPr>
          <p:cNvSpPr txBox="1"/>
          <p:nvPr/>
        </p:nvSpPr>
        <p:spPr>
          <a:xfrm>
            <a:off x="6641437" y="933180"/>
            <a:ext cx="1042650" cy="50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350" dirty="0"/>
              <a:t>ZWESOS01 Launch with</a:t>
            </a:r>
          </a:p>
          <a:p>
            <a:r>
              <a:rPr lang="en-US" sz="1350" dirty="0"/>
              <a:t>PARMLIB</a:t>
            </a:r>
            <a:endParaRPr sz="1000" dirty="0"/>
          </a:p>
        </p:txBody>
      </p:sp>
      <p:sp>
        <p:nvSpPr>
          <p:cNvPr id="49" name="Google Shape;246;p25">
            <a:extLst>
              <a:ext uri="{FF2B5EF4-FFF2-40B4-BE49-F238E27FC236}">
                <a16:creationId xmlns:a16="http://schemas.microsoft.com/office/drawing/2014/main" id="{1288C108-7A2A-7445-ADAA-A84158A64340}"/>
              </a:ext>
            </a:extLst>
          </p:cNvPr>
          <p:cNvSpPr/>
          <p:nvPr/>
        </p:nvSpPr>
        <p:spPr>
          <a:xfrm>
            <a:off x="7050459" y="3518474"/>
            <a:ext cx="868769" cy="1407132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1000" dirty="0"/>
              <a:t>Configured Instance B</a:t>
            </a:r>
            <a:endParaRPr sz="1000" dirty="0"/>
          </a:p>
        </p:txBody>
      </p:sp>
      <p:sp>
        <p:nvSpPr>
          <p:cNvPr id="50" name="Google Shape;256;p25">
            <a:extLst>
              <a:ext uri="{FF2B5EF4-FFF2-40B4-BE49-F238E27FC236}">
                <a16:creationId xmlns:a16="http://schemas.microsoft.com/office/drawing/2014/main" id="{52268FDF-6D4B-BA48-9F88-2AEC7A17AD5E}"/>
              </a:ext>
            </a:extLst>
          </p:cNvPr>
          <p:cNvSpPr txBox="1"/>
          <p:nvPr/>
        </p:nvSpPr>
        <p:spPr>
          <a:xfrm>
            <a:off x="7113750" y="2481345"/>
            <a:ext cx="2003164" cy="1101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350" dirty="0"/>
              <a:t>/S ZWESVR, PRM=YY  Launch with</a:t>
            </a:r>
          </a:p>
          <a:p>
            <a:r>
              <a:rPr lang="en-US" sz="1000" dirty="0"/>
              <a:t>CONFIG_DIR(/u/</a:t>
            </a:r>
            <a:r>
              <a:rPr lang="en-US" sz="1000" dirty="0" err="1"/>
              <a:t>wincj</a:t>
            </a:r>
            <a:r>
              <a:rPr lang="en-US" sz="1000" dirty="0"/>
              <a:t>/</a:t>
            </a:r>
            <a:r>
              <a:rPr lang="en-US" sz="1000" dirty="0" err="1"/>
              <a:t>zowe</a:t>
            </a:r>
            <a:r>
              <a:rPr lang="en-US" sz="1000" dirty="0"/>
              <a:t>/1.2.1)</a:t>
            </a:r>
          </a:p>
          <a:p>
            <a:r>
              <a:rPr lang="en-US" sz="1000" dirty="0"/>
              <a:t>Validate, migrate  and create defaults</a:t>
            </a:r>
            <a:endParaRPr sz="1000" dirty="0"/>
          </a:p>
        </p:txBody>
      </p:sp>
      <p:cxnSp>
        <p:nvCxnSpPr>
          <p:cNvPr id="51" name="Google Shape;251;p25">
            <a:extLst>
              <a:ext uri="{FF2B5EF4-FFF2-40B4-BE49-F238E27FC236}">
                <a16:creationId xmlns:a16="http://schemas.microsoft.com/office/drawing/2014/main" id="{F20B1A83-C5AB-FA4B-A543-B323D6928F96}"/>
              </a:ext>
            </a:extLst>
          </p:cNvPr>
          <p:cNvCxnSpPr>
            <a:cxnSpLocks/>
          </p:cNvCxnSpPr>
          <p:nvPr/>
        </p:nvCxnSpPr>
        <p:spPr>
          <a:xfrm>
            <a:off x="5999201" y="2043116"/>
            <a:ext cx="1051258" cy="166742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" name="Google Shape;244;p25">
            <a:extLst>
              <a:ext uri="{FF2B5EF4-FFF2-40B4-BE49-F238E27FC236}">
                <a16:creationId xmlns:a16="http://schemas.microsoft.com/office/drawing/2014/main" id="{A06F4636-3C2F-9442-B768-06E170397850}"/>
              </a:ext>
            </a:extLst>
          </p:cNvPr>
          <p:cNvSpPr/>
          <p:nvPr/>
        </p:nvSpPr>
        <p:spPr>
          <a:xfrm>
            <a:off x="5327888" y="4427163"/>
            <a:ext cx="1390475" cy="499992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-US" sz="1000" dirty="0"/>
              <a:t>Shared </a:t>
            </a:r>
            <a:r>
              <a:rPr lang="en-US" sz="1000" dirty="0" err="1"/>
              <a:t>Config</a:t>
            </a:r>
            <a:r>
              <a:rPr lang="en-US" sz="1000" dirty="0"/>
              <a:t> Area</a:t>
            </a:r>
          </a:p>
          <a:p>
            <a:pPr algn="ctr"/>
            <a:r>
              <a:rPr lang="en-US" sz="1000" dirty="0"/>
              <a:t>(</a:t>
            </a:r>
            <a:r>
              <a:rPr lang="en-US" sz="1000" dirty="0" err="1"/>
              <a:t>keystore</a:t>
            </a:r>
            <a:r>
              <a:rPr lang="en-US" sz="1000" dirty="0"/>
              <a:t>)</a:t>
            </a:r>
            <a:endParaRPr sz="1000" dirty="0"/>
          </a:p>
        </p:txBody>
      </p: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158520B0-82B1-AE4F-A9C5-79DCF5281ED9}"/>
              </a:ext>
            </a:extLst>
          </p:cNvPr>
          <p:cNvCxnSpPr>
            <a:endCxn id="14" idx="3"/>
          </p:cNvCxnSpPr>
          <p:nvPr/>
        </p:nvCxnSpPr>
        <p:spPr>
          <a:xfrm rot="5400000">
            <a:off x="3661193" y="2861566"/>
            <a:ext cx="2232838" cy="595938"/>
          </a:xfrm>
          <a:prstGeom prst="bentConnector2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2E764D-ADCA-8649-BFEA-0316C8CD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65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7B58B-B4F7-8C4B-AAFD-75ECD20E8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 Be - Installer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F1293-7790-1542-B381-69224A20B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993" y="1054120"/>
            <a:ext cx="8369300" cy="314319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SMP/E installer</a:t>
            </a:r>
          </a:p>
          <a:p>
            <a:pPr lvl="1"/>
            <a:r>
              <a:rPr lang="en-US" dirty="0"/>
              <a:t>Single </a:t>
            </a:r>
            <a:r>
              <a:rPr lang="en-US" b="1" dirty="0"/>
              <a:t>AZWE001</a:t>
            </a:r>
            <a:r>
              <a:rPr lang="en-US" dirty="0"/>
              <a:t> FMID delivered on </a:t>
            </a:r>
            <a:r>
              <a:rPr lang="en-US" dirty="0" err="1"/>
              <a:t>zowe.org</a:t>
            </a:r>
            <a:r>
              <a:rPr lang="en-US" dirty="0"/>
              <a:t> with PTFs, APARs, emergency fixes</a:t>
            </a:r>
          </a:p>
          <a:p>
            <a:pPr lvl="1"/>
            <a:r>
              <a:rPr lang="en-US" dirty="0"/>
              <a:t>Installed to /</a:t>
            </a:r>
            <a:r>
              <a:rPr lang="en-US" dirty="0" err="1"/>
              <a:t>usr</a:t>
            </a:r>
            <a:r>
              <a:rPr lang="en-US" dirty="0"/>
              <a:t>/</a:t>
            </a:r>
            <a:r>
              <a:rPr lang="en-US" dirty="0" err="1"/>
              <a:t>lpp</a:t>
            </a:r>
            <a:r>
              <a:rPr lang="en-US" dirty="0"/>
              <a:t>/</a:t>
            </a:r>
            <a:r>
              <a:rPr lang="en-US" dirty="0" err="1"/>
              <a:t>zowe</a:t>
            </a:r>
            <a:r>
              <a:rPr lang="en-US" dirty="0"/>
              <a:t>/v1</a:t>
            </a:r>
          </a:p>
          <a:p>
            <a:pPr lvl="1"/>
            <a:r>
              <a:rPr lang="en-US" dirty="0"/>
              <a:t>Configuration required at startup only persisted in /</a:t>
            </a:r>
            <a:r>
              <a:rPr lang="en-US" dirty="0" err="1"/>
              <a:t>var</a:t>
            </a:r>
            <a:r>
              <a:rPr lang="en-US" dirty="0"/>
              <a:t>/</a:t>
            </a:r>
            <a:r>
              <a:rPr lang="en-US" dirty="0" err="1"/>
              <a:t>zowe</a:t>
            </a:r>
            <a:endParaRPr lang="en-US" dirty="0"/>
          </a:p>
          <a:p>
            <a:r>
              <a:rPr lang="en-US" dirty="0"/>
              <a:t>Keep </a:t>
            </a:r>
            <a:r>
              <a:rPr lang="en-US" dirty="0" err="1"/>
              <a:t>zowe.org</a:t>
            </a:r>
            <a:r>
              <a:rPr lang="en-US" dirty="0"/>
              <a:t> simple .</a:t>
            </a:r>
            <a:r>
              <a:rPr lang="en-US" dirty="0" err="1"/>
              <a:t>pax</a:t>
            </a:r>
            <a:endParaRPr lang="en-US" dirty="0"/>
          </a:p>
          <a:p>
            <a:pPr lvl="1"/>
            <a:r>
              <a:rPr lang="en-US" dirty="0"/>
              <a:t>Install script lays down runtime folder only.  Defaults to /</a:t>
            </a:r>
            <a:r>
              <a:rPr lang="en-US" dirty="0" err="1"/>
              <a:t>tmp</a:t>
            </a:r>
            <a:r>
              <a:rPr lang="en-US" dirty="0"/>
              <a:t>/</a:t>
            </a:r>
            <a:r>
              <a:rPr lang="en-US" dirty="0" err="1"/>
              <a:t>zowe</a:t>
            </a:r>
            <a:r>
              <a:rPr lang="en-US" dirty="0"/>
              <a:t>/</a:t>
            </a:r>
            <a:r>
              <a:rPr lang="en-US" dirty="0" err="1"/>
              <a:t>v.r.m</a:t>
            </a:r>
            <a:endParaRPr lang="en-US" dirty="0"/>
          </a:p>
          <a:p>
            <a:pPr lvl="1"/>
            <a:r>
              <a:rPr lang="en-US" dirty="0"/>
              <a:t>Configuration required at startup only</a:t>
            </a:r>
          </a:p>
          <a:p>
            <a:endParaRPr lang="en-US" dirty="0"/>
          </a:p>
          <a:p>
            <a:r>
              <a:rPr lang="en-US" dirty="0"/>
              <a:t>MVS One time configuration</a:t>
            </a:r>
          </a:p>
          <a:p>
            <a:pPr lvl="1"/>
            <a:r>
              <a:rPr lang="en-US" dirty="0"/>
              <a:t>ZWESVR.   RDEFINE for user ID</a:t>
            </a:r>
          </a:p>
          <a:p>
            <a:pPr lvl="1"/>
            <a:r>
              <a:rPr lang="en-US" dirty="0"/>
              <a:t>ZWESIS01.  RDEFINE for user ID. APF </a:t>
            </a:r>
            <a:r>
              <a:rPr lang="en-US" dirty="0" err="1"/>
              <a:t>Auth</a:t>
            </a:r>
            <a:r>
              <a:rPr lang="en-US" dirty="0"/>
              <a:t> PDSE,  PPT KEY(4), ZWES.IS FACILITY READ, BPX.SERVER FACILITY(UPDATE) BPX.DAEMON(UPDATE), CSFSERV READ.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47905-A83C-9C44-B039-A3C51C42F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73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185EA-6AF2-F742-A2F4-7CCAC9855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 Be Installer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4CDC9-366D-234E-A8C8-FC095E32D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943429"/>
            <a:ext cx="8369300" cy="3950788"/>
          </a:xfrm>
        </p:spPr>
        <p:txBody>
          <a:bodyPr>
            <a:normAutofit/>
          </a:bodyPr>
          <a:lstStyle/>
          <a:p>
            <a:r>
              <a:rPr lang="en-US" dirty="0"/>
              <a:t>User IDs and groups the server should run under.  </a:t>
            </a:r>
          </a:p>
          <a:p>
            <a:pPr lvl="1"/>
            <a:r>
              <a:rPr lang="en-US" dirty="0"/>
              <a:t>Currently we use IZUSVR and IZUADMIN.  Should we make ZWESVR and ZWEGRP or do people want to specify their own ?</a:t>
            </a:r>
          </a:p>
          <a:p>
            <a:r>
              <a:rPr lang="en-US" dirty="0"/>
              <a:t>Install using JCL or shell scripts for RDEFINE, PERMIT, … commands</a:t>
            </a:r>
          </a:p>
          <a:p>
            <a:r>
              <a:rPr lang="en-US" dirty="0"/>
              <a:t>How much to automate ?  </a:t>
            </a:r>
          </a:p>
          <a:p>
            <a:pPr lvl="1"/>
            <a:r>
              <a:rPr lang="en-US" dirty="0"/>
              <a:t>1) Create SAMPLIB and LOADLIB folders with files/members and leave all to </a:t>
            </a:r>
            <a:r>
              <a:rPr lang="en-US" dirty="0" err="1"/>
              <a:t>sysprog</a:t>
            </a:r>
            <a:r>
              <a:rPr lang="en-US" dirty="0"/>
              <a:t>.  Where should we put it ?  USS or a specified PDS location ?</a:t>
            </a:r>
          </a:p>
          <a:p>
            <a:pPr lvl="1"/>
            <a:r>
              <a:rPr lang="en-US" dirty="0"/>
              <a:t>2) Provide shell scripts to deploy PROCLIB member, APF load library, …</a:t>
            </a:r>
          </a:p>
          <a:p>
            <a:r>
              <a:rPr lang="en-US" dirty="0"/>
              <a:t>SMP/E Locations /</a:t>
            </a:r>
            <a:r>
              <a:rPr lang="en-US" dirty="0" err="1"/>
              <a:t>usr</a:t>
            </a:r>
            <a:r>
              <a:rPr lang="en-US" dirty="0"/>
              <a:t>/</a:t>
            </a:r>
            <a:r>
              <a:rPr lang="en-US" dirty="0" err="1"/>
              <a:t>lpp</a:t>
            </a:r>
            <a:r>
              <a:rPr lang="en-US" dirty="0"/>
              <a:t>/</a:t>
            </a:r>
            <a:r>
              <a:rPr lang="en-US" dirty="0" err="1"/>
              <a:t>zowe</a:t>
            </a:r>
            <a:r>
              <a:rPr lang="en-US" dirty="0"/>
              <a:t>/v1 and /</a:t>
            </a:r>
            <a:r>
              <a:rPr lang="en-US" dirty="0" err="1"/>
              <a:t>var</a:t>
            </a:r>
            <a:r>
              <a:rPr lang="en-US" dirty="0"/>
              <a:t>/</a:t>
            </a:r>
            <a:r>
              <a:rPr lang="en-US" dirty="0" err="1"/>
              <a:t>zowe</a:t>
            </a:r>
            <a:r>
              <a:rPr lang="en-US" dirty="0"/>
              <a:t>/v1for configuration</a:t>
            </a:r>
          </a:p>
          <a:p>
            <a:r>
              <a:rPr lang="en-US" dirty="0"/>
              <a:t>Standard .</a:t>
            </a:r>
            <a:r>
              <a:rPr lang="en-US" dirty="0" err="1"/>
              <a:t>pax</a:t>
            </a:r>
            <a:r>
              <a:rPr lang="en-US" dirty="0"/>
              <a:t> locations /</a:t>
            </a:r>
            <a:r>
              <a:rPr lang="en-US" dirty="0" err="1"/>
              <a:t>tmp</a:t>
            </a:r>
            <a:r>
              <a:rPr lang="en-US" dirty="0"/>
              <a:t>/</a:t>
            </a:r>
            <a:r>
              <a:rPr lang="en-US" dirty="0" err="1"/>
              <a:t>zowe</a:t>
            </a:r>
            <a:r>
              <a:rPr lang="en-US" dirty="0"/>
              <a:t>/</a:t>
            </a:r>
            <a:r>
              <a:rPr lang="en-US" dirty="0" err="1"/>
              <a:t>v.r.m</a:t>
            </a:r>
            <a:r>
              <a:rPr lang="en-US" dirty="0"/>
              <a:t> and ~/</a:t>
            </a:r>
            <a:r>
              <a:rPr lang="en-US" dirty="0" err="1"/>
              <a:t>zowe</a:t>
            </a:r>
            <a:endParaRPr lang="en-US" dirty="0"/>
          </a:p>
          <a:p>
            <a:r>
              <a:rPr lang="en-US" dirty="0" err="1"/>
              <a:t>Proclib</a:t>
            </a:r>
            <a:r>
              <a:rPr lang="en-US" dirty="0"/>
              <a:t> named ZWESVR and get rid of option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819B5-59F9-C44D-A359-C7C9D7130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5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7B58B-B4F7-8C4B-AAFD-75ECD20E8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 Be – Launch with Configuration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F1293-7790-1542-B381-69224A20B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993" y="1054120"/>
            <a:ext cx="8369300" cy="3143194"/>
          </a:xfrm>
        </p:spPr>
        <p:txBody>
          <a:bodyPr>
            <a:normAutofit/>
          </a:bodyPr>
          <a:lstStyle/>
          <a:p>
            <a:r>
              <a:rPr lang="en-US" dirty="0"/>
              <a:t>Startup configuration </a:t>
            </a:r>
          </a:p>
          <a:p>
            <a:pPr lvl="1"/>
            <a:r>
              <a:rPr lang="en-US" dirty="0"/>
              <a:t>PROCLIB paired with PARMLIB</a:t>
            </a:r>
          </a:p>
          <a:p>
            <a:pPr lvl="1"/>
            <a:r>
              <a:rPr lang="en-US" dirty="0"/>
              <a:t>PARMLIB specified USER_DIR launch folder, (default value  /</a:t>
            </a:r>
            <a:r>
              <a:rPr lang="en-US" dirty="0" err="1"/>
              <a:t>var</a:t>
            </a:r>
            <a:r>
              <a:rPr lang="en-US" dirty="0"/>
              <a:t>/</a:t>
            </a:r>
            <a:r>
              <a:rPr lang="en-US" dirty="0" err="1"/>
              <a:t>zowe</a:t>
            </a:r>
            <a:r>
              <a:rPr lang="en-US" dirty="0"/>
              <a:t>/v1).  Similar to an Eclipse workspace, contains manifest information, persistent data.  </a:t>
            </a:r>
          </a:p>
          <a:p>
            <a:pPr lvl="1"/>
            <a:r>
              <a:rPr lang="en-US" dirty="0"/>
              <a:t>Launch – </a:t>
            </a:r>
          </a:p>
          <a:p>
            <a:pPr lvl="2"/>
            <a:r>
              <a:rPr lang="en-US" dirty="0"/>
              <a:t>Work out required configure parameters </a:t>
            </a:r>
          </a:p>
          <a:p>
            <a:pPr lvl="3"/>
            <a:r>
              <a:rPr lang="en-US" dirty="0"/>
              <a:t>PARMLIB &gt; ~/.profile &gt; /</a:t>
            </a:r>
            <a:r>
              <a:rPr lang="en-US" dirty="0" err="1"/>
              <a:t>etc</a:t>
            </a:r>
            <a:r>
              <a:rPr lang="en-US" dirty="0"/>
              <a:t>/.profile &gt; defaults.    </a:t>
            </a:r>
          </a:p>
          <a:p>
            <a:pPr lvl="2"/>
            <a:r>
              <a:rPr lang="en-US" dirty="0"/>
              <a:t>Backup existing “</a:t>
            </a:r>
            <a:r>
              <a:rPr lang="en-US" dirty="0" err="1"/>
              <a:t>active_configuration.cfg</a:t>
            </a:r>
            <a:r>
              <a:rPr lang="en-US" dirty="0"/>
              <a:t>” to “</a:t>
            </a:r>
            <a:r>
              <a:rPr lang="en-US" dirty="0" err="1"/>
              <a:t>backup_configuration.yymmdd.hhmmss</a:t>
            </a:r>
            <a:r>
              <a:rPr lang="en-US" dirty="0"/>
              <a:t>”</a:t>
            </a:r>
          </a:p>
          <a:p>
            <a:pPr lvl="2"/>
            <a:r>
              <a:rPr lang="en-US" dirty="0"/>
              <a:t>Create new “</a:t>
            </a:r>
            <a:r>
              <a:rPr lang="en-US" dirty="0" err="1"/>
              <a:t>active_configuration.cfg</a:t>
            </a:r>
            <a:r>
              <a:rPr lang="en-US" dirty="0"/>
              <a:t>” and initialize USER_DIR</a:t>
            </a:r>
          </a:p>
          <a:p>
            <a:pPr lvl="2"/>
            <a:r>
              <a:rPr lang="en-US" dirty="0"/>
              <a:t>Launch components based on configuration specification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470C4-1ABD-8D4A-BDDD-630851A1B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64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185EA-6AF2-F742-A2F4-7CCAC9855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Launch with Configuration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4CDC9-366D-234E-A8C8-FC095E32D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943429"/>
            <a:ext cx="8369300" cy="395078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Manage via started tasks or USS processes   </a:t>
            </a:r>
          </a:p>
          <a:p>
            <a:pPr lvl="1"/>
            <a:r>
              <a:rPr lang="en-US" dirty="0"/>
              <a:t>PARMLIB vs.  /</a:t>
            </a:r>
            <a:r>
              <a:rPr lang="en-US" dirty="0" err="1"/>
              <a:t>etc</a:t>
            </a:r>
            <a:r>
              <a:rPr lang="en-US" dirty="0"/>
              <a:t>/.profile or hybrid hierarchy</a:t>
            </a:r>
          </a:p>
          <a:p>
            <a:pPr lvl="1"/>
            <a:r>
              <a:rPr lang="en-US" dirty="0"/>
              <a:t>2 char of full path, </a:t>
            </a:r>
            <a:r>
              <a:rPr lang="en-US" dirty="0" err="1"/>
              <a:t>eg</a:t>
            </a:r>
            <a:r>
              <a:rPr lang="en-US" dirty="0"/>
              <a:t>. </a:t>
            </a:r>
            <a:r>
              <a:rPr lang="en-US" sz="1200" dirty="0"/>
              <a:t>/S ZWESVR, PRM=XX or PRM=SYS1.PARMLIB(ZWESVRXX) or PRM=ZWESVRXX</a:t>
            </a:r>
          </a:p>
          <a:p>
            <a:r>
              <a:rPr lang="en-US" dirty="0"/>
              <a:t>Certificates</a:t>
            </a:r>
          </a:p>
          <a:p>
            <a:pPr lvl="1"/>
            <a:r>
              <a:rPr lang="en-US" dirty="0"/>
              <a:t>How to manage </a:t>
            </a:r>
            <a:r>
              <a:rPr lang="en-US" dirty="0" err="1"/>
              <a:t>keystore</a:t>
            </a:r>
            <a:r>
              <a:rPr lang="en-US" dirty="0"/>
              <a:t> data ?  </a:t>
            </a:r>
          </a:p>
          <a:p>
            <a:pPr lvl="1"/>
            <a:r>
              <a:rPr lang="en-US" dirty="0"/>
              <a:t>What northbound certificate ?</a:t>
            </a:r>
          </a:p>
          <a:p>
            <a:pPr lvl="1"/>
            <a:r>
              <a:rPr lang="en-US" dirty="0"/>
              <a:t>Should we use keyrings ?  AT-TLS ?  (Java supports keyrings – node ?)</a:t>
            </a:r>
          </a:p>
          <a:p>
            <a:r>
              <a:rPr lang="en-US" dirty="0"/>
              <a:t>Component Lifecycle</a:t>
            </a:r>
          </a:p>
          <a:p>
            <a:pPr lvl="1"/>
            <a:r>
              <a:rPr lang="en-US" dirty="0"/>
              <a:t>STC for all together, e.g. </a:t>
            </a:r>
            <a:r>
              <a:rPr lang="en-US" sz="1200" dirty="0"/>
              <a:t>/S ZWESVR, PRM=xx.  Single STC with multiple address spaces,  cannot bounce independently.  Can still identify with suffixes of ML, AF, EX</a:t>
            </a:r>
            <a:endParaRPr lang="en-US" dirty="0"/>
          </a:p>
          <a:p>
            <a:pPr lvl="1"/>
            <a:r>
              <a:rPr lang="en-US" dirty="0"/>
              <a:t>STC for each component.  Multiple STCs, individual bounce and restart</a:t>
            </a:r>
          </a:p>
          <a:p>
            <a:pPr lvl="2"/>
            <a:r>
              <a:rPr lang="en-US" sz="1200" b="1" dirty="0"/>
              <a:t>API Mediation </a:t>
            </a:r>
            <a:r>
              <a:rPr lang="en-US" sz="1200" dirty="0"/>
              <a:t>/S ZWESVRML,PRM=ML,  </a:t>
            </a:r>
            <a:r>
              <a:rPr lang="en-US" sz="1200" b="1" dirty="0"/>
              <a:t>Desktop</a:t>
            </a:r>
            <a:r>
              <a:rPr lang="en-US" sz="1200" dirty="0"/>
              <a:t> /S ZWESVRAF, PRM=AF, </a:t>
            </a:r>
            <a:r>
              <a:rPr lang="en-US" sz="1200" b="1" dirty="0"/>
              <a:t>Explorers</a:t>
            </a:r>
            <a:r>
              <a:rPr lang="en-US" sz="1200" dirty="0"/>
              <a:t> /S ZWESVREX,PRM=EX</a:t>
            </a:r>
          </a:p>
          <a:p>
            <a:r>
              <a:rPr lang="en-US" dirty="0"/>
              <a:t>Should we allow components that can run off platform (Java, node stacks) to be delivered in </a:t>
            </a:r>
            <a:r>
              <a:rPr lang="en-US" dirty="0" err="1"/>
              <a:t>docker</a:t>
            </a:r>
            <a:r>
              <a:rPr lang="en-US" dirty="0"/>
              <a:t> containers for off host, or Linux including Linux on z, and a core </a:t>
            </a:r>
            <a:r>
              <a:rPr lang="en-US" dirty="0" err="1"/>
              <a:t>Zowe</a:t>
            </a:r>
            <a:r>
              <a:rPr lang="en-US" dirty="0"/>
              <a:t> launcher that brings up just the z/OS pieces (ZWESIS01 and </a:t>
            </a:r>
            <a:r>
              <a:rPr lang="en-US" dirty="0" err="1"/>
              <a:t>zssServer</a:t>
            </a:r>
            <a:r>
              <a:rPr lang="en-US" dirty="0"/>
              <a:t>)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30DD8-9D61-B14E-8158-BE6C8CD0E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E1FCB-68BE-F84E-9C55-800BB2C8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Delivery route</a:t>
            </a:r>
          </a:p>
        </p:txBody>
      </p:sp>
      <p:sp>
        <p:nvSpPr>
          <p:cNvPr id="4" name="Google Shape;247;p25">
            <a:extLst>
              <a:ext uri="{FF2B5EF4-FFF2-40B4-BE49-F238E27FC236}">
                <a16:creationId xmlns:a16="http://schemas.microsoft.com/office/drawing/2014/main" id="{AABE574B-454E-3F43-B96E-DB1C5BCA6784}"/>
              </a:ext>
            </a:extLst>
          </p:cNvPr>
          <p:cNvSpPr/>
          <p:nvPr/>
        </p:nvSpPr>
        <p:spPr>
          <a:xfrm>
            <a:off x="1537154" y="4372541"/>
            <a:ext cx="928603" cy="351041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000" dirty="0" err="1"/>
              <a:t>Zowe.v.rm.PAX</a:t>
            </a:r>
            <a:endParaRPr sz="1000" dirty="0"/>
          </a:p>
        </p:txBody>
      </p:sp>
      <p:sp>
        <p:nvSpPr>
          <p:cNvPr id="5" name="Google Shape;247;p25">
            <a:extLst>
              <a:ext uri="{FF2B5EF4-FFF2-40B4-BE49-F238E27FC236}">
                <a16:creationId xmlns:a16="http://schemas.microsoft.com/office/drawing/2014/main" id="{CE2EF806-56A4-AB46-8717-2E717BDC9583}"/>
              </a:ext>
            </a:extLst>
          </p:cNvPr>
          <p:cNvSpPr/>
          <p:nvPr/>
        </p:nvSpPr>
        <p:spPr>
          <a:xfrm>
            <a:off x="7240615" y="4372541"/>
            <a:ext cx="1026807" cy="351041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000" dirty="0" err="1"/>
              <a:t>Zowe.v.rm.PAX</a:t>
            </a:r>
            <a:endParaRPr sz="10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CFBD641-77AF-2945-8D3F-A9A3DDBD55AD}"/>
              </a:ext>
            </a:extLst>
          </p:cNvPr>
          <p:cNvCxnSpPr/>
          <p:nvPr/>
        </p:nvCxnSpPr>
        <p:spPr>
          <a:xfrm>
            <a:off x="537883" y="4080222"/>
            <a:ext cx="839096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050428-32E0-E044-86E1-D910154C819D}"/>
              </a:ext>
            </a:extLst>
          </p:cNvPr>
          <p:cNvCxnSpPr/>
          <p:nvPr/>
        </p:nvCxnSpPr>
        <p:spPr>
          <a:xfrm flipV="1">
            <a:off x="2040693" y="3757492"/>
            <a:ext cx="0" cy="3227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AC53151-7A57-AD40-B2A9-F2A99EE97DEE}"/>
              </a:ext>
            </a:extLst>
          </p:cNvPr>
          <p:cNvCxnSpPr/>
          <p:nvPr/>
        </p:nvCxnSpPr>
        <p:spPr>
          <a:xfrm flipV="1">
            <a:off x="7754018" y="3780954"/>
            <a:ext cx="0" cy="3227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3B3C6FB-5117-B34F-B49B-5E8AA0CFA916}"/>
              </a:ext>
            </a:extLst>
          </p:cNvPr>
          <p:cNvSpPr txBox="1"/>
          <p:nvPr/>
        </p:nvSpPr>
        <p:spPr>
          <a:xfrm>
            <a:off x="1594737" y="3771867"/>
            <a:ext cx="4459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1.1.3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719DE1-7551-EF40-A53B-0119BA1BE742}"/>
              </a:ext>
            </a:extLst>
          </p:cNvPr>
          <p:cNvSpPr txBox="1"/>
          <p:nvPr/>
        </p:nvSpPr>
        <p:spPr>
          <a:xfrm>
            <a:off x="7151614" y="3818547"/>
            <a:ext cx="4459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1.1.4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8DA2A8-A500-894C-A966-40810964F8EE}"/>
              </a:ext>
            </a:extLst>
          </p:cNvPr>
          <p:cNvSpPr txBox="1"/>
          <p:nvPr/>
        </p:nvSpPr>
        <p:spPr>
          <a:xfrm>
            <a:off x="1441046" y="3494000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simple.sh</a:t>
            </a:r>
            <a:r>
              <a:rPr lang="en-US" sz="1000" dirty="0"/>
              <a:t> installer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2D9D4F-C0C7-7B4B-BE86-454722AF334B}"/>
              </a:ext>
            </a:extLst>
          </p:cNvPr>
          <p:cNvSpPr txBox="1"/>
          <p:nvPr/>
        </p:nvSpPr>
        <p:spPr>
          <a:xfrm>
            <a:off x="1457461" y="3065795"/>
            <a:ext cx="998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SMP/E PTF</a:t>
            </a:r>
          </a:p>
          <a:p>
            <a:r>
              <a:rPr lang="en-US" sz="1000" b="1" dirty="0"/>
              <a:t>AZWE001 </a:t>
            </a:r>
            <a:r>
              <a:rPr lang="en-US" sz="1000" dirty="0"/>
              <a:t>FMID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6821EC-5654-E843-9B7C-38FD03A65295}"/>
              </a:ext>
            </a:extLst>
          </p:cNvPr>
          <p:cNvSpPr txBox="1"/>
          <p:nvPr/>
        </p:nvSpPr>
        <p:spPr>
          <a:xfrm>
            <a:off x="6554265" y="3537418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simple.sh</a:t>
            </a:r>
            <a:r>
              <a:rPr lang="en-US" sz="1000" dirty="0"/>
              <a:t> installer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4E37AB-D963-524A-9A04-2E6E90817417}"/>
              </a:ext>
            </a:extLst>
          </p:cNvPr>
          <p:cNvSpPr txBox="1"/>
          <p:nvPr/>
        </p:nvSpPr>
        <p:spPr>
          <a:xfrm>
            <a:off x="6627272" y="3077183"/>
            <a:ext cx="747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SMP/E PTF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BF49D7-E880-A845-894F-B1F3EE5E5247}"/>
              </a:ext>
            </a:extLst>
          </p:cNvPr>
          <p:cNvSpPr txBox="1"/>
          <p:nvPr/>
        </p:nvSpPr>
        <p:spPr>
          <a:xfrm>
            <a:off x="341065" y="4438407"/>
            <a:ext cx="10999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github.com</a:t>
            </a:r>
            <a:r>
              <a:rPr lang="en-US" sz="1000" dirty="0"/>
              <a:t>/</a:t>
            </a:r>
            <a:r>
              <a:rPr lang="en-US" sz="1000" dirty="0" err="1"/>
              <a:t>zowe</a:t>
            </a:r>
            <a:endParaRPr lang="en-US" sz="1000" dirty="0"/>
          </a:p>
        </p:txBody>
      </p:sp>
      <p:sp>
        <p:nvSpPr>
          <p:cNvPr id="20" name="Google Shape;247;p25">
            <a:extLst>
              <a:ext uri="{FF2B5EF4-FFF2-40B4-BE49-F238E27FC236}">
                <a16:creationId xmlns:a16="http://schemas.microsoft.com/office/drawing/2014/main" id="{7089CC49-22B1-234C-A1DF-12F0B3C07F53}"/>
              </a:ext>
            </a:extLst>
          </p:cNvPr>
          <p:cNvSpPr/>
          <p:nvPr/>
        </p:nvSpPr>
        <p:spPr>
          <a:xfrm>
            <a:off x="2720817" y="2957644"/>
            <a:ext cx="1389645" cy="3510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000" dirty="0"/>
              <a:t>/</a:t>
            </a:r>
            <a:r>
              <a:rPr lang="en-US" sz="1000" dirty="0" err="1"/>
              <a:t>usr</a:t>
            </a:r>
            <a:r>
              <a:rPr lang="en-US" sz="1000" dirty="0"/>
              <a:t>/</a:t>
            </a:r>
            <a:r>
              <a:rPr lang="en-US" sz="1000" dirty="0" err="1"/>
              <a:t>lpp</a:t>
            </a:r>
            <a:r>
              <a:rPr lang="en-US" sz="1000" dirty="0"/>
              <a:t>/</a:t>
            </a:r>
            <a:r>
              <a:rPr lang="en-US" sz="1000" dirty="0" err="1"/>
              <a:t>zowe</a:t>
            </a:r>
            <a:r>
              <a:rPr lang="en-US" sz="1000" dirty="0"/>
              <a:t>/v1</a:t>
            </a:r>
          </a:p>
          <a:p>
            <a:pPr algn="ctr"/>
            <a:r>
              <a:rPr lang="en-US" sz="1000" dirty="0"/>
              <a:t>/</a:t>
            </a:r>
            <a:r>
              <a:rPr lang="en-US" sz="1000" dirty="0" err="1"/>
              <a:t>var</a:t>
            </a:r>
            <a:r>
              <a:rPr lang="en-US" sz="1000" dirty="0"/>
              <a:t>/</a:t>
            </a:r>
            <a:r>
              <a:rPr lang="en-US" sz="1000" dirty="0" err="1"/>
              <a:t>zowe</a:t>
            </a:r>
            <a:r>
              <a:rPr lang="en-US" sz="1000" dirty="0"/>
              <a:t>/v1</a:t>
            </a:r>
            <a:endParaRPr sz="1000" dirty="0"/>
          </a:p>
        </p:txBody>
      </p:sp>
      <p:sp>
        <p:nvSpPr>
          <p:cNvPr id="22" name="Google Shape;247;p25">
            <a:extLst>
              <a:ext uri="{FF2B5EF4-FFF2-40B4-BE49-F238E27FC236}">
                <a16:creationId xmlns:a16="http://schemas.microsoft.com/office/drawing/2014/main" id="{E6095E09-88DC-DE4E-BC19-B5B7445B2AC2}"/>
              </a:ext>
            </a:extLst>
          </p:cNvPr>
          <p:cNvSpPr/>
          <p:nvPr/>
        </p:nvSpPr>
        <p:spPr>
          <a:xfrm>
            <a:off x="2724863" y="3479338"/>
            <a:ext cx="1389645" cy="351041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000" dirty="0"/>
              <a:t>~/</a:t>
            </a:r>
            <a:r>
              <a:rPr lang="en-US" sz="1000" dirty="0" err="1"/>
              <a:t>tmp</a:t>
            </a:r>
            <a:r>
              <a:rPr lang="en-US" sz="1000" dirty="0"/>
              <a:t>/</a:t>
            </a:r>
            <a:r>
              <a:rPr lang="en-US" sz="1000" dirty="0" err="1"/>
              <a:t>zowe</a:t>
            </a:r>
            <a:r>
              <a:rPr lang="en-US" sz="1000" dirty="0"/>
              <a:t>/1.1.3</a:t>
            </a:r>
          </a:p>
          <a:p>
            <a:pPr algn="ctr"/>
            <a:r>
              <a:rPr lang="en-US" sz="1000" dirty="0"/>
              <a:t>~/</a:t>
            </a:r>
            <a:r>
              <a:rPr lang="en-US" sz="1000" dirty="0" err="1"/>
              <a:t>zowe</a:t>
            </a:r>
            <a:r>
              <a:rPr lang="en-US" sz="1000" dirty="0"/>
              <a:t>/</a:t>
            </a:r>
            <a:r>
              <a:rPr lang="en-US" sz="1000" dirty="0" err="1"/>
              <a:t>config</a:t>
            </a:r>
            <a:endParaRPr sz="1000" dirty="0"/>
          </a:p>
        </p:txBody>
      </p:sp>
      <p:sp>
        <p:nvSpPr>
          <p:cNvPr id="23" name="Google Shape;247;p25">
            <a:extLst>
              <a:ext uri="{FF2B5EF4-FFF2-40B4-BE49-F238E27FC236}">
                <a16:creationId xmlns:a16="http://schemas.microsoft.com/office/drawing/2014/main" id="{3D33E45B-C5DC-CB43-8F5E-A69F8E99C4D1}"/>
              </a:ext>
            </a:extLst>
          </p:cNvPr>
          <p:cNvSpPr/>
          <p:nvPr/>
        </p:nvSpPr>
        <p:spPr>
          <a:xfrm>
            <a:off x="4928900" y="4358089"/>
            <a:ext cx="1020404" cy="3510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000" dirty="0" err="1"/>
              <a:t>Zowe.v.rm.PAX</a:t>
            </a:r>
            <a:endParaRPr sz="10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6AE511F-C15C-224C-825A-6FD564FC2BC5}"/>
              </a:ext>
            </a:extLst>
          </p:cNvPr>
          <p:cNvCxnSpPr/>
          <p:nvPr/>
        </p:nvCxnSpPr>
        <p:spPr>
          <a:xfrm>
            <a:off x="537883" y="2642027"/>
            <a:ext cx="839096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5B04A93-78FE-AB4A-8035-9660D3D20977}"/>
              </a:ext>
            </a:extLst>
          </p:cNvPr>
          <p:cNvSpPr txBox="1"/>
          <p:nvPr/>
        </p:nvSpPr>
        <p:spPr>
          <a:xfrm>
            <a:off x="1504104" y="2084690"/>
            <a:ext cx="1350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ISV Enterprise support</a:t>
            </a:r>
          </a:p>
          <a:p>
            <a:r>
              <a:rPr lang="en-US" sz="1000" b="1" dirty="0"/>
              <a:t>AZWE001</a:t>
            </a:r>
            <a:r>
              <a:rPr lang="en-US" sz="1000" dirty="0"/>
              <a:t> FMID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3C999D8-BE12-1A41-A8A4-E4CFB9B523E9}"/>
              </a:ext>
            </a:extLst>
          </p:cNvPr>
          <p:cNvCxnSpPr>
            <a:cxnSpLocks/>
          </p:cNvCxnSpPr>
          <p:nvPr/>
        </p:nvCxnSpPr>
        <p:spPr>
          <a:xfrm flipV="1">
            <a:off x="3350228" y="2076005"/>
            <a:ext cx="0" cy="8690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C65DCEC-8AD0-2643-B55B-6E336F4D9586}"/>
              </a:ext>
            </a:extLst>
          </p:cNvPr>
          <p:cNvSpPr txBox="1"/>
          <p:nvPr/>
        </p:nvSpPr>
        <p:spPr>
          <a:xfrm>
            <a:off x="5140421" y="4126320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APAR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A3F0EC-7995-BC46-AFFF-787718C97766}"/>
              </a:ext>
            </a:extLst>
          </p:cNvPr>
          <p:cNvSpPr txBox="1"/>
          <p:nvPr/>
        </p:nvSpPr>
        <p:spPr>
          <a:xfrm>
            <a:off x="1441046" y="4111868"/>
            <a:ext cx="1130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Monthly PTF build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08AF2CC-2EDD-3B42-83B1-28B780ABA741}"/>
              </a:ext>
            </a:extLst>
          </p:cNvPr>
          <p:cNvCxnSpPr>
            <a:cxnSpLocks/>
          </p:cNvCxnSpPr>
          <p:nvPr/>
        </p:nvCxnSpPr>
        <p:spPr>
          <a:xfrm flipV="1">
            <a:off x="5373818" y="2039839"/>
            <a:ext cx="0" cy="20396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Google Shape;247;p25">
            <a:extLst>
              <a:ext uri="{FF2B5EF4-FFF2-40B4-BE49-F238E27FC236}">
                <a16:creationId xmlns:a16="http://schemas.microsoft.com/office/drawing/2014/main" id="{DA28038E-6BB7-B94E-A577-081ACD385456}"/>
              </a:ext>
            </a:extLst>
          </p:cNvPr>
          <p:cNvSpPr/>
          <p:nvPr/>
        </p:nvSpPr>
        <p:spPr>
          <a:xfrm>
            <a:off x="4714604" y="3479337"/>
            <a:ext cx="1389645" cy="351041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000" dirty="0"/>
              <a:t>Emergency fix</a:t>
            </a:r>
            <a:endParaRPr sz="1000" dirty="0"/>
          </a:p>
        </p:txBody>
      </p:sp>
      <p:sp>
        <p:nvSpPr>
          <p:cNvPr id="36" name="Google Shape;247;p25">
            <a:extLst>
              <a:ext uri="{FF2B5EF4-FFF2-40B4-BE49-F238E27FC236}">
                <a16:creationId xmlns:a16="http://schemas.microsoft.com/office/drawing/2014/main" id="{2CDAF33D-9BE0-4D4F-89B0-367DB86FC46B}"/>
              </a:ext>
            </a:extLst>
          </p:cNvPr>
          <p:cNvSpPr/>
          <p:nvPr/>
        </p:nvSpPr>
        <p:spPr>
          <a:xfrm>
            <a:off x="4705060" y="2964758"/>
            <a:ext cx="1389645" cy="3510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000" dirty="0"/>
              <a:t>/</a:t>
            </a:r>
            <a:r>
              <a:rPr lang="en-US" sz="1000" dirty="0" err="1"/>
              <a:t>usr</a:t>
            </a:r>
            <a:r>
              <a:rPr lang="en-US" sz="1000" dirty="0"/>
              <a:t>/</a:t>
            </a:r>
            <a:r>
              <a:rPr lang="en-US" sz="1000" dirty="0" err="1"/>
              <a:t>lpp</a:t>
            </a:r>
            <a:r>
              <a:rPr lang="en-US" sz="1000" dirty="0"/>
              <a:t>/</a:t>
            </a:r>
            <a:r>
              <a:rPr lang="en-US" sz="1000" dirty="0" err="1"/>
              <a:t>zowe</a:t>
            </a:r>
            <a:r>
              <a:rPr lang="en-US" sz="1000" dirty="0"/>
              <a:t>/v1</a:t>
            </a:r>
          </a:p>
          <a:p>
            <a:pPr algn="ctr"/>
            <a:r>
              <a:rPr lang="en-US" sz="1000" dirty="0"/>
              <a:t>/</a:t>
            </a:r>
            <a:r>
              <a:rPr lang="en-US" sz="1000" dirty="0" err="1"/>
              <a:t>var</a:t>
            </a:r>
            <a:r>
              <a:rPr lang="en-US" sz="1000" dirty="0"/>
              <a:t>/</a:t>
            </a:r>
            <a:r>
              <a:rPr lang="en-US" sz="1000" dirty="0" err="1"/>
              <a:t>zowe</a:t>
            </a:r>
            <a:r>
              <a:rPr lang="en-US" sz="1000" dirty="0"/>
              <a:t>/v1</a:t>
            </a:r>
            <a:endParaRPr sz="1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755E36-852D-C545-874B-9189F6FA6F51}"/>
              </a:ext>
            </a:extLst>
          </p:cNvPr>
          <p:cNvSpPr txBox="1"/>
          <p:nvPr/>
        </p:nvSpPr>
        <p:spPr>
          <a:xfrm>
            <a:off x="4626498" y="2706597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APAR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A8F0FB-0711-B246-93E8-E1B6236B9FB6}"/>
              </a:ext>
            </a:extLst>
          </p:cNvPr>
          <p:cNvSpPr txBox="1"/>
          <p:nvPr/>
        </p:nvSpPr>
        <p:spPr>
          <a:xfrm>
            <a:off x="4357261" y="2079166"/>
            <a:ext cx="998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APAR</a:t>
            </a:r>
          </a:p>
          <a:p>
            <a:r>
              <a:rPr lang="en-US" sz="1000" b="1" dirty="0"/>
              <a:t>AZWE001</a:t>
            </a:r>
            <a:r>
              <a:rPr lang="en-US" sz="1000" dirty="0"/>
              <a:t> FMID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16A5BF4-8DD7-854E-9544-AE16DF44DD12}"/>
              </a:ext>
            </a:extLst>
          </p:cNvPr>
          <p:cNvSpPr txBox="1"/>
          <p:nvPr/>
        </p:nvSpPr>
        <p:spPr>
          <a:xfrm>
            <a:off x="6376332" y="4142601"/>
            <a:ext cx="1298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APARs rolled into PTF</a:t>
            </a:r>
          </a:p>
        </p:txBody>
      </p:sp>
      <p:sp>
        <p:nvSpPr>
          <p:cNvPr id="40" name="Google Shape;247;p25">
            <a:extLst>
              <a:ext uri="{FF2B5EF4-FFF2-40B4-BE49-F238E27FC236}">
                <a16:creationId xmlns:a16="http://schemas.microsoft.com/office/drawing/2014/main" id="{89A3F555-9F6D-CB42-960D-5DB68FB9EE9F}"/>
              </a:ext>
            </a:extLst>
          </p:cNvPr>
          <p:cNvSpPr/>
          <p:nvPr/>
        </p:nvSpPr>
        <p:spPr>
          <a:xfrm>
            <a:off x="7789625" y="3458581"/>
            <a:ext cx="1285219" cy="351041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000" dirty="0"/>
              <a:t>~/</a:t>
            </a:r>
            <a:r>
              <a:rPr lang="en-US" sz="1000" dirty="0" err="1"/>
              <a:t>tmp</a:t>
            </a:r>
            <a:r>
              <a:rPr lang="en-US" sz="1000" dirty="0"/>
              <a:t>/</a:t>
            </a:r>
            <a:r>
              <a:rPr lang="en-US" sz="1000" dirty="0" err="1"/>
              <a:t>zowe</a:t>
            </a:r>
            <a:r>
              <a:rPr lang="en-US" sz="1000" dirty="0"/>
              <a:t>/1.1.4</a:t>
            </a:r>
          </a:p>
          <a:p>
            <a:pPr algn="ctr"/>
            <a:r>
              <a:rPr lang="en-US" sz="1000" dirty="0"/>
              <a:t>~/</a:t>
            </a:r>
            <a:r>
              <a:rPr lang="en-US" sz="1000" dirty="0" err="1"/>
              <a:t>zowe</a:t>
            </a:r>
            <a:r>
              <a:rPr lang="en-US" sz="1000" dirty="0"/>
              <a:t>/</a:t>
            </a:r>
            <a:r>
              <a:rPr lang="en-US" sz="1000" dirty="0" err="1"/>
              <a:t>config</a:t>
            </a:r>
            <a:endParaRPr sz="1000" dirty="0"/>
          </a:p>
        </p:txBody>
      </p:sp>
      <p:sp>
        <p:nvSpPr>
          <p:cNvPr id="41" name="Google Shape;247;p25">
            <a:extLst>
              <a:ext uri="{FF2B5EF4-FFF2-40B4-BE49-F238E27FC236}">
                <a16:creationId xmlns:a16="http://schemas.microsoft.com/office/drawing/2014/main" id="{1E9B55D2-D392-1B43-8755-0C1582456571}"/>
              </a:ext>
            </a:extLst>
          </p:cNvPr>
          <p:cNvSpPr/>
          <p:nvPr/>
        </p:nvSpPr>
        <p:spPr>
          <a:xfrm>
            <a:off x="7789625" y="3024772"/>
            <a:ext cx="1285219" cy="3510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-US" sz="1000" dirty="0"/>
              <a:t>/</a:t>
            </a:r>
            <a:r>
              <a:rPr lang="en-US" sz="1000" dirty="0" err="1"/>
              <a:t>usr</a:t>
            </a:r>
            <a:r>
              <a:rPr lang="en-US" sz="1000" dirty="0"/>
              <a:t>/</a:t>
            </a:r>
            <a:r>
              <a:rPr lang="en-US" sz="1000" dirty="0" err="1"/>
              <a:t>lpp</a:t>
            </a:r>
            <a:r>
              <a:rPr lang="en-US" sz="1000" dirty="0"/>
              <a:t>/</a:t>
            </a:r>
            <a:r>
              <a:rPr lang="en-US" sz="1000" dirty="0" err="1"/>
              <a:t>zowe</a:t>
            </a:r>
            <a:r>
              <a:rPr lang="en-US" sz="1000" dirty="0"/>
              <a:t>/v1</a:t>
            </a:r>
          </a:p>
          <a:p>
            <a:pPr algn="ctr"/>
            <a:r>
              <a:rPr lang="en-US" sz="1000" dirty="0"/>
              <a:t>/</a:t>
            </a:r>
            <a:r>
              <a:rPr lang="en-US" sz="1000" dirty="0" err="1"/>
              <a:t>var</a:t>
            </a:r>
            <a:r>
              <a:rPr lang="en-US" sz="1000" dirty="0"/>
              <a:t>/</a:t>
            </a:r>
            <a:r>
              <a:rPr lang="en-US" sz="1000" dirty="0" err="1"/>
              <a:t>zowe</a:t>
            </a:r>
            <a:r>
              <a:rPr lang="en-US" sz="1000" dirty="0"/>
              <a:t>/v1</a:t>
            </a:r>
            <a:endParaRPr sz="1000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7ABA2F8-4D2E-694C-81DD-824998771489}"/>
              </a:ext>
            </a:extLst>
          </p:cNvPr>
          <p:cNvCxnSpPr>
            <a:cxnSpLocks/>
          </p:cNvCxnSpPr>
          <p:nvPr/>
        </p:nvCxnSpPr>
        <p:spPr>
          <a:xfrm flipV="1">
            <a:off x="8397358" y="2155771"/>
            <a:ext cx="0" cy="8690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BA581AA-A02A-CB42-A1B8-F30290E0C7D4}"/>
              </a:ext>
            </a:extLst>
          </p:cNvPr>
          <p:cNvSpPr txBox="1"/>
          <p:nvPr/>
        </p:nvSpPr>
        <p:spPr>
          <a:xfrm>
            <a:off x="7297285" y="2079166"/>
            <a:ext cx="998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PTF</a:t>
            </a:r>
          </a:p>
          <a:p>
            <a:r>
              <a:rPr lang="en-US" sz="1000" b="1" dirty="0"/>
              <a:t>AZWE001</a:t>
            </a:r>
            <a:r>
              <a:rPr lang="en-US" sz="1000" dirty="0"/>
              <a:t> FMID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1DE45-81CA-9146-BF1D-C4C22E195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63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185EA-6AF2-F742-A2F4-7CCAC9855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Support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4CDC9-366D-234E-A8C8-FC095E32D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943429"/>
            <a:ext cx="8369300" cy="3950788"/>
          </a:xfrm>
        </p:spPr>
        <p:txBody>
          <a:bodyPr>
            <a:normAutofit/>
          </a:bodyPr>
          <a:lstStyle/>
          <a:p>
            <a:r>
              <a:rPr lang="en-US" dirty="0"/>
              <a:t>Support – base </a:t>
            </a:r>
            <a:r>
              <a:rPr lang="en-US" dirty="0" err="1"/>
              <a:t>zowe.org</a:t>
            </a:r>
            <a:r>
              <a:rPr lang="en-US" dirty="0"/>
              <a:t> FMID redistributed on IBM, Broadcom, other ISVs offering enterprise support</a:t>
            </a:r>
          </a:p>
          <a:p>
            <a:pPr lvl="1"/>
            <a:r>
              <a:rPr lang="en-US" dirty="0" err="1"/>
              <a:t>Fmid</a:t>
            </a:r>
            <a:r>
              <a:rPr lang="en-US" dirty="0"/>
              <a:t> </a:t>
            </a:r>
            <a:r>
              <a:rPr lang="en-US" b="1" dirty="0"/>
              <a:t>AZWE001</a:t>
            </a:r>
            <a:r>
              <a:rPr lang="en-US" dirty="0"/>
              <a:t> used by </a:t>
            </a:r>
            <a:r>
              <a:rPr lang="en-US" dirty="0" err="1"/>
              <a:t>zowe.org</a:t>
            </a:r>
            <a:r>
              <a:rPr lang="en-US" dirty="0"/>
              <a:t> also used by ISVs who redistribute unchanged </a:t>
            </a:r>
          </a:p>
          <a:p>
            <a:r>
              <a:rPr lang="en-US" dirty="0"/>
              <a:t>Receive order </a:t>
            </a:r>
          </a:p>
          <a:p>
            <a:pPr lvl="1"/>
            <a:r>
              <a:rPr lang="en-US" dirty="0"/>
              <a:t>1) manual,</a:t>
            </a:r>
          </a:p>
          <a:p>
            <a:pPr lvl="1"/>
            <a:r>
              <a:rPr lang="en-US" dirty="0"/>
              <a:t>2) shell with </a:t>
            </a:r>
            <a:r>
              <a:rPr lang="en-US" dirty="0" err="1"/>
              <a:t>wget</a:t>
            </a:r>
            <a:r>
              <a:rPr lang="en-US" dirty="0"/>
              <a:t> for CSI entry </a:t>
            </a:r>
          </a:p>
          <a:p>
            <a:pPr lvl="1"/>
            <a:r>
              <a:rPr lang="en-US" dirty="0"/>
              <a:t>3) Formal receive order server</a:t>
            </a:r>
          </a:p>
          <a:p>
            <a:pPr lvl="1"/>
            <a:r>
              <a:rPr lang="en-US" dirty="0"/>
              <a:t>How do sites know PTFs and APARs are available.  How to know/notify</a:t>
            </a:r>
          </a:p>
          <a:p>
            <a:r>
              <a:rPr lang="en-US" dirty="0"/>
              <a:t>PTF – APAR – emergency fix/user mod.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8EC08-2A28-4B45-AA31-6F16FD58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52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83B15-3320-4291-BF82-7E893D68B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AC0C5-C11D-462D-8E92-580D10406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86" y="1210715"/>
            <a:ext cx="8369300" cy="3143194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Zowe</a:t>
            </a:r>
            <a:r>
              <a:rPr lang="en-US" dirty="0"/>
              <a:t> 1.0 </a:t>
            </a:r>
          </a:p>
          <a:p>
            <a:pPr lvl="1"/>
            <a:r>
              <a:rPr lang="en-US" dirty="0" err="1"/>
              <a:t>Zowe</a:t>
            </a:r>
            <a:r>
              <a:rPr lang="en-US" dirty="0"/>
              <a:t> Architecture</a:t>
            </a:r>
          </a:p>
          <a:p>
            <a:pPr lvl="1"/>
            <a:r>
              <a:rPr lang="en-US" dirty="0" err="1"/>
              <a:t>Zowe</a:t>
            </a:r>
            <a:r>
              <a:rPr lang="en-US" dirty="0"/>
              <a:t> launch and Run</a:t>
            </a:r>
          </a:p>
          <a:p>
            <a:pPr lvl="1"/>
            <a:r>
              <a:rPr lang="en-US" dirty="0"/>
              <a:t>Journey from </a:t>
            </a:r>
            <a:r>
              <a:rPr lang="en-US" dirty="0" err="1"/>
              <a:t>zowe.org</a:t>
            </a:r>
            <a:r>
              <a:rPr lang="en-US" dirty="0"/>
              <a:t> to mainframe started tasks</a:t>
            </a:r>
          </a:p>
          <a:p>
            <a:pPr lvl="2"/>
            <a:r>
              <a:rPr lang="en-US" dirty="0"/>
              <a:t>Install and configure ZOWESVR</a:t>
            </a:r>
          </a:p>
          <a:p>
            <a:pPr lvl="2"/>
            <a:r>
              <a:rPr lang="en-US" dirty="0"/>
              <a:t>Install and configure ZWESIS01</a:t>
            </a:r>
          </a:p>
          <a:p>
            <a:pPr lvl="1"/>
            <a:r>
              <a:rPr lang="en-US" dirty="0"/>
              <a:t>Pain points</a:t>
            </a:r>
          </a:p>
          <a:p>
            <a:r>
              <a:rPr lang="en-US" dirty="0"/>
              <a:t>Cupids To-Be</a:t>
            </a:r>
          </a:p>
          <a:p>
            <a:pPr lvl="1"/>
            <a:r>
              <a:rPr lang="en-US" dirty="0"/>
              <a:t>Installer and launch topology</a:t>
            </a:r>
          </a:p>
          <a:p>
            <a:pPr lvl="1"/>
            <a:r>
              <a:rPr lang="en-US" dirty="0"/>
              <a:t>Installer and questions</a:t>
            </a:r>
          </a:p>
          <a:p>
            <a:pPr lvl="1"/>
            <a:r>
              <a:rPr lang="en-US" dirty="0"/>
              <a:t>Launch with configuration and questions </a:t>
            </a:r>
          </a:p>
          <a:p>
            <a:pPr lvl="1"/>
            <a:r>
              <a:rPr lang="en-US" dirty="0"/>
              <a:t>Delivery Route and support questions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944BE-792F-3541-853A-078B9F303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27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185EA-6AF2-F742-A2F4-7CCAC9855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Stay in touch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8EC08-2A28-4B45-AA31-6F16FD58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A58E13-B2CA-DF41-A1B2-C5ED97C3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009" y="1572066"/>
            <a:ext cx="4103079" cy="32857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9E628A-66F1-A142-8700-31421FBA4E42}"/>
              </a:ext>
            </a:extLst>
          </p:cNvPr>
          <p:cNvSpPr/>
          <p:nvPr/>
        </p:nvSpPr>
        <p:spPr>
          <a:xfrm>
            <a:off x="579119" y="904670"/>
            <a:ext cx="70737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openmainframeproject.slack.com</a:t>
            </a:r>
            <a:r>
              <a:rPr lang="en-US" dirty="0"/>
              <a:t>/messages/CH9R3FD1V</a:t>
            </a:r>
          </a:p>
        </p:txBody>
      </p:sp>
    </p:spTree>
    <p:extLst>
      <p:ext uri="{BB962C8B-B14F-4D97-AF65-F5344CB8AC3E}">
        <p14:creationId xmlns:p14="http://schemas.microsoft.com/office/powerpoint/2010/main" val="1694006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185EA-6AF2-F742-A2F4-7CCAC9855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4CDC9-366D-234E-A8C8-FC095E32D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943429"/>
            <a:ext cx="8369300" cy="395078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Manage via started tasks or USS processes   </a:t>
            </a:r>
          </a:p>
          <a:p>
            <a:pPr lvl="1"/>
            <a:r>
              <a:rPr lang="en-US" dirty="0"/>
              <a:t>PARMLIB vs.  /</a:t>
            </a:r>
            <a:r>
              <a:rPr lang="en-US" dirty="0" err="1"/>
              <a:t>etc</a:t>
            </a:r>
            <a:r>
              <a:rPr lang="en-US" dirty="0"/>
              <a:t>/.profile or hybrid hierarchy</a:t>
            </a:r>
          </a:p>
          <a:p>
            <a:r>
              <a:rPr lang="en-US" dirty="0"/>
              <a:t>User IDs</a:t>
            </a:r>
          </a:p>
          <a:p>
            <a:r>
              <a:rPr lang="en-US" dirty="0" err="1"/>
              <a:t>Keystore</a:t>
            </a:r>
            <a:r>
              <a:rPr lang="en-US" dirty="0"/>
              <a:t> keyring</a:t>
            </a:r>
          </a:p>
          <a:p>
            <a:r>
              <a:rPr lang="en-US" dirty="0"/>
              <a:t>Install using JCL or shell scripts</a:t>
            </a:r>
          </a:p>
          <a:p>
            <a:r>
              <a:rPr lang="en-US" dirty="0"/>
              <a:t>How much to automate ?  PROCLIB, PARMLIB, APF Load Lib</a:t>
            </a:r>
          </a:p>
          <a:p>
            <a:r>
              <a:rPr lang="en-US" dirty="0"/>
              <a:t>Locations /</a:t>
            </a:r>
            <a:r>
              <a:rPr lang="en-US" dirty="0" err="1"/>
              <a:t>usr</a:t>
            </a:r>
            <a:r>
              <a:rPr lang="en-US" dirty="0"/>
              <a:t>/</a:t>
            </a:r>
            <a:r>
              <a:rPr lang="en-US" dirty="0" err="1"/>
              <a:t>lpp</a:t>
            </a:r>
            <a:r>
              <a:rPr lang="en-US" dirty="0"/>
              <a:t>/</a:t>
            </a:r>
            <a:r>
              <a:rPr lang="en-US" dirty="0" err="1"/>
              <a:t>zowe</a:t>
            </a:r>
            <a:r>
              <a:rPr lang="en-US" dirty="0"/>
              <a:t>/v1 and /</a:t>
            </a:r>
            <a:r>
              <a:rPr lang="en-US" dirty="0" err="1"/>
              <a:t>var</a:t>
            </a:r>
            <a:r>
              <a:rPr lang="en-US" dirty="0"/>
              <a:t>/</a:t>
            </a:r>
            <a:r>
              <a:rPr lang="en-US" dirty="0" err="1"/>
              <a:t>zowe</a:t>
            </a:r>
            <a:r>
              <a:rPr lang="en-US" dirty="0"/>
              <a:t>/v1</a:t>
            </a:r>
          </a:p>
          <a:p>
            <a:r>
              <a:rPr lang="en-US" dirty="0"/>
              <a:t>ZWESVR and get rid of option ?</a:t>
            </a:r>
          </a:p>
          <a:p>
            <a:r>
              <a:rPr lang="en-US" dirty="0"/>
              <a:t>Support – base </a:t>
            </a:r>
            <a:r>
              <a:rPr lang="en-US" dirty="0" err="1"/>
              <a:t>zowe.org</a:t>
            </a:r>
            <a:r>
              <a:rPr lang="en-US" dirty="0"/>
              <a:t> FMID redistributed on IBM, Broadcom, other</a:t>
            </a:r>
          </a:p>
          <a:p>
            <a:r>
              <a:rPr lang="en-US" dirty="0"/>
              <a:t>Receive order 1) manual, 2) shell with </a:t>
            </a:r>
            <a:r>
              <a:rPr lang="en-US" dirty="0" err="1"/>
              <a:t>wget</a:t>
            </a:r>
            <a:r>
              <a:rPr lang="en-US" dirty="0"/>
              <a:t> for CSI entry 3) Formal receive order server</a:t>
            </a:r>
          </a:p>
          <a:p>
            <a:pPr lvl="1"/>
            <a:r>
              <a:rPr lang="en-US" dirty="0"/>
              <a:t>Tony – how do sites know PTFs and APARs are available.  How to know/notify</a:t>
            </a:r>
          </a:p>
          <a:p>
            <a:r>
              <a:rPr lang="en-US" dirty="0"/>
              <a:t>PTF – APAF – emergency fix/user mod.  </a:t>
            </a:r>
          </a:p>
          <a:p>
            <a:r>
              <a:rPr lang="en-US" dirty="0"/>
              <a:t>Lifecycle – STC for each component or one PROCLIB with USS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F6C01-A639-C44C-9DF1-88CED196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29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FA37BB15-B4D4-E540-9504-E2C3908220CB}"/>
              </a:ext>
            </a:extLst>
          </p:cNvPr>
          <p:cNvSpPr/>
          <p:nvPr/>
        </p:nvSpPr>
        <p:spPr>
          <a:xfrm>
            <a:off x="5850093" y="202131"/>
            <a:ext cx="1958558" cy="10527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8BD38E5-B719-A040-961F-CB1DDA431BCD}"/>
              </a:ext>
            </a:extLst>
          </p:cNvPr>
          <p:cNvSpPr/>
          <p:nvPr/>
        </p:nvSpPr>
        <p:spPr>
          <a:xfrm rot="5400000">
            <a:off x="4951065" y="-399075"/>
            <a:ext cx="614206" cy="51009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196AA6-3EF6-D842-A7AC-4C65195FFE4F}"/>
              </a:ext>
            </a:extLst>
          </p:cNvPr>
          <p:cNvSpPr/>
          <p:nvPr/>
        </p:nvSpPr>
        <p:spPr>
          <a:xfrm>
            <a:off x="2716421" y="1844305"/>
            <a:ext cx="5092230" cy="210953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API Gateway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F582D8-88EE-2542-99A4-79D337267C65}"/>
              </a:ext>
            </a:extLst>
          </p:cNvPr>
          <p:cNvSpPr/>
          <p:nvPr/>
        </p:nvSpPr>
        <p:spPr>
          <a:xfrm>
            <a:off x="2707685" y="2805624"/>
            <a:ext cx="576178" cy="3692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API Catalog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13B60D4-E0F5-8544-BEFF-75487F8C5CB8}"/>
              </a:ext>
            </a:extLst>
          </p:cNvPr>
          <p:cNvSpPr/>
          <p:nvPr/>
        </p:nvSpPr>
        <p:spPr>
          <a:xfrm>
            <a:off x="3332978" y="2808598"/>
            <a:ext cx="688865" cy="3692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API Discovery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D316678-45F2-FC41-929D-9AFEFDB6D35C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2995774" y="2458512"/>
            <a:ext cx="0" cy="3471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B8525D1-5DD2-9144-B286-EB52E77203BE}"/>
              </a:ext>
            </a:extLst>
          </p:cNvPr>
          <p:cNvCxnSpPr>
            <a:cxnSpLocks/>
          </p:cNvCxnSpPr>
          <p:nvPr/>
        </p:nvCxnSpPr>
        <p:spPr>
          <a:xfrm>
            <a:off x="3646788" y="2458512"/>
            <a:ext cx="0" cy="3471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82FFFBCF-6F96-BA4C-A2A8-04C04381BB79}"/>
              </a:ext>
            </a:extLst>
          </p:cNvPr>
          <p:cNvSpPr/>
          <p:nvPr/>
        </p:nvSpPr>
        <p:spPr>
          <a:xfrm>
            <a:off x="6303777" y="2820671"/>
            <a:ext cx="413710" cy="3572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MVS UI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E3A7E9E-4BFA-7048-A93A-B226BC2CCB8D}"/>
              </a:ext>
            </a:extLst>
          </p:cNvPr>
          <p:cNvSpPr/>
          <p:nvPr/>
        </p:nvSpPr>
        <p:spPr>
          <a:xfrm>
            <a:off x="6766930" y="2822413"/>
            <a:ext cx="423549" cy="3539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JES UI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8830FD5-B0E7-304D-A162-42509A56C2A0}"/>
              </a:ext>
            </a:extLst>
          </p:cNvPr>
          <p:cNvSpPr/>
          <p:nvPr/>
        </p:nvSpPr>
        <p:spPr>
          <a:xfrm>
            <a:off x="7246172" y="2820593"/>
            <a:ext cx="485836" cy="357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USS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UI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A2C7D56-E8C6-1042-9DF3-33D6754C7710}"/>
              </a:ext>
            </a:extLst>
          </p:cNvPr>
          <p:cNvSpPr/>
          <p:nvPr/>
        </p:nvSpPr>
        <p:spPr>
          <a:xfrm>
            <a:off x="4079250" y="2813514"/>
            <a:ext cx="403449" cy="357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File API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F8B830-DC0B-A740-A36B-B958C1A572E0}"/>
              </a:ext>
            </a:extLst>
          </p:cNvPr>
          <p:cNvSpPr/>
          <p:nvPr/>
        </p:nvSpPr>
        <p:spPr>
          <a:xfrm>
            <a:off x="4521995" y="2813821"/>
            <a:ext cx="424797" cy="357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JES API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892E7B8-0947-C447-9E5E-CE36A08691A2}"/>
              </a:ext>
            </a:extLst>
          </p:cNvPr>
          <p:cNvCxnSpPr>
            <a:cxnSpLocks/>
          </p:cNvCxnSpPr>
          <p:nvPr/>
        </p:nvCxnSpPr>
        <p:spPr>
          <a:xfrm>
            <a:off x="4484160" y="2470648"/>
            <a:ext cx="0" cy="3471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21AF651-50B6-6746-B692-A167727F149A}"/>
              </a:ext>
            </a:extLst>
          </p:cNvPr>
          <p:cNvCxnSpPr>
            <a:cxnSpLocks/>
          </p:cNvCxnSpPr>
          <p:nvPr/>
        </p:nvCxnSpPr>
        <p:spPr>
          <a:xfrm>
            <a:off x="4591425" y="1274693"/>
            <a:ext cx="0" cy="5696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1691BFB-2D24-0547-A69D-0918666B0AB3}"/>
              </a:ext>
            </a:extLst>
          </p:cNvPr>
          <p:cNvSpPr txBox="1"/>
          <p:nvPr/>
        </p:nvSpPr>
        <p:spPr>
          <a:xfrm>
            <a:off x="4560511" y="1584645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7554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352B5E6-D9E3-3B44-986D-749969DFF4EB}"/>
              </a:ext>
            </a:extLst>
          </p:cNvPr>
          <p:cNvSpPr txBox="1"/>
          <p:nvPr/>
        </p:nvSpPr>
        <p:spPr>
          <a:xfrm>
            <a:off x="2624708" y="2608725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7552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FE695A-EC51-3E41-9C73-F580614481B1}"/>
              </a:ext>
            </a:extLst>
          </p:cNvPr>
          <p:cNvSpPr txBox="1"/>
          <p:nvPr/>
        </p:nvSpPr>
        <p:spPr>
          <a:xfrm>
            <a:off x="3306175" y="2608725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7553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24C4305-5BA2-1B43-A80B-DF777ED8E227}"/>
              </a:ext>
            </a:extLst>
          </p:cNvPr>
          <p:cNvSpPr txBox="1"/>
          <p:nvPr/>
        </p:nvSpPr>
        <p:spPr>
          <a:xfrm>
            <a:off x="4033286" y="2640023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8547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A8D5EA7-D754-BD43-8ADC-13C0B2EE28C5}"/>
              </a:ext>
            </a:extLst>
          </p:cNvPr>
          <p:cNvCxnSpPr>
            <a:cxnSpLocks/>
          </p:cNvCxnSpPr>
          <p:nvPr/>
        </p:nvCxnSpPr>
        <p:spPr>
          <a:xfrm>
            <a:off x="4953888" y="2464547"/>
            <a:ext cx="0" cy="3471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22E71EC-E73F-8045-92CA-2E9B816D4A91}"/>
              </a:ext>
            </a:extLst>
          </p:cNvPr>
          <p:cNvSpPr txBox="1"/>
          <p:nvPr/>
        </p:nvSpPr>
        <p:spPr>
          <a:xfrm>
            <a:off x="4467399" y="2633921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8545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DA6970D-339E-0D4A-9DB9-7098BFD59F0F}"/>
              </a:ext>
            </a:extLst>
          </p:cNvPr>
          <p:cNvCxnSpPr>
            <a:cxnSpLocks/>
          </p:cNvCxnSpPr>
          <p:nvPr/>
        </p:nvCxnSpPr>
        <p:spPr>
          <a:xfrm>
            <a:off x="6562664" y="2459991"/>
            <a:ext cx="0" cy="3471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7AFBBAF-5B9E-4043-B919-74BEA94D894E}"/>
              </a:ext>
            </a:extLst>
          </p:cNvPr>
          <p:cNvCxnSpPr>
            <a:cxnSpLocks/>
          </p:cNvCxnSpPr>
          <p:nvPr/>
        </p:nvCxnSpPr>
        <p:spPr>
          <a:xfrm>
            <a:off x="7109535" y="2466026"/>
            <a:ext cx="0" cy="3471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9D4C01E-B964-F74B-9D68-801D8A100C91}"/>
              </a:ext>
            </a:extLst>
          </p:cNvPr>
          <p:cNvCxnSpPr>
            <a:cxnSpLocks/>
          </p:cNvCxnSpPr>
          <p:nvPr/>
        </p:nvCxnSpPr>
        <p:spPr>
          <a:xfrm>
            <a:off x="7564031" y="2466026"/>
            <a:ext cx="0" cy="3471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D9B2E554-4717-514F-83E2-19343201CDAF}"/>
              </a:ext>
            </a:extLst>
          </p:cNvPr>
          <p:cNvSpPr txBox="1"/>
          <p:nvPr/>
        </p:nvSpPr>
        <p:spPr>
          <a:xfrm>
            <a:off x="6215048" y="2633547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8548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5230D4-C8AB-5346-8A04-2DC5533FDD62}"/>
              </a:ext>
            </a:extLst>
          </p:cNvPr>
          <p:cNvSpPr txBox="1"/>
          <p:nvPr/>
        </p:nvSpPr>
        <p:spPr>
          <a:xfrm>
            <a:off x="6742133" y="2642770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8546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D51231D-A1BD-4944-AC97-EB35344659BC}"/>
              </a:ext>
            </a:extLst>
          </p:cNvPr>
          <p:cNvSpPr txBox="1"/>
          <p:nvPr/>
        </p:nvSpPr>
        <p:spPr>
          <a:xfrm>
            <a:off x="7207925" y="2639582"/>
            <a:ext cx="44114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8550</a:t>
            </a:r>
          </a:p>
          <a:p>
            <a:endParaRPr lang="en-US" sz="825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9DE1BCE-1CFC-1441-96B8-215353ACF262}"/>
              </a:ext>
            </a:extLst>
          </p:cNvPr>
          <p:cNvSpPr/>
          <p:nvPr/>
        </p:nvSpPr>
        <p:spPr>
          <a:xfrm>
            <a:off x="1456661" y="2828274"/>
            <a:ext cx="846574" cy="10764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B2BC080-CDFD-1C40-9018-2717D47E1571}"/>
              </a:ext>
            </a:extLst>
          </p:cNvPr>
          <p:cNvSpPr/>
          <p:nvPr/>
        </p:nvSpPr>
        <p:spPr>
          <a:xfrm>
            <a:off x="1798305" y="3389720"/>
            <a:ext cx="504930" cy="246829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TN3270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56EF613-5B84-354E-925D-A378D66F1CF1}"/>
              </a:ext>
            </a:extLst>
          </p:cNvPr>
          <p:cNvSpPr/>
          <p:nvPr/>
        </p:nvSpPr>
        <p:spPr>
          <a:xfrm>
            <a:off x="1798305" y="3630541"/>
            <a:ext cx="504930" cy="246829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7ADD677-D2DA-7F4A-AC17-74AA3E9225A1}"/>
              </a:ext>
            </a:extLst>
          </p:cNvPr>
          <p:cNvSpPr/>
          <p:nvPr/>
        </p:nvSpPr>
        <p:spPr>
          <a:xfrm>
            <a:off x="1456662" y="2828275"/>
            <a:ext cx="846574" cy="369277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ZLUX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812FD3A-B0DF-7746-BD53-0047BF61959E}"/>
              </a:ext>
            </a:extLst>
          </p:cNvPr>
          <p:cNvSpPr txBox="1"/>
          <p:nvPr/>
        </p:nvSpPr>
        <p:spPr>
          <a:xfrm>
            <a:off x="1515408" y="2632066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8544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70C2438-F7B1-AA4F-85F2-E8948FBA6F32}"/>
              </a:ext>
            </a:extLst>
          </p:cNvPr>
          <p:cNvSpPr/>
          <p:nvPr/>
        </p:nvSpPr>
        <p:spPr>
          <a:xfrm>
            <a:off x="1456660" y="4286251"/>
            <a:ext cx="846574" cy="207293"/>
          </a:xfrm>
          <a:prstGeom prst="rect">
            <a:avLst/>
          </a:prstGeom>
          <a:solidFill>
            <a:srgbClr val="F3A4FF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 err="1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zssServer</a:t>
            </a:r>
            <a:endParaRPr lang="en-US" sz="75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4C9C9C0-A1B2-754A-8AC7-11549460EE6B}"/>
              </a:ext>
            </a:extLst>
          </p:cNvPr>
          <p:cNvCxnSpPr>
            <a:cxnSpLocks/>
          </p:cNvCxnSpPr>
          <p:nvPr/>
        </p:nvCxnSpPr>
        <p:spPr>
          <a:xfrm>
            <a:off x="1860572" y="3912154"/>
            <a:ext cx="0" cy="3471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AB4D9C28-D784-F04E-A506-95C735B37F48}"/>
              </a:ext>
            </a:extLst>
          </p:cNvPr>
          <p:cNvSpPr txBox="1"/>
          <p:nvPr/>
        </p:nvSpPr>
        <p:spPr>
          <a:xfrm>
            <a:off x="1489568" y="4062713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8542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31D35DC-3E8F-BA43-878A-435AAA2C67B2}"/>
              </a:ext>
            </a:extLst>
          </p:cNvPr>
          <p:cNvSpPr/>
          <p:nvPr/>
        </p:nvSpPr>
        <p:spPr>
          <a:xfrm>
            <a:off x="1456660" y="4862422"/>
            <a:ext cx="846574" cy="207293"/>
          </a:xfrm>
          <a:prstGeom prst="rect">
            <a:avLst/>
          </a:prstGeom>
          <a:solidFill>
            <a:srgbClr val="F3A4FF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ZWESIS01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620CABF-D612-FA4C-92C8-04171C514818}"/>
              </a:ext>
            </a:extLst>
          </p:cNvPr>
          <p:cNvCxnSpPr>
            <a:cxnSpLocks/>
          </p:cNvCxnSpPr>
          <p:nvPr/>
        </p:nvCxnSpPr>
        <p:spPr>
          <a:xfrm>
            <a:off x="1879947" y="4493544"/>
            <a:ext cx="0" cy="368878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30F200DC-F6DD-1040-B383-4FD5972148F5}"/>
              </a:ext>
            </a:extLst>
          </p:cNvPr>
          <p:cNvSpPr txBox="1"/>
          <p:nvPr/>
        </p:nvSpPr>
        <p:spPr>
          <a:xfrm>
            <a:off x="1451690" y="4635925"/>
            <a:ext cx="50526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X-MEM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407C455-D8CE-5944-91A4-CE85F241ACE2}"/>
              </a:ext>
            </a:extLst>
          </p:cNvPr>
          <p:cNvSpPr/>
          <p:nvPr/>
        </p:nvSpPr>
        <p:spPr>
          <a:xfrm>
            <a:off x="5065573" y="4700504"/>
            <a:ext cx="1190222" cy="363242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z/OSMF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21C7C1C-2A6C-8E40-8948-599036CFC2D3}"/>
              </a:ext>
            </a:extLst>
          </p:cNvPr>
          <p:cNvCxnSpPr>
            <a:cxnSpLocks/>
            <a:endCxn id="74" idx="0"/>
          </p:cNvCxnSpPr>
          <p:nvPr/>
        </p:nvCxnSpPr>
        <p:spPr>
          <a:xfrm>
            <a:off x="5660684" y="2458512"/>
            <a:ext cx="0" cy="22419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3F06A9EE-10D3-3A4C-A679-0EA5B22E7C64}"/>
              </a:ext>
            </a:extLst>
          </p:cNvPr>
          <p:cNvSpPr/>
          <p:nvPr/>
        </p:nvSpPr>
        <p:spPr>
          <a:xfrm>
            <a:off x="1369668" y="1844305"/>
            <a:ext cx="1320570" cy="614207"/>
          </a:xfrm>
          <a:prstGeom prst="rect">
            <a:avLst/>
          </a:prstGeom>
          <a:solidFill>
            <a:schemeClr val="accent4">
              <a:lumMod val="20000"/>
              <a:lumOff val="80000"/>
              <a:alpha val="2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In progress</a:t>
            </a:r>
          </a:p>
          <a:p>
            <a:pPr algn="ctr"/>
            <a:endParaRPr lang="en-US" sz="750" dirty="0">
              <a:solidFill>
                <a:schemeClr val="tx1"/>
              </a:solidFill>
            </a:endParaRPr>
          </a:p>
          <a:p>
            <a:pPr algn="ctr"/>
            <a:endParaRPr lang="en-US" sz="750" dirty="0">
              <a:solidFill>
                <a:schemeClr val="tx1"/>
              </a:solidFill>
            </a:endParaRPr>
          </a:p>
          <a:p>
            <a:pPr algn="ctr"/>
            <a:endParaRPr lang="en-US" sz="750" dirty="0">
              <a:solidFill>
                <a:schemeClr val="tx1"/>
              </a:solidFill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D1072626-79C0-4A41-8041-B26DF8DC2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5" y="-21758"/>
            <a:ext cx="7886700" cy="536163"/>
          </a:xfrm>
        </p:spPr>
        <p:txBody>
          <a:bodyPr>
            <a:normAutofit/>
          </a:bodyPr>
          <a:lstStyle/>
          <a:p>
            <a:r>
              <a:rPr lang="en-US" sz="2025" b="1" dirty="0" err="1">
                <a:solidFill>
                  <a:schemeClr val="tx1"/>
                </a:solidFill>
              </a:rPr>
              <a:t>Zowe</a:t>
            </a:r>
            <a:r>
              <a:rPr lang="en-US" sz="2025" b="1" dirty="0">
                <a:solidFill>
                  <a:schemeClr val="tx1"/>
                </a:solidFill>
              </a:rPr>
              <a:t> architecture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AFB5CBE-D9AB-1D46-89B6-FD697A720E44}"/>
              </a:ext>
            </a:extLst>
          </p:cNvPr>
          <p:cNvSpPr txBox="1"/>
          <p:nvPr/>
        </p:nvSpPr>
        <p:spPr>
          <a:xfrm>
            <a:off x="5219538" y="2622320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7443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A73CD6B-CAA9-1349-802C-B5EC05495080}"/>
              </a:ext>
            </a:extLst>
          </p:cNvPr>
          <p:cNvSpPr/>
          <p:nvPr/>
        </p:nvSpPr>
        <p:spPr>
          <a:xfrm>
            <a:off x="1371933" y="412616"/>
            <a:ext cx="4358718" cy="8249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20A9C8-5545-034F-9052-581D243973EB}"/>
              </a:ext>
            </a:extLst>
          </p:cNvPr>
          <p:cNvSpPr/>
          <p:nvPr/>
        </p:nvSpPr>
        <p:spPr>
          <a:xfrm>
            <a:off x="3118310" y="696892"/>
            <a:ext cx="623157" cy="4384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r>
              <a:rPr lang="en-US" sz="4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MVS Explorer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DB2FB1-7D11-D242-8A90-3D7D5F810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551" y="723978"/>
            <a:ext cx="446220" cy="251994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FDCFCB80-CB2D-354F-9948-646AA711CD40}"/>
              </a:ext>
            </a:extLst>
          </p:cNvPr>
          <p:cNvSpPr/>
          <p:nvPr/>
        </p:nvSpPr>
        <p:spPr>
          <a:xfrm>
            <a:off x="3810320" y="702868"/>
            <a:ext cx="623157" cy="4384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r>
              <a:rPr lang="en-US" sz="4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JES Explorer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182968-48C7-A04A-B576-7DE13E28D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26" y="739355"/>
            <a:ext cx="406739" cy="252537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91600B3F-5883-A745-B9E9-287709B4FA06}"/>
              </a:ext>
            </a:extLst>
          </p:cNvPr>
          <p:cNvSpPr/>
          <p:nvPr/>
        </p:nvSpPr>
        <p:spPr>
          <a:xfrm>
            <a:off x="4521995" y="705369"/>
            <a:ext cx="623157" cy="4384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r>
              <a:rPr lang="en-US" sz="4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USS Explorer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422BFB-BF0E-E84E-AF4C-A30A2439E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154" y="758475"/>
            <a:ext cx="369503" cy="24427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762C09CA-374C-0445-87B7-89885E53671E}"/>
              </a:ext>
            </a:extLst>
          </p:cNvPr>
          <p:cNvSpPr/>
          <p:nvPr/>
        </p:nvSpPr>
        <p:spPr>
          <a:xfrm>
            <a:off x="1386167" y="411901"/>
            <a:ext cx="4344484" cy="210953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 err="1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Zowe</a:t>
            </a:r>
            <a:r>
              <a:rPr lang="en-US" sz="75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Desktop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8E8A60B-1AFE-9A49-AE07-175E906C67AA}"/>
              </a:ext>
            </a:extLst>
          </p:cNvPr>
          <p:cNvSpPr/>
          <p:nvPr/>
        </p:nvSpPr>
        <p:spPr>
          <a:xfrm>
            <a:off x="2402888" y="702868"/>
            <a:ext cx="623157" cy="4384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r>
              <a:rPr lang="en-US" sz="4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TN 2170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65B054-0C62-9E41-B891-1D24A71FA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3859" y="736946"/>
            <a:ext cx="329493" cy="265799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3F6404EA-A5F6-5344-9F02-1F63A7ED71F5}"/>
              </a:ext>
            </a:extLst>
          </p:cNvPr>
          <p:cNvSpPr/>
          <p:nvPr/>
        </p:nvSpPr>
        <p:spPr>
          <a:xfrm>
            <a:off x="1627038" y="712890"/>
            <a:ext cx="623157" cy="4384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r>
              <a:rPr lang="en-US" sz="4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VT Terminal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DCBCAF-0F18-DC4C-86C9-099E8FCF6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861" y="755850"/>
            <a:ext cx="347220" cy="277948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BCCCA178-3BD1-974E-A649-9F0821B4E8DB}"/>
              </a:ext>
            </a:extLst>
          </p:cNvPr>
          <p:cNvSpPr/>
          <p:nvPr/>
        </p:nvSpPr>
        <p:spPr>
          <a:xfrm>
            <a:off x="5925680" y="933846"/>
            <a:ext cx="1721978" cy="248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Menlo" charset="0"/>
                <a:ea typeface="Menlo" charset="0"/>
                <a:cs typeface="Menlo" charset="0"/>
              </a:rPr>
              <a:t>                 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  <a:latin typeface="Menlo" charset="0"/>
                <a:ea typeface="Menlo" charset="0"/>
                <a:cs typeface="Menlo" charset="0"/>
              </a:rPr>
              <a:t>   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  <a:latin typeface="Menlo" charset="0"/>
                <a:ea typeface="Menlo" charset="0"/>
                <a:cs typeface="Menlo" charset="0"/>
              </a:rPr>
              <a:t>               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  <a:latin typeface="Menlo" charset="0"/>
                <a:ea typeface="Menlo" charset="0"/>
                <a:cs typeface="Menlo" charset="0"/>
              </a:rPr>
              <a:t>Command line interface</a:t>
            </a:r>
          </a:p>
          <a:p>
            <a:pPr algn="ctr"/>
            <a:endParaRPr lang="en-US" sz="700" dirty="0">
              <a:solidFill>
                <a:schemeClr val="tx1"/>
              </a:solidFill>
              <a:latin typeface="Menlo" charset="0"/>
              <a:ea typeface="Menlo" charset="0"/>
              <a:cs typeface="Menlo" charset="0"/>
            </a:endParaRPr>
          </a:p>
          <a:p>
            <a:pPr algn="ctr"/>
            <a:endParaRPr lang="en-US" sz="700" dirty="0">
              <a:solidFill>
                <a:schemeClr val="tx1"/>
              </a:solidFill>
              <a:latin typeface="Menlo" charset="0"/>
              <a:ea typeface="Menlo" charset="0"/>
              <a:cs typeface="Menlo" charset="0"/>
            </a:endParaRPr>
          </a:p>
          <a:p>
            <a:pPr algn="ctr"/>
            <a:endParaRPr lang="en-US" sz="700" dirty="0">
              <a:solidFill>
                <a:schemeClr val="tx1"/>
              </a:solidFill>
              <a:latin typeface="Menlo" charset="0"/>
              <a:ea typeface="Menlo" charset="0"/>
              <a:cs typeface="Menlo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400D2-57A7-A749-B8F9-C023A7CEA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3543" y="291871"/>
            <a:ext cx="993872" cy="525806"/>
          </a:xfrm>
          <a:prstGeom prst="rect">
            <a:avLst/>
          </a:prstGeom>
        </p:spPr>
      </p:pic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7F0769D-7E4D-7F48-8B1F-7FAF7B13F147}"/>
              </a:ext>
            </a:extLst>
          </p:cNvPr>
          <p:cNvCxnSpPr>
            <a:cxnSpLocks/>
          </p:cNvCxnSpPr>
          <p:nvPr/>
        </p:nvCxnSpPr>
        <p:spPr>
          <a:xfrm>
            <a:off x="2019876" y="1237533"/>
            <a:ext cx="0" cy="1575606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0A8E314F-E9CA-3646-B68A-94D6240E7039}"/>
              </a:ext>
            </a:extLst>
          </p:cNvPr>
          <p:cNvSpPr txBox="1"/>
          <p:nvPr/>
        </p:nvSpPr>
        <p:spPr>
          <a:xfrm>
            <a:off x="1941636" y="1625013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8544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7FB89E-8902-B344-AE3A-6F82F8EED7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3088" y="273362"/>
            <a:ext cx="706798" cy="58761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4954267-3953-8A4D-B67D-DD39CC396665}"/>
              </a:ext>
            </a:extLst>
          </p:cNvPr>
          <p:cNvCxnSpPr/>
          <p:nvPr/>
        </p:nvCxnSpPr>
        <p:spPr>
          <a:xfrm>
            <a:off x="0" y="155949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D45784C-7BEB-694A-90F0-916021906F6E}"/>
              </a:ext>
            </a:extLst>
          </p:cNvPr>
          <p:cNvSpPr txBox="1"/>
          <p:nvPr/>
        </p:nvSpPr>
        <p:spPr>
          <a:xfrm>
            <a:off x="8199105" y="1575685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z/OS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C705540-B6DA-F145-994E-885FA77F3454}"/>
              </a:ext>
            </a:extLst>
          </p:cNvPr>
          <p:cNvSpPr txBox="1"/>
          <p:nvPr/>
        </p:nvSpPr>
        <p:spPr>
          <a:xfrm>
            <a:off x="8034093" y="1135368"/>
            <a:ext cx="953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Desktop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953C521-4C2E-1044-BB37-7B6E59A3651F}"/>
              </a:ext>
            </a:extLst>
          </p:cNvPr>
          <p:cNvSpPr/>
          <p:nvPr/>
        </p:nvSpPr>
        <p:spPr>
          <a:xfrm>
            <a:off x="8193464" y="4617460"/>
            <a:ext cx="204575" cy="1847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3C6FAAD-CB1F-DB49-B909-33578474412B}"/>
              </a:ext>
            </a:extLst>
          </p:cNvPr>
          <p:cNvSpPr/>
          <p:nvPr/>
        </p:nvSpPr>
        <p:spPr>
          <a:xfrm>
            <a:off x="7217094" y="4862422"/>
            <a:ext cx="211404" cy="196635"/>
          </a:xfrm>
          <a:prstGeom prst="rect">
            <a:avLst/>
          </a:prstGeom>
          <a:solidFill>
            <a:srgbClr val="F3A4FF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7B18F50-984B-0648-A7B6-21F4ACE422C6}"/>
              </a:ext>
            </a:extLst>
          </p:cNvPr>
          <p:cNvSpPr/>
          <p:nvPr/>
        </p:nvSpPr>
        <p:spPr>
          <a:xfrm>
            <a:off x="7223923" y="4635925"/>
            <a:ext cx="204575" cy="1667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DEC277E-2CA0-B74F-9D97-7D177F1A9A3C}"/>
              </a:ext>
            </a:extLst>
          </p:cNvPr>
          <p:cNvSpPr txBox="1"/>
          <p:nvPr/>
        </p:nvSpPr>
        <p:spPr>
          <a:xfrm>
            <a:off x="8396626" y="4617460"/>
            <a:ext cx="76174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Node 6.14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617C168-D58E-CE43-B8C0-328EC0001D52}"/>
              </a:ext>
            </a:extLst>
          </p:cNvPr>
          <p:cNvSpPr txBox="1"/>
          <p:nvPr/>
        </p:nvSpPr>
        <p:spPr>
          <a:xfrm>
            <a:off x="7434356" y="4617460"/>
            <a:ext cx="56938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Java 8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35124E6-FEED-CA48-90D5-8F30652B3ECB}"/>
              </a:ext>
            </a:extLst>
          </p:cNvPr>
          <p:cNvSpPr txBox="1"/>
          <p:nvPr/>
        </p:nvSpPr>
        <p:spPr>
          <a:xfrm>
            <a:off x="7447314" y="4844455"/>
            <a:ext cx="88998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 / metal 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85038D-2CDA-3E4D-A745-F0476755A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07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50867434-3D85-C442-B8FC-A941EB3A96B4}"/>
              </a:ext>
            </a:extLst>
          </p:cNvPr>
          <p:cNvSpPr/>
          <p:nvPr/>
        </p:nvSpPr>
        <p:spPr>
          <a:xfrm>
            <a:off x="1105191" y="4642864"/>
            <a:ext cx="2124085" cy="4603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1158A1-9E32-774E-9AEA-602848B9DA04}"/>
              </a:ext>
            </a:extLst>
          </p:cNvPr>
          <p:cNvSpPr/>
          <p:nvPr/>
        </p:nvSpPr>
        <p:spPr>
          <a:xfrm>
            <a:off x="1112272" y="1655367"/>
            <a:ext cx="7081192" cy="291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A37BB15-B4D4-E540-9504-E2C3908220CB}"/>
              </a:ext>
            </a:extLst>
          </p:cNvPr>
          <p:cNvSpPr/>
          <p:nvPr/>
        </p:nvSpPr>
        <p:spPr>
          <a:xfrm>
            <a:off x="5850093" y="202131"/>
            <a:ext cx="1958558" cy="10527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8BD38E5-B719-A040-961F-CB1DDA431BCD}"/>
              </a:ext>
            </a:extLst>
          </p:cNvPr>
          <p:cNvSpPr/>
          <p:nvPr/>
        </p:nvSpPr>
        <p:spPr>
          <a:xfrm rot="5400000">
            <a:off x="4951065" y="-399075"/>
            <a:ext cx="614206" cy="51009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5196AA6-3EF6-D842-A7AC-4C65195FFE4F}"/>
              </a:ext>
            </a:extLst>
          </p:cNvPr>
          <p:cNvSpPr/>
          <p:nvPr/>
        </p:nvSpPr>
        <p:spPr>
          <a:xfrm>
            <a:off x="2716421" y="1844305"/>
            <a:ext cx="5092230" cy="210953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API Gateway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F582D8-88EE-2542-99A4-79D337267C65}"/>
              </a:ext>
            </a:extLst>
          </p:cNvPr>
          <p:cNvSpPr/>
          <p:nvPr/>
        </p:nvSpPr>
        <p:spPr>
          <a:xfrm>
            <a:off x="2707685" y="2805624"/>
            <a:ext cx="576178" cy="3692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API Catalog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13B60D4-E0F5-8544-BEFF-75487F8C5CB8}"/>
              </a:ext>
            </a:extLst>
          </p:cNvPr>
          <p:cNvSpPr/>
          <p:nvPr/>
        </p:nvSpPr>
        <p:spPr>
          <a:xfrm>
            <a:off x="3332978" y="2808598"/>
            <a:ext cx="688865" cy="3692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API Discovery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D316678-45F2-FC41-929D-9AFEFDB6D35C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2995774" y="2458512"/>
            <a:ext cx="0" cy="3471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B8525D1-5DD2-9144-B286-EB52E77203BE}"/>
              </a:ext>
            </a:extLst>
          </p:cNvPr>
          <p:cNvCxnSpPr>
            <a:cxnSpLocks/>
          </p:cNvCxnSpPr>
          <p:nvPr/>
        </p:nvCxnSpPr>
        <p:spPr>
          <a:xfrm>
            <a:off x="3646788" y="2458512"/>
            <a:ext cx="0" cy="3471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82FFFBCF-6F96-BA4C-A2A8-04C04381BB79}"/>
              </a:ext>
            </a:extLst>
          </p:cNvPr>
          <p:cNvSpPr/>
          <p:nvPr/>
        </p:nvSpPr>
        <p:spPr>
          <a:xfrm>
            <a:off x="6303777" y="2820671"/>
            <a:ext cx="413710" cy="3572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MVS UI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E3A7E9E-4BFA-7048-A93A-B226BC2CCB8D}"/>
              </a:ext>
            </a:extLst>
          </p:cNvPr>
          <p:cNvSpPr/>
          <p:nvPr/>
        </p:nvSpPr>
        <p:spPr>
          <a:xfrm>
            <a:off x="6766930" y="2822413"/>
            <a:ext cx="423549" cy="3539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JES UI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8830FD5-B0E7-304D-A162-42509A56C2A0}"/>
              </a:ext>
            </a:extLst>
          </p:cNvPr>
          <p:cNvSpPr/>
          <p:nvPr/>
        </p:nvSpPr>
        <p:spPr>
          <a:xfrm>
            <a:off x="7246172" y="2820593"/>
            <a:ext cx="485836" cy="357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USS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UI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A2C7D56-E8C6-1042-9DF3-33D6754C7710}"/>
              </a:ext>
            </a:extLst>
          </p:cNvPr>
          <p:cNvSpPr/>
          <p:nvPr/>
        </p:nvSpPr>
        <p:spPr>
          <a:xfrm>
            <a:off x="4079250" y="2813514"/>
            <a:ext cx="403449" cy="357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File API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CF8B830-DC0B-A740-A36B-B958C1A572E0}"/>
              </a:ext>
            </a:extLst>
          </p:cNvPr>
          <p:cNvSpPr/>
          <p:nvPr/>
        </p:nvSpPr>
        <p:spPr>
          <a:xfrm>
            <a:off x="4521995" y="2813821"/>
            <a:ext cx="424797" cy="35720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JES API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892E7B8-0947-C447-9E5E-CE36A08691A2}"/>
              </a:ext>
            </a:extLst>
          </p:cNvPr>
          <p:cNvCxnSpPr>
            <a:cxnSpLocks/>
          </p:cNvCxnSpPr>
          <p:nvPr/>
        </p:nvCxnSpPr>
        <p:spPr>
          <a:xfrm>
            <a:off x="4484160" y="2470648"/>
            <a:ext cx="0" cy="3471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21AF651-50B6-6746-B692-A167727F149A}"/>
              </a:ext>
            </a:extLst>
          </p:cNvPr>
          <p:cNvCxnSpPr>
            <a:cxnSpLocks/>
          </p:cNvCxnSpPr>
          <p:nvPr/>
        </p:nvCxnSpPr>
        <p:spPr>
          <a:xfrm>
            <a:off x="4591425" y="1274693"/>
            <a:ext cx="0" cy="5696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1691BFB-2D24-0547-A69D-0918666B0AB3}"/>
              </a:ext>
            </a:extLst>
          </p:cNvPr>
          <p:cNvSpPr txBox="1"/>
          <p:nvPr/>
        </p:nvSpPr>
        <p:spPr>
          <a:xfrm>
            <a:off x="4560511" y="1584645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7554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352B5E6-D9E3-3B44-986D-749969DFF4EB}"/>
              </a:ext>
            </a:extLst>
          </p:cNvPr>
          <p:cNvSpPr txBox="1"/>
          <p:nvPr/>
        </p:nvSpPr>
        <p:spPr>
          <a:xfrm>
            <a:off x="2624708" y="2608725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7552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FE695A-EC51-3E41-9C73-F580614481B1}"/>
              </a:ext>
            </a:extLst>
          </p:cNvPr>
          <p:cNvSpPr txBox="1"/>
          <p:nvPr/>
        </p:nvSpPr>
        <p:spPr>
          <a:xfrm>
            <a:off x="3306175" y="2608725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7553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24C4305-5BA2-1B43-A80B-DF777ED8E227}"/>
              </a:ext>
            </a:extLst>
          </p:cNvPr>
          <p:cNvSpPr txBox="1"/>
          <p:nvPr/>
        </p:nvSpPr>
        <p:spPr>
          <a:xfrm>
            <a:off x="4033286" y="2640023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8547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A8D5EA7-D754-BD43-8ADC-13C0B2EE28C5}"/>
              </a:ext>
            </a:extLst>
          </p:cNvPr>
          <p:cNvCxnSpPr>
            <a:cxnSpLocks/>
          </p:cNvCxnSpPr>
          <p:nvPr/>
        </p:nvCxnSpPr>
        <p:spPr>
          <a:xfrm>
            <a:off x="4953888" y="2464547"/>
            <a:ext cx="0" cy="3471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22E71EC-E73F-8045-92CA-2E9B816D4A91}"/>
              </a:ext>
            </a:extLst>
          </p:cNvPr>
          <p:cNvSpPr txBox="1"/>
          <p:nvPr/>
        </p:nvSpPr>
        <p:spPr>
          <a:xfrm>
            <a:off x="4467399" y="2633921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8545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DA6970D-339E-0D4A-9DB9-7098BFD59F0F}"/>
              </a:ext>
            </a:extLst>
          </p:cNvPr>
          <p:cNvCxnSpPr>
            <a:cxnSpLocks/>
          </p:cNvCxnSpPr>
          <p:nvPr/>
        </p:nvCxnSpPr>
        <p:spPr>
          <a:xfrm>
            <a:off x="6562664" y="2459991"/>
            <a:ext cx="0" cy="3471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7AFBBAF-5B9E-4043-B919-74BEA94D894E}"/>
              </a:ext>
            </a:extLst>
          </p:cNvPr>
          <p:cNvCxnSpPr>
            <a:cxnSpLocks/>
          </p:cNvCxnSpPr>
          <p:nvPr/>
        </p:nvCxnSpPr>
        <p:spPr>
          <a:xfrm>
            <a:off x="7109535" y="2466026"/>
            <a:ext cx="0" cy="3471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9D4C01E-B964-F74B-9D68-801D8A100C91}"/>
              </a:ext>
            </a:extLst>
          </p:cNvPr>
          <p:cNvCxnSpPr>
            <a:cxnSpLocks/>
          </p:cNvCxnSpPr>
          <p:nvPr/>
        </p:nvCxnSpPr>
        <p:spPr>
          <a:xfrm>
            <a:off x="7564031" y="2466026"/>
            <a:ext cx="0" cy="3471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D9B2E554-4717-514F-83E2-19343201CDAF}"/>
              </a:ext>
            </a:extLst>
          </p:cNvPr>
          <p:cNvSpPr txBox="1"/>
          <p:nvPr/>
        </p:nvSpPr>
        <p:spPr>
          <a:xfrm>
            <a:off x="6215048" y="2633547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8548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95230D4-C8AB-5346-8A04-2DC5533FDD62}"/>
              </a:ext>
            </a:extLst>
          </p:cNvPr>
          <p:cNvSpPr txBox="1"/>
          <p:nvPr/>
        </p:nvSpPr>
        <p:spPr>
          <a:xfrm>
            <a:off x="6742133" y="2642770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8546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D51231D-A1BD-4944-AC97-EB35344659BC}"/>
              </a:ext>
            </a:extLst>
          </p:cNvPr>
          <p:cNvSpPr txBox="1"/>
          <p:nvPr/>
        </p:nvSpPr>
        <p:spPr>
          <a:xfrm>
            <a:off x="7207925" y="2639582"/>
            <a:ext cx="44114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8550</a:t>
            </a:r>
          </a:p>
          <a:p>
            <a:endParaRPr lang="en-US" sz="825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9DE1BCE-1CFC-1441-96B8-215353ACF262}"/>
              </a:ext>
            </a:extLst>
          </p:cNvPr>
          <p:cNvSpPr/>
          <p:nvPr/>
        </p:nvSpPr>
        <p:spPr>
          <a:xfrm>
            <a:off x="1456661" y="2828274"/>
            <a:ext cx="846574" cy="10764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B2BC080-CDFD-1C40-9018-2717D47E1571}"/>
              </a:ext>
            </a:extLst>
          </p:cNvPr>
          <p:cNvSpPr/>
          <p:nvPr/>
        </p:nvSpPr>
        <p:spPr>
          <a:xfrm>
            <a:off x="1798305" y="3389720"/>
            <a:ext cx="504930" cy="246829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TN3270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56EF613-5B84-354E-925D-A378D66F1CF1}"/>
              </a:ext>
            </a:extLst>
          </p:cNvPr>
          <p:cNvSpPr/>
          <p:nvPr/>
        </p:nvSpPr>
        <p:spPr>
          <a:xfrm>
            <a:off x="1798305" y="3630541"/>
            <a:ext cx="504930" cy="246829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7ADD677-D2DA-7F4A-AC17-74AA3E9225A1}"/>
              </a:ext>
            </a:extLst>
          </p:cNvPr>
          <p:cNvSpPr/>
          <p:nvPr/>
        </p:nvSpPr>
        <p:spPr>
          <a:xfrm>
            <a:off x="1456662" y="2828275"/>
            <a:ext cx="846574" cy="369277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ZLUX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812FD3A-B0DF-7746-BD53-0047BF61959E}"/>
              </a:ext>
            </a:extLst>
          </p:cNvPr>
          <p:cNvSpPr txBox="1"/>
          <p:nvPr/>
        </p:nvSpPr>
        <p:spPr>
          <a:xfrm>
            <a:off x="1515408" y="2632066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8544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70C2438-F7B1-AA4F-85F2-E8948FBA6F32}"/>
              </a:ext>
            </a:extLst>
          </p:cNvPr>
          <p:cNvSpPr/>
          <p:nvPr/>
        </p:nvSpPr>
        <p:spPr>
          <a:xfrm>
            <a:off x="1456660" y="4286251"/>
            <a:ext cx="846574" cy="207293"/>
          </a:xfrm>
          <a:prstGeom prst="rect">
            <a:avLst/>
          </a:prstGeom>
          <a:solidFill>
            <a:srgbClr val="F3A4FF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 err="1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zssServer</a:t>
            </a:r>
            <a:endParaRPr lang="en-US" sz="75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4C9C9C0-A1B2-754A-8AC7-11549460EE6B}"/>
              </a:ext>
            </a:extLst>
          </p:cNvPr>
          <p:cNvCxnSpPr>
            <a:cxnSpLocks/>
          </p:cNvCxnSpPr>
          <p:nvPr/>
        </p:nvCxnSpPr>
        <p:spPr>
          <a:xfrm>
            <a:off x="1860572" y="3912154"/>
            <a:ext cx="0" cy="3471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AB4D9C28-D784-F04E-A506-95C735B37F48}"/>
              </a:ext>
            </a:extLst>
          </p:cNvPr>
          <p:cNvSpPr txBox="1"/>
          <p:nvPr/>
        </p:nvSpPr>
        <p:spPr>
          <a:xfrm>
            <a:off x="1489568" y="4062713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8542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31D35DC-3E8F-BA43-878A-435AAA2C67B2}"/>
              </a:ext>
            </a:extLst>
          </p:cNvPr>
          <p:cNvSpPr/>
          <p:nvPr/>
        </p:nvSpPr>
        <p:spPr>
          <a:xfrm>
            <a:off x="1456660" y="4862422"/>
            <a:ext cx="846574" cy="207293"/>
          </a:xfrm>
          <a:prstGeom prst="rect">
            <a:avLst/>
          </a:prstGeom>
          <a:solidFill>
            <a:srgbClr val="F3A4FF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ZWESIS01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620CABF-D612-FA4C-92C8-04171C514818}"/>
              </a:ext>
            </a:extLst>
          </p:cNvPr>
          <p:cNvCxnSpPr>
            <a:cxnSpLocks/>
          </p:cNvCxnSpPr>
          <p:nvPr/>
        </p:nvCxnSpPr>
        <p:spPr>
          <a:xfrm>
            <a:off x="1879947" y="4493544"/>
            <a:ext cx="0" cy="368878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30F200DC-F6DD-1040-B383-4FD5972148F5}"/>
              </a:ext>
            </a:extLst>
          </p:cNvPr>
          <p:cNvSpPr txBox="1"/>
          <p:nvPr/>
        </p:nvSpPr>
        <p:spPr>
          <a:xfrm>
            <a:off x="1451690" y="4635925"/>
            <a:ext cx="50526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X-MEM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407C455-D8CE-5944-91A4-CE85F241ACE2}"/>
              </a:ext>
            </a:extLst>
          </p:cNvPr>
          <p:cNvSpPr/>
          <p:nvPr/>
        </p:nvSpPr>
        <p:spPr>
          <a:xfrm>
            <a:off x="5065573" y="4700504"/>
            <a:ext cx="1190222" cy="363242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z/OSMF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21C7C1C-2A6C-8E40-8948-599036CFC2D3}"/>
              </a:ext>
            </a:extLst>
          </p:cNvPr>
          <p:cNvCxnSpPr>
            <a:cxnSpLocks/>
            <a:endCxn id="74" idx="0"/>
          </p:cNvCxnSpPr>
          <p:nvPr/>
        </p:nvCxnSpPr>
        <p:spPr>
          <a:xfrm>
            <a:off x="5660684" y="2458512"/>
            <a:ext cx="0" cy="224199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3F06A9EE-10D3-3A4C-A679-0EA5B22E7C64}"/>
              </a:ext>
            </a:extLst>
          </p:cNvPr>
          <p:cNvSpPr/>
          <p:nvPr/>
        </p:nvSpPr>
        <p:spPr>
          <a:xfrm>
            <a:off x="1369668" y="1844305"/>
            <a:ext cx="1320570" cy="614207"/>
          </a:xfrm>
          <a:prstGeom prst="rect">
            <a:avLst/>
          </a:prstGeom>
          <a:solidFill>
            <a:schemeClr val="accent4">
              <a:lumMod val="20000"/>
              <a:lumOff val="80000"/>
              <a:alpha val="2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In progress</a:t>
            </a:r>
          </a:p>
          <a:p>
            <a:pPr algn="ctr"/>
            <a:endParaRPr lang="en-US" sz="750" dirty="0">
              <a:solidFill>
                <a:schemeClr val="tx1"/>
              </a:solidFill>
            </a:endParaRPr>
          </a:p>
          <a:p>
            <a:pPr algn="ctr"/>
            <a:endParaRPr lang="en-US" sz="750" dirty="0">
              <a:solidFill>
                <a:schemeClr val="tx1"/>
              </a:solidFill>
            </a:endParaRPr>
          </a:p>
          <a:p>
            <a:pPr algn="ctr"/>
            <a:endParaRPr lang="en-US" sz="750" dirty="0">
              <a:solidFill>
                <a:schemeClr val="tx1"/>
              </a:solidFill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D1072626-79C0-4A41-8041-B26DF8DC2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5" y="-21758"/>
            <a:ext cx="7886700" cy="536163"/>
          </a:xfrm>
        </p:spPr>
        <p:txBody>
          <a:bodyPr>
            <a:normAutofit/>
          </a:bodyPr>
          <a:lstStyle/>
          <a:p>
            <a:r>
              <a:rPr lang="en-US" sz="2025" b="1" dirty="0" err="1">
                <a:solidFill>
                  <a:schemeClr val="tx1"/>
                </a:solidFill>
              </a:rPr>
              <a:t>Zowe</a:t>
            </a:r>
            <a:r>
              <a:rPr lang="en-US" sz="2025" b="1" dirty="0">
                <a:solidFill>
                  <a:schemeClr val="tx1"/>
                </a:solidFill>
              </a:rPr>
              <a:t> architecture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AFB5CBE-D9AB-1D46-89B6-FD697A720E44}"/>
              </a:ext>
            </a:extLst>
          </p:cNvPr>
          <p:cNvSpPr txBox="1"/>
          <p:nvPr/>
        </p:nvSpPr>
        <p:spPr>
          <a:xfrm>
            <a:off x="5219538" y="2622320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7443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A73CD6B-CAA9-1349-802C-B5EC05495080}"/>
              </a:ext>
            </a:extLst>
          </p:cNvPr>
          <p:cNvSpPr/>
          <p:nvPr/>
        </p:nvSpPr>
        <p:spPr>
          <a:xfrm>
            <a:off x="1371933" y="412616"/>
            <a:ext cx="4358718" cy="8249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20A9C8-5545-034F-9052-581D243973EB}"/>
              </a:ext>
            </a:extLst>
          </p:cNvPr>
          <p:cNvSpPr/>
          <p:nvPr/>
        </p:nvSpPr>
        <p:spPr>
          <a:xfrm>
            <a:off x="3118310" y="696892"/>
            <a:ext cx="623157" cy="4384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r>
              <a:rPr lang="en-US" sz="4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MVS Explorer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DB2FB1-7D11-D242-8A90-3D7D5F810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551" y="723978"/>
            <a:ext cx="446220" cy="251994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FDCFCB80-CB2D-354F-9948-646AA711CD40}"/>
              </a:ext>
            </a:extLst>
          </p:cNvPr>
          <p:cNvSpPr/>
          <p:nvPr/>
        </p:nvSpPr>
        <p:spPr>
          <a:xfrm>
            <a:off x="3810320" y="702868"/>
            <a:ext cx="623157" cy="4384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r>
              <a:rPr lang="en-US" sz="4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JES Explorer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182968-48C7-A04A-B576-7DE13E28D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26" y="739355"/>
            <a:ext cx="406739" cy="252537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91600B3F-5883-A745-B9E9-287709B4FA06}"/>
              </a:ext>
            </a:extLst>
          </p:cNvPr>
          <p:cNvSpPr/>
          <p:nvPr/>
        </p:nvSpPr>
        <p:spPr>
          <a:xfrm>
            <a:off x="4521995" y="705369"/>
            <a:ext cx="623157" cy="4384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r>
              <a:rPr lang="en-US" sz="4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USS Explorer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422BFB-BF0E-E84E-AF4C-A30A2439E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154" y="758475"/>
            <a:ext cx="369503" cy="24427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762C09CA-374C-0445-87B7-89885E53671E}"/>
              </a:ext>
            </a:extLst>
          </p:cNvPr>
          <p:cNvSpPr/>
          <p:nvPr/>
        </p:nvSpPr>
        <p:spPr>
          <a:xfrm>
            <a:off x="1386167" y="411901"/>
            <a:ext cx="4344484" cy="210953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 err="1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Zowe</a:t>
            </a:r>
            <a:r>
              <a:rPr lang="en-US" sz="75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Desktop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8E8A60B-1AFE-9A49-AE07-175E906C67AA}"/>
              </a:ext>
            </a:extLst>
          </p:cNvPr>
          <p:cNvSpPr/>
          <p:nvPr/>
        </p:nvSpPr>
        <p:spPr>
          <a:xfrm>
            <a:off x="2402888" y="702868"/>
            <a:ext cx="623157" cy="4384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r>
              <a:rPr lang="en-US" sz="4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TN 2170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65B054-0C62-9E41-B891-1D24A71FA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3859" y="736946"/>
            <a:ext cx="329493" cy="265799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3F6404EA-A5F6-5344-9F02-1F63A7ED71F5}"/>
              </a:ext>
            </a:extLst>
          </p:cNvPr>
          <p:cNvSpPr/>
          <p:nvPr/>
        </p:nvSpPr>
        <p:spPr>
          <a:xfrm>
            <a:off x="1627038" y="712890"/>
            <a:ext cx="623157" cy="4384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r>
              <a:rPr lang="en-US" sz="4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VT Terminal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DCBCAF-0F18-DC4C-86C9-099E8FCF6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861" y="755850"/>
            <a:ext cx="347220" cy="277948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BCCCA178-3BD1-974E-A649-9F0821B4E8DB}"/>
              </a:ext>
            </a:extLst>
          </p:cNvPr>
          <p:cNvSpPr/>
          <p:nvPr/>
        </p:nvSpPr>
        <p:spPr>
          <a:xfrm>
            <a:off x="5925680" y="933846"/>
            <a:ext cx="1721978" cy="248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Menlo" charset="0"/>
                <a:ea typeface="Menlo" charset="0"/>
                <a:cs typeface="Menlo" charset="0"/>
              </a:rPr>
              <a:t>                 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  <a:latin typeface="Menlo" charset="0"/>
                <a:ea typeface="Menlo" charset="0"/>
                <a:cs typeface="Menlo" charset="0"/>
              </a:rPr>
              <a:t>   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  <a:latin typeface="Menlo" charset="0"/>
                <a:ea typeface="Menlo" charset="0"/>
                <a:cs typeface="Menlo" charset="0"/>
              </a:rPr>
              <a:t>               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  <a:latin typeface="Menlo" charset="0"/>
                <a:ea typeface="Menlo" charset="0"/>
                <a:cs typeface="Menlo" charset="0"/>
              </a:rPr>
              <a:t>Command line interface</a:t>
            </a:r>
          </a:p>
          <a:p>
            <a:pPr algn="ctr"/>
            <a:endParaRPr lang="en-US" sz="700" dirty="0">
              <a:solidFill>
                <a:schemeClr val="tx1"/>
              </a:solidFill>
              <a:latin typeface="Menlo" charset="0"/>
              <a:ea typeface="Menlo" charset="0"/>
              <a:cs typeface="Menlo" charset="0"/>
            </a:endParaRPr>
          </a:p>
          <a:p>
            <a:pPr algn="ctr"/>
            <a:endParaRPr lang="en-US" sz="700" dirty="0">
              <a:solidFill>
                <a:schemeClr val="tx1"/>
              </a:solidFill>
              <a:latin typeface="Menlo" charset="0"/>
              <a:ea typeface="Menlo" charset="0"/>
              <a:cs typeface="Menlo" charset="0"/>
            </a:endParaRPr>
          </a:p>
          <a:p>
            <a:pPr algn="ctr"/>
            <a:endParaRPr lang="en-US" sz="700" dirty="0">
              <a:solidFill>
                <a:schemeClr val="tx1"/>
              </a:solidFill>
              <a:latin typeface="Menlo" charset="0"/>
              <a:ea typeface="Menlo" charset="0"/>
              <a:cs typeface="Menlo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400D2-57A7-A749-B8F9-C023A7CEA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3543" y="291871"/>
            <a:ext cx="993872" cy="525806"/>
          </a:xfrm>
          <a:prstGeom prst="rect">
            <a:avLst/>
          </a:prstGeom>
        </p:spPr>
      </p:pic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7F0769D-7E4D-7F48-8B1F-7FAF7B13F147}"/>
              </a:ext>
            </a:extLst>
          </p:cNvPr>
          <p:cNvCxnSpPr>
            <a:cxnSpLocks/>
          </p:cNvCxnSpPr>
          <p:nvPr/>
        </p:nvCxnSpPr>
        <p:spPr>
          <a:xfrm>
            <a:off x="2019876" y="1237533"/>
            <a:ext cx="0" cy="1575606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0A8E314F-E9CA-3646-B68A-94D6240E7039}"/>
              </a:ext>
            </a:extLst>
          </p:cNvPr>
          <p:cNvSpPr txBox="1"/>
          <p:nvPr/>
        </p:nvSpPr>
        <p:spPr>
          <a:xfrm>
            <a:off x="1941636" y="1625013"/>
            <a:ext cx="44114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8544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7FB89E-8902-B344-AE3A-6F82F8EED7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3088" y="273362"/>
            <a:ext cx="706798" cy="58761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4954267-3953-8A4D-B67D-DD39CC396665}"/>
              </a:ext>
            </a:extLst>
          </p:cNvPr>
          <p:cNvCxnSpPr/>
          <p:nvPr/>
        </p:nvCxnSpPr>
        <p:spPr>
          <a:xfrm>
            <a:off x="0" y="155949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D45784C-7BEB-694A-90F0-916021906F6E}"/>
              </a:ext>
            </a:extLst>
          </p:cNvPr>
          <p:cNvSpPr txBox="1"/>
          <p:nvPr/>
        </p:nvSpPr>
        <p:spPr>
          <a:xfrm>
            <a:off x="8199105" y="1575685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z/OS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C705540-B6DA-F145-994E-885FA77F3454}"/>
              </a:ext>
            </a:extLst>
          </p:cNvPr>
          <p:cNvSpPr txBox="1"/>
          <p:nvPr/>
        </p:nvSpPr>
        <p:spPr>
          <a:xfrm>
            <a:off x="8034093" y="1135368"/>
            <a:ext cx="953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Desktop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9903369-3BC0-3B4C-B649-06640594D01F}"/>
              </a:ext>
            </a:extLst>
          </p:cNvPr>
          <p:cNvSpPr/>
          <p:nvPr/>
        </p:nvSpPr>
        <p:spPr>
          <a:xfrm>
            <a:off x="7280147" y="4633174"/>
            <a:ext cx="204575" cy="1847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6A76EB9-7E63-FA46-B139-246C3D8F8F21}"/>
              </a:ext>
            </a:extLst>
          </p:cNvPr>
          <p:cNvSpPr/>
          <p:nvPr/>
        </p:nvSpPr>
        <p:spPr>
          <a:xfrm>
            <a:off x="6303777" y="4878136"/>
            <a:ext cx="211404" cy="196635"/>
          </a:xfrm>
          <a:prstGeom prst="rect">
            <a:avLst/>
          </a:prstGeom>
          <a:solidFill>
            <a:srgbClr val="F3A4FF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CAC7A10-BBDA-7645-888C-EA413E55ED75}"/>
              </a:ext>
            </a:extLst>
          </p:cNvPr>
          <p:cNvSpPr/>
          <p:nvPr/>
        </p:nvSpPr>
        <p:spPr>
          <a:xfrm>
            <a:off x="6310606" y="4651639"/>
            <a:ext cx="204575" cy="1667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A6E2BB8-E062-A44C-8783-5CDD95F14B89}"/>
              </a:ext>
            </a:extLst>
          </p:cNvPr>
          <p:cNvSpPr txBox="1"/>
          <p:nvPr/>
        </p:nvSpPr>
        <p:spPr>
          <a:xfrm>
            <a:off x="7484722" y="4612511"/>
            <a:ext cx="76174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Node 6.14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6BFD149-3C8D-A343-9739-57ABE98010E1}"/>
              </a:ext>
            </a:extLst>
          </p:cNvPr>
          <p:cNvSpPr txBox="1"/>
          <p:nvPr/>
        </p:nvSpPr>
        <p:spPr>
          <a:xfrm>
            <a:off x="6521039" y="4633174"/>
            <a:ext cx="56938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Java 8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436A500-D410-7B4A-BF33-704C44D8894C}"/>
              </a:ext>
            </a:extLst>
          </p:cNvPr>
          <p:cNvSpPr txBox="1"/>
          <p:nvPr/>
        </p:nvSpPr>
        <p:spPr>
          <a:xfrm>
            <a:off x="6533997" y="4860169"/>
            <a:ext cx="88998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 / metal 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B5C675-305F-3E47-9906-678A474EC8FE}"/>
              </a:ext>
            </a:extLst>
          </p:cNvPr>
          <p:cNvSpPr txBox="1"/>
          <p:nvPr/>
        </p:nvSpPr>
        <p:spPr>
          <a:xfrm>
            <a:off x="66195" y="2055258"/>
            <a:ext cx="970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/S ZOWESVR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540008C-5FE0-214D-8090-DF4AC463F301}"/>
              </a:ext>
            </a:extLst>
          </p:cNvPr>
          <p:cNvSpPr txBox="1"/>
          <p:nvPr/>
        </p:nvSpPr>
        <p:spPr>
          <a:xfrm>
            <a:off x="67604" y="4713965"/>
            <a:ext cx="968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/S ZWESIS01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521EFE-9765-FE43-9A07-582D758D7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77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>
            <a:extLst>
              <a:ext uri="{FF2B5EF4-FFF2-40B4-BE49-F238E27FC236}">
                <a16:creationId xmlns:a16="http://schemas.microsoft.com/office/drawing/2014/main" id="{50867434-3D85-C442-B8FC-A941EB3A96B4}"/>
              </a:ext>
            </a:extLst>
          </p:cNvPr>
          <p:cNvSpPr/>
          <p:nvPr/>
        </p:nvSpPr>
        <p:spPr>
          <a:xfrm>
            <a:off x="1105191" y="4642864"/>
            <a:ext cx="2124085" cy="4603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1158A1-9E32-774E-9AEA-602848B9DA04}"/>
              </a:ext>
            </a:extLst>
          </p:cNvPr>
          <p:cNvSpPr/>
          <p:nvPr/>
        </p:nvSpPr>
        <p:spPr>
          <a:xfrm>
            <a:off x="1112272" y="1655367"/>
            <a:ext cx="7081192" cy="2916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A37BB15-B4D4-E540-9504-E2C3908220CB}"/>
              </a:ext>
            </a:extLst>
          </p:cNvPr>
          <p:cNvSpPr/>
          <p:nvPr/>
        </p:nvSpPr>
        <p:spPr>
          <a:xfrm>
            <a:off x="5850093" y="202131"/>
            <a:ext cx="1958558" cy="10527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31D35DC-3E8F-BA43-878A-435AAA2C67B2}"/>
              </a:ext>
            </a:extLst>
          </p:cNvPr>
          <p:cNvSpPr/>
          <p:nvPr/>
        </p:nvSpPr>
        <p:spPr>
          <a:xfrm>
            <a:off x="1456660" y="4862422"/>
            <a:ext cx="846574" cy="207293"/>
          </a:xfrm>
          <a:prstGeom prst="rect">
            <a:avLst/>
          </a:prstGeom>
          <a:solidFill>
            <a:srgbClr val="F3A4FF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ZWESIS01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620CABF-D612-FA4C-92C8-04171C514818}"/>
              </a:ext>
            </a:extLst>
          </p:cNvPr>
          <p:cNvCxnSpPr>
            <a:cxnSpLocks/>
          </p:cNvCxnSpPr>
          <p:nvPr/>
        </p:nvCxnSpPr>
        <p:spPr>
          <a:xfrm>
            <a:off x="1879947" y="4493544"/>
            <a:ext cx="0" cy="368878"/>
          </a:xfrm>
          <a:prstGeom prst="straightConnector1">
            <a:avLst/>
          </a:prstGeom>
          <a:ln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30F200DC-F6DD-1040-B383-4FD5972148F5}"/>
              </a:ext>
            </a:extLst>
          </p:cNvPr>
          <p:cNvSpPr txBox="1"/>
          <p:nvPr/>
        </p:nvSpPr>
        <p:spPr>
          <a:xfrm>
            <a:off x="1451690" y="4635925"/>
            <a:ext cx="50526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X-MEM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407C455-D8CE-5944-91A4-CE85F241ACE2}"/>
              </a:ext>
            </a:extLst>
          </p:cNvPr>
          <p:cNvSpPr/>
          <p:nvPr/>
        </p:nvSpPr>
        <p:spPr>
          <a:xfrm>
            <a:off x="5065573" y="4700504"/>
            <a:ext cx="1190222" cy="363242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z/OSMF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D1072626-79C0-4A41-8041-B26DF8DC2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5" y="-21758"/>
            <a:ext cx="7886700" cy="536163"/>
          </a:xfrm>
        </p:spPr>
        <p:txBody>
          <a:bodyPr>
            <a:normAutofit/>
          </a:bodyPr>
          <a:lstStyle/>
          <a:p>
            <a:r>
              <a:rPr lang="en-US" sz="2025" b="1" dirty="0" err="1">
                <a:solidFill>
                  <a:schemeClr val="tx1"/>
                </a:solidFill>
              </a:rPr>
              <a:t>Zowe</a:t>
            </a:r>
            <a:r>
              <a:rPr lang="en-US" sz="2025" b="1" dirty="0">
                <a:solidFill>
                  <a:schemeClr val="tx1"/>
                </a:solidFill>
              </a:rPr>
              <a:t> launch and run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A73CD6B-CAA9-1349-802C-B5EC05495080}"/>
              </a:ext>
            </a:extLst>
          </p:cNvPr>
          <p:cNvSpPr/>
          <p:nvPr/>
        </p:nvSpPr>
        <p:spPr>
          <a:xfrm>
            <a:off x="1371933" y="412616"/>
            <a:ext cx="4358718" cy="8249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Menlo" charset="0"/>
              <a:ea typeface="Menlo" charset="0"/>
              <a:cs typeface="Menlo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20A9C8-5545-034F-9052-581D243973EB}"/>
              </a:ext>
            </a:extLst>
          </p:cNvPr>
          <p:cNvSpPr/>
          <p:nvPr/>
        </p:nvSpPr>
        <p:spPr>
          <a:xfrm>
            <a:off x="3118310" y="696892"/>
            <a:ext cx="623157" cy="4384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r>
              <a:rPr lang="en-US" sz="4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MVS Explorer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DB2FB1-7D11-D242-8A90-3D7D5F810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551" y="723978"/>
            <a:ext cx="446220" cy="251994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FDCFCB80-CB2D-354F-9948-646AA711CD40}"/>
              </a:ext>
            </a:extLst>
          </p:cNvPr>
          <p:cNvSpPr/>
          <p:nvPr/>
        </p:nvSpPr>
        <p:spPr>
          <a:xfrm>
            <a:off x="3810320" y="702868"/>
            <a:ext cx="623157" cy="4384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r>
              <a:rPr lang="en-US" sz="4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JES Explorer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182968-48C7-A04A-B576-7DE13E28D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26" y="739355"/>
            <a:ext cx="406739" cy="252537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91600B3F-5883-A745-B9E9-287709B4FA06}"/>
              </a:ext>
            </a:extLst>
          </p:cNvPr>
          <p:cNvSpPr/>
          <p:nvPr/>
        </p:nvSpPr>
        <p:spPr>
          <a:xfrm>
            <a:off x="4521995" y="705369"/>
            <a:ext cx="623157" cy="4384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r>
              <a:rPr lang="en-US" sz="4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USS Explorer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422BFB-BF0E-E84E-AF4C-A30A2439E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154" y="758475"/>
            <a:ext cx="369503" cy="24427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762C09CA-374C-0445-87B7-89885E53671E}"/>
              </a:ext>
            </a:extLst>
          </p:cNvPr>
          <p:cNvSpPr/>
          <p:nvPr/>
        </p:nvSpPr>
        <p:spPr>
          <a:xfrm>
            <a:off x="1386167" y="411901"/>
            <a:ext cx="4344484" cy="210953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 err="1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Zowe</a:t>
            </a:r>
            <a:r>
              <a:rPr lang="en-US" sz="75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Desktop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8E8A60B-1AFE-9A49-AE07-175E906C67AA}"/>
              </a:ext>
            </a:extLst>
          </p:cNvPr>
          <p:cNvSpPr/>
          <p:nvPr/>
        </p:nvSpPr>
        <p:spPr>
          <a:xfrm>
            <a:off x="2402888" y="702868"/>
            <a:ext cx="623157" cy="4384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r>
              <a:rPr lang="en-US" sz="4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TN 2170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65B054-0C62-9E41-B891-1D24A71FA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3859" y="736946"/>
            <a:ext cx="329493" cy="265799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3F6404EA-A5F6-5344-9F02-1F63A7ED71F5}"/>
              </a:ext>
            </a:extLst>
          </p:cNvPr>
          <p:cNvSpPr/>
          <p:nvPr/>
        </p:nvSpPr>
        <p:spPr>
          <a:xfrm>
            <a:off x="1627038" y="712890"/>
            <a:ext cx="623157" cy="4384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endParaRPr lang="en-US" sz="4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algn="ctr"/>
            <a:r>
              <a:rPr lang="en-US" sz="400" dirty="0">
                <a:solidFill>
                  <a:schemeClr val="tx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VT Terminal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DCBCAF-0F18-DC4C-86C9-099E8FCF6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861" y="755850"/>
            <a:ext cx="347220" cy="277948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BCCCA178-3BD1-974E-A649-9F0821B4E8DB}"/>
              </a:ext>
            </a:extLst>
          </p:cNvPr>
          <p:cNvSpPr/>
          <p:nvPr/>
        </p:nvSpPr>
        <p:spPr>
          <a:xfrm>
            <a:off x="5925680" y="933846"/>
            <a:ext cx="1721978" cy="2481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  <a:latin typeface="Menlo" charset="0"/>
                <a:ea typeface="Menlo" charset="0"/>
                <a:cs typeface="Menlo" charset="0"/>
              </a:rPr>
              <a:t>                 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  <a:latin typeface="Menlo" charset="0"/>
                <a:ea typeface="Menlo" charset="0"/>
                <a:cs typeface="Menlo" charset="0"/>
              </a:rPr>
              <a:t>   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  <a:latin typeface="Menlo" charset="0"/>
                <a:ea typeface="Menlo" charset="0"/>
                <a:cs typeface="Menlo" charset="0"/>
              </a:rPr>
              <a:t>               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  <a:latin typeface="Menlo" charset="0"/>
                <a:ea typeface="Menlo" charset="0"/>
                <a:cs typeface="Menlo" charset="0"/>
              </a:rPr>
              <a:t>Command line interface</a:t>
            </a:r>
          </a:p>
          <a:p>
            <a:pPr algn="ctr"/>
            <a:endParaRPr lang="en-US" sz="700" dirty="0">
              <a:solidFill>
                <a:schemeClr val="tx1"/>
              </a:solidFill>
              <a:latin typeface="Menlo" charset="0"/>
              <a:ea typeface="Menlo" charset="0"/>
              <a:cs typeface="Menlo" charset="0"/>
            </a:endParaRPr>
          </a:p>
          <a:p>
            <a:pPr algn="ctr"/>
            <a:endParaRPr lang="en-US" sz="700" dirty="0">
              <a:solidFill>
                <a:schemeClr val="tx1"/>
              </a:solidFill>
              <a:latin typeface="Menlo" charset="0"/>
              <a:ea typeface="Menlo" charset="0"/>
              <a:cs typeface="Menlo" charset="0"/>
            </a:endParaRPr>
          </a:p>
          <a:p>
            <a:pPr algn="ctr"/>
            <a:endParaRPr lang="en-US" sz="700" dirty="0">
              <a:solidFill>
                <a:schemeClr val="tx1"/>
              </a:solidFill>
              <a:latin typeface="Menlo" charset="0"/>
              <a:ea typeface="Menlo" charset="0"/>
              <a:cs typeface="Menlo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1400D2-57A7-A749-B8F9-C023A7CEA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3543" y="291871"/>
            <a:ext cx="993872" cy="5258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7FB89E-8902-B344-AE3A-6F82F8EED7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3088" y="273362"/>
            <a:ext cx="706798" cy="58761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4954267-3953-8A4D-B67D-DD39CC396665}"/>
              </a:ext>
            </a:extLst>
          </p:cNvPr>
          <p:cNvCxnSpPr/>
          <p:nvPr/>
        </p:nvCxnSpPr>
        <p:spPr>
          <a:xfrm>
            <a:off x="0" y="1559499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D45784C-7BEB-694A-90F0-916021906F6E}"/>
              </a:ext>
            </a:extLst>
          </p:cNvPr>
          <p:cNvSpPr txBox="1"/>
          <p:nvPr/>
        </p:nvSpPr>
        <p:spPr>
          <a:xfrm>
            <a:off x="8199105" y="1575685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z/OS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C705540-B6DA-F145-994E-885FA77F3454}"/>
              </a:ext>
            </a:extLst>
          </p:cNvPr>
          <p:cNvSpPr txBox="1"/>
          <p:nvPr/>
        </p:nvSpPr>
        <p:spPr>
          <a:xfrm>
            <a:off x="8034093" y="1135368"/>
            <a:ext cx="953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Desktop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29903369-3BC0-3B4C-B649-06640594D01F}"/>
              </a:ext>
            </a:extLst>
          </p:cNvPr>
          <p:cNvSpPr/>
          <p:nvPr/>
        </p:nvSpPr>
        <p:spPr>
          <a:xfrm>
            <a:off x="7280147" y="4633174"/>
            <a:ext cx="204575" cy="1847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6A76EB9-7E63-FA46-B139-246C3D8F8F21}"/>
              </a:ext>
            </a:extLst>
          </p:cNvPr>
          <p:cNvSpPr/>
          <p:nvPr/>
        </p:nvSpPr>
        <p:spPr>
          <a:xfrm>
            <a:off x="6303777" y="4878136"/>
            <a:ext cx="211404" cy="196635"/>
          </a:xfrm>
          <a:prstGeom prst="rect">
            <a:avLst/>
          </a:prstGeom>
          <a:solidFill>
            <a:srgbClr val="F3A4FF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CAC7A10-BBDA-7645-888C-EA413E55ED75}"/>
              </a:ext>
            </a:extLst>
          </p:cNvPr>
          <p:cNvSpPr/>
          <p:nvPr/>
        </p:nvSpPr>
        <p:spPr>
          <a:xfrm>
            <a:off x="6310606" y="4651639"/>
            <a:ext cx="204575" cy="1667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A6E2BB8-E062-A44C-8783-5CDD95F14B89}"/>
              </a:ext>
            </a:extLst>
          </p:cNvPr>
          <p:cNvSpPr txBox="1"/>
          <p:nvPr/>
        </p:nvSpPr>
        <p:spPr>
          <a:xfrm>
            <a:off x="7484722" y="4612511"/>
            <a:ext cx="76174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Node 6.14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6BFD149-3C8D-A343-9739-57ABE98010E1}"/>
              </a:ext>
            </a:extLst>
          </p:cNvPr>
          <p:cNvSpPr txBox="1"/>
          <p:nvPr/>
        </p:nvSpPr>
        <p:spPr>
          <a:xfrm>
            <a:off x="6521039" y="4633174"/>
            <a:ext cx="56938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Java 8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436A500-D410-7B4A-BF33-704C44D8894C}"/>
              </a:ext>
            </a:extLst>
          </p:cNvPr>
          <p:cNvSpPr txBox="1"/>
          <p:nvPr/>
        </p:nvSpPr>
        <p:spPr>
          <a:xfrm>
            <a:off x="6533997" y="4860169"/>
            <a:ext cx="889987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 / metal 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B5C675-305F-3E47-9906-678A474EC8FE}"/>
              </a:ext>
            </a:extLst>
          </p:cNvPr>
          <p:cNvSpPr txBox="1"/>
          <p:nvPr/>
        </p:nvSpPr>
        <p:spPr>
          <a:xfrm>
            <a:off x="66195" y="2055258"/>
            <a:ext cx="970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/S ZOWESVR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540008C-5FE0-214D-8090-DF4AC463F301}"/>
              </a:ext>
            </a:extLst>
          </p:cNvPr>
          <p:cNvSpPr txBox="1"/>
          <p:nvPr/>
        </p:nvSpPr>
        <p:spPr>
          <a:xfrm>
            <a:off x="67604" y="4713965"/>
            <a:ext cx="968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/S ZWESIS01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E19390-4C5D-8549-93D2-05AB6AFA487F}"/>
              </a:ext>
            </a:extLst>
          </p:cNvPr>
          <p:cNvSpPr txBox="1"/>
          <p:nvPr/>
        </p:nvSpPr>
        <p:spPr>
          <a:xfrm>
            <a:off x="1269932" y="1739335"/>
            <a:ext cx="1970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*.PROCLIB(ZOWESVR)</a:t>
            </a:r>
          </a:p>
          <a:p>
            <a:r>
              <a:rPr lang="en-US" sz="1000" dirty="0"/>
              <a:t>Owner: IZUSVR  Group: IZUADMIN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E81FC72-764D-8847-9077-4EFEC4774C44}"/>
              </a:ext>
            </a:extLst>
          </p:cNvPr>
          <p:cNvCxnSpPr>
            <a:cxnSpLocks/>
            <a:stCxn id="15" idx="3"/>
            <a:endCxn id="2" idx="1"/>
          </p:cNvCxnSpPr>
          <p:nvPr/>
        </p:nvCxnSpPr>
        <p:spPr>
          <a:xfrm flipV="1">
            <a:off x="1036782" y="1939390"/>
            <a:ext cx="233150" cy="2543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" name="Picture 86">
            <a:extLst>
              <a:ext uri="{FF2B5EF4-FFF2-40B4-BE49-F238E27FC236}">
                <a16:creationId xmlns:a16="http://schemas.microsoft.com/office/drawing/2014/main" id="{F944A0B6-381A-6F46-9BBC-4C313AE553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9955" y="2165862"/>
            <a:ext cx="2322543" cy="749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F6181C-1F01-0247-B7A1-D678DF4798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9955" y="3529128"/>
            <a:ext cx="3048176" cy="7470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8AB102-2832-C44C-B701-2E13EA5FF4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0992" y="1760453"/>
            <a:ext cx="3542339" cy="394488"/>
          </a:xfrm>
          <a:prstGeom prst="rect">
            <a:avLst/>
          </a:prstGeom>
        </p:spPr>
      </p:pic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77CF0574-E217-994B-AEC6-80CD3E6305FB}"/>
              </a:ext>
            </a:extLst>
          </p:cNvPr>
          <p:cNvCxnSpPr>
            <a:cxnSpLocks/>
          </p:cNvCxnSpPr>
          <p:nvPr/>
        </p:nvCxnSpPr>
        <p:spPr>
          <a:xfrm>
            <a:off x="2250195" y="3014562"/>
            <a:ext cx="0" cy="4507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2E75078-8F01-6E46-8B04-19A76DC69B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1410" y="3581643"/>
            <a:ext cx="2272574" cy="944749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7DAE6FAC-8B5B-D448-8651-D8DAD9BE9E18}"/>
              </a:ext>
            </a:extLst>
          </p:cNvPr>
          <p:cNvSpPr/>
          <p:nvPr/>
        </p:nvSpPr>
        <p:spPr>
          <a:xfrm>
            <a:off x="4305538" y="2241643"/>
            <a:ext cx="3816485" cy="6732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FEA085E-3585-454F-9A50-834AB9AE83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91429" y="2303869"/>
            <a:ext cx="3561466" cy="539005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8AB5CE79-09FD-3D45-818E-BA6961C1B77B}"/>
              </a:ext>
            </a:extLst>
          </p:cNvPr>
          <p:cNvSpPr/>
          <p:nvPr/>
        </p:nvSpPr>
        <p:spPr>
          <a:xfrm>
            <a:off x="4289572" y="2908543"/>
            <a:ext cx="3832451" cy="6390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dirty="0">
              <a:solidFill>
                <a:schemeClr val="tx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39F8E57-72F0-B049-B8E5-E8396FA972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02939" y="2937394"/>
            <a:ext cx="3538446" cy="564752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1960FBE2-CAEB-C14E-B909-6C51C23B55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30641" y="4749312"/>
            <a:ext cx="2153674" cy="28217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44501-73AE-CA45-9384-C789B195E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63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7490DA-2165-6341-9AF1-63383BAD6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87" y="78206"/>
            <a:ext cx="897556" cy="409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75A12A-A46E-DC4A-9425-72F6B00A7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87" y="764592"/>
            <a:ext cx="1530484" cy="43134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0268C5E-3A3E-214C-9BCB-8C386D57870D}"/>
              </a:ext>
            </a:extLst>
          </p:cNvPr>
          <p:cNvCxnSpPr>
            <a:stCxn id="6" idx="2"/>
          </p:cNvCxnSpPr>
          <p:nvPr/>
        </p:nvCxnSpPr>
        <p:spPr>
          <a:xfrm>
            <a:off x="634065" y="487386"/>
            <a:ext cx="0" cy="2200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69444D4-E018-C04B-BCD8-78D38E4AF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87" y="1449101"/>
            <a:ext cx="2245092" cy="11336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E781EE-8406-364A-9691-180BA7E69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754" y="2798602"/>
            <a:ext cx="2245093" cy="117165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EA5FDC1-A410-1845-8CA3-87DA3B11D398}"/>
              </a:ext>
            </a:extLst>
          </p:cNvPr>
          <p:cNvCxnSpPr/>
          <p:nvPr/>
        </p:nvCxnSpPr>
        <p:spPr>
          <a:xfrm>
            <a:off x="313624" y="1219285"/>
            <a:ext cx="0" cy="2200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21ECE0E-DC37-D64B-A23C-2CD2E1EEBA80}"/>
              </a:ext>
            </a:extLst>
          </p:cNvPr>
          <p:cNvSpPr txBox="1"/>
          <p:nvPr/>
        </p:nvSpPr>
        <p:spPr>
          <a:xfrm>
            <a:off x="341804" y="1199980"/>
            <a:ext cx="1217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sftp</a:t>
            </a:r>
            <a:r>
              <a:rPr lang="en-US" sz="1200" b="1" dirty="0"/>
              <a:t> to z/OS USS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04F50B-36F4-594B-9991-04C8669AFF10}"/>
              </a:ext>
            </a:extLst>
          </p:cNvPr>
          <p:cNvSpPr txBox="1"/>
          <p:nvPr/>
        </p:nvSpPr>
        <p:spPr>
          <a:xfrm>
            <a:off x="324262" y="2550139"/>
            <a:ext cx="1967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pax</a:t>
            </a:r>
            <a:r>
              <a:rPr lang="en-US" sz="1200" b="1" dirty="0"/>
              <a:t> –</a:t>
            </a:r>
            <a:r>
              <a:rPr lang="en-US" sz="1200" b="1" dirty="0" err="1"/>
              <a:t>ppx</a:t>
            </a:r>
            <a:r>
              <a:rPr lang="en-US" sz="1200" b="1" dirty="0"/>
              <a:t> –</a:t>
            </a:r>
            <a:r>
              <a:rPr lang="en-US" sz="1200" b="1" dirty="0" err="1"/>
              <a:t>rf</a:t>
            </a:r>
            <a:r>
              <a:rPr lang="en-US" sz="1200" b="1" dirty="0"/>
              <a:t> </a:t>
            </a:r>
            <a:r>
              <a:rPr lang="en-US" sz="1200" b="1" dirty="0" err="1"/>
              <a:t>zowe-v.r.m.pax</a:t>
            </a:r>
            <a:endParaRPr lang="en-US" sz="1200" b="1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3EC2AF2-7BC4-9643-83AA-9AABE72849FA}"/>
              </a:ext>
            </a:extLst>
          </p:cNvPr>
          <p:cNvCxnSpPr/>
          <p:nvPr/>
        </p:nvCxnSpPr>
        <p:spPr>
          <a:xfrm>
            <a:off x="313624" y="2582707"/>
            <a:ext cx="0" cy="2200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C6EBE9ED-F967-8D4C-9BE3-555C7622F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54" y="4377356"/>
            <a:ext cx="2508517" cy="62284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0101EE-096C-E740-8A30-CB685CC65244}"/>
              </a:ext>
            </a:extLst>
          </p:cNvPr>
          <p:cNvCxnSpPr>
            <a:cxnSpLocks/>
          </p:cNvCxnSpPr>
          <p:nvPr/>
        </p:nvCxnSpPr>
        <p:spPr>
          <a:xfrm>
            <a:off x="345815" y="3970260"/>
            <a:ext cx="0" cy="4070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540EF906-7196-8243-8B99-B4A4CA6D0A2B}"/>
              </a:ext>
            </a:extLst>
          </p:cNvPr>
          <p:cNvSpPr/>
          <p:nvPr/>
        </p:nvSpPr>
        <p:spPr>
          <a:xfrm flipV="1">
            <a:off x="1852864" y="4576813"/>
            <a:ext cx="938462" cy="38019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9170644-69EB-9644-8FB8-B9575F732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2417" y="1584788"/>
            <a:ext cx="3013806" cy="145881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607B5EC-F0A0-0A4C-8F93-893D3A09E779}"/>
              </a:ext>
            </a:extLst>
          </p:cNvPr>
          <p:cNvSpPr txBox="1"/>
          <p:nvPr/>
        </p:nvSpPr>
        <p:spPr>
          <a:xfrm>
            <a:off x="3530482" y="290255"/>
            <a:ext cx="3262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USS runtime folder structure with code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E9C7F2B-30DE-0446-B3AB-F151F6E3F0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5342" y="635370"/>
            <a:ext cx="1941515" cy="252113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16DA4EB-3B87-1646-99E7-59D410445B3C}"/>
              </a:ext>
            </a:extLst>
          </p:cNvPr>
          <p:cNvSpPr txBox="1"/>
          <p:nvPr/>
        </p:nvSpPr>
        <p:spPr>
          <a:xfrm>
            <a:off x="3578099" y="3207805"/>
            <a:ext cx="3262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Gill Sans MT" panose="020B0502020104020203" pitchFamily="34" charset="77"/>
              </a:rPr>
              <a:t>Proclib</a:t>
            </a:r>
            <a:r>
              <a:rPr lang="en-US" sz="1400" dirty="0">
                <a:latin typeface="Gill Sans MT" panose="020B0502020104020203" pitchFamily="34" charset="77"/>
              </a:rPr>
              <a:t> ZOWESVR</a:t>
            </a:r>
          </a:p>
          <a:p>
            <a:r>
              <a:rPr lang="en-US" sz="1400" dirty="0">
                <a:latin typeface="Gill Sans MT" panose="020B0502020104020203" pitchFamily="34" charset="77"/>
              </a:rPr>
              <a:t>	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58D2283-A75D-9E44-8150-C12B92A24D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2108" y="3628292"/>
            <a:ext cx="2322543" cy="7490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A393D4-8473-A841-81DA-D40F5373DD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5355" y="4610336"/>
            <a:ext cx="2645945" cy="34667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304AD2B-4A2C-3F4C-8981-DEA611A4FC38}"/>
              </a:ext>
            </a:extLst>
          </p:cNvPr>
          <p:cNvSpPr txBox="1"/>
          <p:nvPr/>
        </p:nvSpPr>
        <p:spPr>
          <a:xfrm>
            <a:off x="6155355" y="4157764"/>
            <a:ext cx="3262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Gill Sans MT" panose="020B0502020104020203" pitchFamily="34" charset="77"/>
              </a:rPr>
              <a:t>Proclib</a:t>
            </a:r>
            <a:r>
              <a:rPr lang="en-US" sz="1400" dirty="0">
                <a:latin typeface="Gill Sans MT" panose="020B0502020104020203" pitchFamily="34" charset="77"/>
              </a:rPr>
              <a:t> ZWESIS01</a:t>
            </a:r>
          </a:p>
          <a:p>
            <a:r>
              <a:rPr lang="en-US" sz="1400" dirty="0">
                <a:latin typeface="Gill Sans MT" panose="020B0502020104020203" pitchFamily="34" charset="77"/>
              </a:rPr>
              <a:t>	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63841C2-ED0E-0C4A-A3CB-B84C8F8F2865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5796101" y="2314193"/>
            <a:ext cx="296316" cy="12504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9C6C14-46B7-194D-A87B-8276A0A8C824}"/>
              </a:ext>
            </a:extLst>
          </p:cNvPr>
          <p:cNvCxnSpPr>
            <a:cxnSpLocks/>
          </p:cNvCxnSpPr>
          <p:nvPr/>
        </p:nvCxnSpPr>
        <p:spPr>
          <a:xfrm flipV="1">
            <a:off x="7089146" y="3089709"/>
            <a:ext cx="267476" cy="9821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8965A9D-D4DF-5C40-A19E-3154801E86FA}"/>
              </a:ext>
            </a:extLst>
          </p:cNvPr>
          <p:cNvCxnSpPr>
            <a:cxnSpLocks/>
          </p:cNvCxnSpPr>
          <p:nvPr/>
        </p:nvCxnSpPr>
        <p:spPr>
          <a:xfrm flipV="1">
            <a:off x="2752348" y="1584788"/>
            <a:ext cx="778134" cy="28221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FFB6C33-D178-0845-B3A8-B53A2DC8733C}"/>
              </a:ext>
            </a:extLst>
          </p:cNvPr>
          <p:cNvCxnSpPr>
            <a:cxnSpLocks/>
          </p:cNvCxnSpPr>
          <p:nvPr/>
        </p:nvCxnSpPr>
        <p:spPr>
          <a:xfrm>
            <a:off x="2935128" y="3687282"/>
            <a:ext cx="668672" cy="1526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9DBE55B-8FE7-3C41-B27D-A2B1495E44F1}"/>
              </a:ext>
            </a:extLst>
          </p:cNvPr>
          <p:cNvCxnSpPr>
            <a:cxnSpLocks/>
          </p:cNvCxnSpPr>
          <p:nvPr/>
        </p:nvCxnSpPr>
        <p:spPr>
          <a:xfrm flipV="1">
            <a:off x="2856871" y="4766912"/>
            <a:ext cx="3298484" cy="39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D541ED-73AB-6D44-845F-FC684F4A8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7</a:t>
            </a:fld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46C3495-B680-7540-B7BC-F121B7363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618" y="-104407"/>
            <a:ext cx="7886700" cy="536163"/>
          </a:xfrm>
        </p:spPr>
        <p:txBody>
          <a:bodyPr>
            <a:normAutofit/>
          </a:bodyPr>
          <a:lstStyle/>
          <a:p>
            <a:r>
              <a:rPr lang="en-US" sz="2025" b="1" dirty="0">
                <a:solidFill>
                  <a:schemeClr val="tx1"/>
                </a:solidFill>
              </a:rPr>
              <a:t>Getting from Zowe.org to mainframe’s STC</a:t>
            </a:r>
          </a:p>
        </p:txBody>
      </p:sp>
    </p:spTree>
    <p:extLst>
      <p:ext uri="{BB962C8B-B14F-4D97-AF65-F5344CB8AC3E}">
        <p14:creationId xmlns:p14="http://schemas.microsoft.com/office/powerpoint/2010/main" val="14738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885E792-DDE9-5C41-A9BA-70B1C54D24D8}"/>
              </a:ext>
            </a:extLst>
          </p:cNvPr>
          <p:cNvSpPr txBox="1"/>
          <p:nvPr/>
        </p:nvSpPr>
        <p:spPr>
          <a:xfrm>
            <a:off x="129942" y="862198"/>
            <a:ext cx="3120404" cy="41857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Choose ports for </a:t>
            </a:r>
            <a:r>
              <a:rPr lang="en-US" sz="1400" dirty="0" err="1"/>
              <a:t>Zowe</a:t>
            </a:r>
            <a:r>
              <a:rPr lang="en-US" sz="1400" dirty="0"/>
              <a:t> API gateway, </a:t>
            </a:r>
            <a:r>
              <a:rPr lang="en-US" sz="1400" dirty="0" err="1"/>
              <a:t>Zowe</a:t>
            </a:r>
            <a:r>
              <a:rPr lang="en-US" sz="1400" dirty="0"/>
              <a:t> ZLUX server, and 9 other </a:t>
            </a:r>
            <a:r>
              <a:rPr lang="en-US" sz="1400" dirty="0" err="1"/>
              <a:t>microservices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Define where z/OSMF is located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Define where Java is located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Define where Node is located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Specify northbound TLS certificate, self sign generated or re-use existing certificate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Specify whether southbound servers (such as z/OSMF) will be trusted if their certificates are self signed/cross signed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Define </a:t>
            </a:r>
            <a:r>
              <a:rPr lang="en-US" sz="1400" dirty="0" err="1"/>
              <a:t>ssh</a:t>
            </a:r>
            <a:r>
              <a:rPr lang="en-US" sz="1400" dirty="0"/>
              <a:t> and telnet port numbers for TN3270 and VT terminal apps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Specify PROCLIB name for ZOWESVR which is added to first available PROCLIB in JES concatenation path</a:t>
            </a:r>
          </a:p>
          <a:p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6171CA-55A8-ED47-93C9-4E68D9DA4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38" y="118054"/>
            <a:ext cx="897556" cy="4091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91477F-765D-D04F-BCD6-15A714298EDB}"/>
              </a:ext>
            </a:extLst>
          </p:cNvPr>
          <p:cNvSpPr txBox="1"/>
          <p:nvPr/>
        </p:nvSpPr>
        <p:spPr>
          <a:xfrm>
            <a:off x="2103120" y="118054"/>
            <a:ext cx="352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Installing and configuring ZOWESVR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658A4C-973D-9F44-8F17-B5993ADA0C35}"/>
              </a:ext>
            </a:extLst>
          </p:cNvPr>
          <p:cNvCxnSpPr/>
          <p:nvPr/>
        </p:nvCxnSpPr>
        <p:spPr>
          <a:xfrm>
            <a:off x="693019" y="596766"/>
            <a:ext cx="0" cy="1959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421067D-F299-5649-BA16-9A1BDC0BF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586" y="1386159"/>
            <a:ext cx="5667019" cy="274307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9EC756A-2A60-2B4D-BCF2-DF4265B743D3}"/>
              </a:ext>
            </a:extLst>
          </p:cNvPr>
          <p:cNvCxnSpPr>
            <a:cxnSpLocks/>
          </p:cNvCxnSpPr>
          <p:nvPr/>
        </p:nvCxnSpPr>
        <p:spPr>
          <a:xfrm flipV="1">
            <a:off x="3101238" y="2709572"/>
            <a:ext cx="318230" cy="14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2142EA-491C-2D45-9107-E09A4F50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21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B91477F-765D-D04F-BCD6-15A714298EDB}"/>
              </a:ext>
            </a:extLst>
          </p:cNvPr>
          <p:cNvSpPr txBox="1"/>
          <p:nvPr/>
        </p:nvSpPr>
        <p:spPr>
          <a:xfrm>
            <a:off x="2103120" y="118054"/>
            <a:ext cx="352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Installing and configuring ZOWESVR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D62AE-0692-9246-9B0A-146A0BF6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3" y="1145406"/>
            <a:ext cx="2370500" cy="3578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33D1DC-EFEE-5544-8DD5-63A66758E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691" y="1188016"/>
            <a:ext cx="3768922" cy="31654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6CA8B3-9E8C-1943-A39E-775C2366E66D}"/>
              </a:ext>
            </a:extLst>
          </p:cNvPr>
          <p:cNvSpPr txBox="1"/>
          <p:nvPr/>
        </p:nvSpPr>
        <p:spPr>
          <a:xfrm>
            <a:off x="94583" y="791406"/>
            <a:ext cx="15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edit </a:t>
            </a:r>
            <a:r>
              <a:rPr lang="en-US" sz="1200" b="1" dirty="0" err="1"/>
              <a:t>zowe-install.yaml</a:t>
            </a:r>
            <a:endParaRPr lang="en-US" sz="1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43CDCD-6658-3C48-B386-1D3317CAEA7E}"/>
              </a:ext>
            </a:extLst>
          </p:cNvPr>
          <p:cNvSpPr txBox="1"/>
          <p:nvPr/>
        </p:nvSpPr>
        <p:spPr>
          <a:xfrm>
            <a:off x="2657113" y="824083"/>
            <a:ext cx="12424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/.</a:t>
            </a:r>
            <a:r>
              <a:rPr lang="en-US" sz="1200" b="1" dirty="0" err="1"/>
              <a:t>zowe-install.sh</a:t>
            </a:r>
            <a:endParaRPr lang="en-US" sz="1200" b="1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8532464-AC67-BE45-8A55-9A81FBBBE321}"/>
              </a:ext>
            </a:extLst>
          </p:cNvPr>
          <p:cNvCxnSpPr>
            <a:cxnSpLocks/>
          </p:cNvCxnSpPr>
          <p:nvPr/>
        </p:nvCxnSpPr>
        <p:spPr>
          <a:xfrm flipV="1">
            <a:off x="5628380" y="1323474"/>
            <a:ext cx="1635944" cy="16237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D4ABB3B-7C3B-B940-B6D9-E8E43D9D7366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5628380" y="3072825"/>
            <a:ext cx="1814552" cy="2171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4EE5461-84E7-434A-ACD7-57EB1AB7B5C5}"/>
              </a:ext>
            </a:extLst>
          </p:cNvPr>
          <p:cNvCxnSpPr>
            <a:cxnSpLocks/>
          </p:cNvCxnSpPr>
          <p:nvPr/>
        </p:nvCxnSpPr>
        <p:spPr>
          <a:xfrm>
            <a:off x="5628380" y="3532023"/>
            <a:ext cx="1704899" cy="10469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05DDBC4-AA8F-5342-9319-459D503120CE}"/>
              </a:ext>
            </a:extLst>
          </p:cNvPr>
          <p:cNvSpPr txBox="1"/>
          <p:nvPr/>
        </p:nvSpPr>
        <p:spPr>
          <a:xfrm>
            <a:off x="7383400" y="991915"/>
            <a:ext cx="12087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Certificate import of z/OSMF may</a:t>
            </a:r>
          </a:p>
          <a:p>
            <a:r>
              <a:rPr lang="en-US" sz="1400" dirty="0"/>
              <a:t>fail based on user permissions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B8BE86-4F6C-4043-9540-A7E9F9F81EB1}"/>
              </a:ext>
            </a:extLst>
          </p:cNvPr>
          <p:cNvSpPr txBox="1"/>
          <p:nvPr/>
        </p:nvSpPr>
        <p:spPr>
          <a:xfrm>
            <a:off x="7442932" y="2488049"/>
            <a:ext cx="12635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chmod</a:t>
            </a:r>
            <a:r>
              <a:rPr lang="en-US" sz="1400" dirty="0"/>
              <a:t> on folders to protect private</a:t>
            </a:r>
          </a:p>
          <a:p>
            <a:r>
              <a:rPr lang="en-US" sz="1400" dirty="0"/>
              <a:t>keys and user data may fail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686222-FF7C-8046-9E44-24B5AE035924}"/>
              </a:ext>
            </a:extLst>
          </p:cNvPr>
          <p:cNvSpPr txBox="1"/>
          <p:nvPr/>
        </p:nvSpPr>
        <p:spPr>
          <a:xfrm>
            <a:off x="7383400" y="3768739"/>
            <a:ext cx="15675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Auto creation of ZOWESVR </a:t>
            </a:r>
            <a:r>
              <a:rPr lang="en-US" sz="1400" dirty="0" err="1"/>
              <a:t>proclib</a:t>
            </a:r>
            <a:endParaRPr lang="en-US" sz="1400" dirty="0"/>
          </a:p>
          <a:p>
            <a:r>
              <a:rPr lang="en-US" sz="1400" dirty="0"/>
              <a:t>in first available on JES concatenation</a:t>
            </a:r>
          </a:p>
          <a:p>
            <a:r>
              <a:rPr lang="en-US" sz="1400" dirty="0"/>
              <a:t>path may fail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31F5A0-FA9D-4646-A5E3-C2676FDDD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6C42D-3C73-654B-9208-A448ACCDDB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70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7992</TotalTime>
  <Words>1670</Words>
  <Application>Microsoft Macintosh PowerPoint</Application>
  <PresentationFormat>On-screen Show (16:9)</PresentationFormat>
  <Paragraphs>415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Gill Sans</vt:lpstr>
      <vt:lpstr>Gill Sans Light</vt:lpstr>
      <vt:lpstr>Gill Sans MT</vt:lpstr>
      <vt:lpstr>Menlo</vt:lpstr>
      <vt:lpstr>Office Theme</vt:lpstr>
      <vt:lpstr>Help us improve Zowe install experience  Tuesday, Apr. 23, 2019  Playforward</vt:lpstr>
      <vt:lpstr>Agenda</vt:lpstr>
      <vt:lpstr>Questions</vt:lpstr>
      <vt:lpstr>Zowe architecture</vt:lpstr>
      <vt:lpstr>Zowe architecture</vt:lpstr>
      <vt:lpstr>Zowe launch and run</vt:lpstr>
      <vt:lpstr>Getting from Zowe.org to mainframe’s STC</vt:lpstr>
      <vt:lpstr>PowerPoint Presentation</vt:lpstr>
      <vt:lpstr>PowerPoint Presentation</vt:lpstr>
      <vt:lpstr>PowerPoint Presentation</vt:lpstr>
      <vt:lpstr>PowerPoint Presentation</vt:lpstr>
      <vt:lpstr>Pain points</vt:lpstr>
      <vt:lpstr>To Be - Installation and launch Topology</vt:lpstr>
      <vt:lpstr>To Be - Installer</vt:lpstr>
      <vt:lpstr>To Be Installer Questions</vt:lpstr>
      <vt:lpstr>To Be – Launch with Configuration</vt:lpstr>
      <vt:lpstr>Launch with Configuration Questions</vt:lpstr>
      <vt:lpstr>Delivery route</vt:lpstr>
      <vt:lpstr>Support Questions</vt:lpstr>
      <vt:lpstr>Stay in touch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edit Master title style</dc:title>
  <dc:creator>Amanda Cohen</dc:creator>
  <cp:lastModifiedBy>Joe Winchester</cp:lastModifiedBy>
  <cp:revision>515</cp:revision>
  <cp:lastPrinted>2019-03-28T14:03:01Z</cp:lastPrinted>
  <dcterms:created xsi:type="dcterms:W3CDTF">2015-09-01T19:28:56Z</dcterms:created>
  <dcterms:modified xsi:type="dcterms:W3CDTF">2019-04-23T14:45:06Z</dcterms:modified>
</cp:coreProperties>
</file>