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jkTUxg1ishM/4h+WttSxTiWjdPG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192" name="Google Shape;19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297" name="Google Shape;297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5" name="Google Shape;425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update this diagram, please update “zowe-desktop-unable-to-logon.pptx” and PNG file as well. </a:t>
            </a:r>
            <a:endParaRPr/>
          </a:p>
        </p:txBody>
      </p:sp>
      <p:sp>
        <p:nvSpPr>
          <p:cNvPr id="426" name="Google Shape;426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5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4" name="Google Shape;2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3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4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2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10" Type="http://schemas.openxmlformats.org/officeDocument/2006/relationships/image" Target="../media/image2.png"/><Relationship Id="rId9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3.png"/><Relationship Id="rId7" Type="http://schemas.openxmlformats.org/officeDocument/2006/relationships/image" Target="../media/image15.png"/><Relationship Id="rId8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.png"/><Relationship Id="rId10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6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Relationship Id="rId8" Type="http://schemas.openxmlformats.org/officeDocument/2006/relationships/image" Target="../media/image1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90" name="Google Shape;90;p1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91" name="Google Shape;91;p1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89279" y="2101977"/>
            <a:ext cx="10873143" cy="3079629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"/>
          <p:cNvCxnSpPr>
            <a:stCxn id="9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96" name="Google Shape;96;p1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33" u="none" cap="none" strike="noStrike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3" u="none" cap="none" strike="noStrike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97" name="Google Shape;97;p1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67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67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33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100" name="Google Shape;100;p1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1" name="Google Shape;101;p1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02" name="Google Shape;102;p1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03" name="Google Shape;103;p1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105" name="Google Shape;105;p1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106" name="Google Shape;106;p1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108" name="Google Shape;108;p1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09" name="Google Shape;109;p1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110" name="Google Shape;110;p1"/>
          <p:cNvSpPr/>
          <p:nvPr/>
        </p:nvSpPr>
        <p:spPr>
          <a:xfrm>
            <a:off x="1244716" y="462583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111" name="Google Shape;111;p1"/>
          <p:cNvSpPr txBox="1"/>
          <p:nvPr/>
        </p:nvSpPr>
        <p:spPr>
          <a:xfrm>
            <a:off x="2331715" y="459245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12" name="Google Shape;112;p1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113" name="Google Shape;113;p1"/>
          <p:cNvCxnSpPr/>
          <p:nvPr/>
        </p:nvCxnSpPr>
        <p:spPr>
          <a:xfrm flipH="1">
            <a:off x="1783255" y="4962863"/>
            <a:ext cx="7021" cy="144603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4" name="Google Shape;114;p1"/>
          <p:cNvSpPr txBox="1"/>
          <p:nvPr/>
        </p:nvSpPr>
        <p:spPr>
          <a:xfrm>
            <a:off x="1317575" y="6085628"/>
            <a:ext cx="63511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      </a:t>
            </a:r>
            <a:endParaRPr/>
          </a:p>
        </p:txBody>
      </p:sp>
      <p:sp>
        <p:nvSpPr>
          <p:cNvPr id="115" name="Google Shape;115;p1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116" name="Google Shape;116;p1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17" name="Google Shape;117;p1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118" name="Google Shape;118;p1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119" name="Google Shape;119;p1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1" name="Google Shape;121;p1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122" name="Google Shape;12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3" name="Google Shape;123;p1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124" name="Google Shape;124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126" name="Google Shape;126;p1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7" name="Google Shape;127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8" name="Google Shape;128;p1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129" name="Google Shape;129;p1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0" name="Google Shape;130;p1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131" name="Google Shape;131;p1"/>
          <p:cNvCxnSpPr>
            <a:stCxn id="132" idx="2"/>
          </p:cNvCxnSpPr>
          <p:nvPr/>
        </p:nvCxnSpPr>
        <p:spPr>
          <a:xfrm flipH="1">
            <a:off x="8457230" y="1418717"/>
            <a:ext cx="3900" cy="4157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33" name="Google Shape;133;p1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134" name="Google Shape;134;p1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135" name="Google Shape;135;p1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136" name="Google Shape;136;p1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137" name="Google Shape;137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139" name="Google Shape;139;p1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140" name="Google Shape;140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1" name="Google Shape;141;p1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2" name="Google Shape;142;p1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143" name="Google Shape;143;p1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144" name="Google Shape;144;p1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145" name="Google Shape;145;p1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146" name="Google Shape;146;p1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147" name="Google Shape;147;p1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sp>
        <p:nvSpPr>
          <p:cNvPr id="148" name="Google Shape;148;p1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149" name="Google Shape;149;p1"/>
          <p:cNvSpPr txBox="1"/>
          <p:nvPr/>
        </p:nvSpPr>
        <p:spPr>
          <a:xfrm>
            <a:off x="18776" y="2142177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cxnSp>
        <p:nvCxnSpPr>
          <p:cNvPr id="150" name="Google Shape;150;p1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51" name="Google Shape;151;p1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152" name="Google Shape;152;p1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153" name="Google Shape;153;p1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154" name="Google Shape;154;p1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155" name="Google Shape;155;p1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p1"/>
          <p:cNvCxnSpPr>
            <a:endCxn id="151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7" name="Google Shape;157;p1"/>
          <p:cNvCxnSpPr>
            <a:endCxn id="133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8" name="Google Shape;158;p1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59" name="Google Shape;159;p1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60" name="Google Shape;160;p1"/>
          <p:cNvCxnSpPr>
            <a:stCxn id="98" idx="2"/>
            <a:endCxn id="155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162" name="Google Shape;162;p1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163" name="Google Shape;163;p1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165" name="Google Shape;165;p1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166" name="Google Shape;166;p1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167" name="Google Shape;167;p1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168" name="Google Shape;168;p1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169" name="Google Shape;169;p1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170" name="Google Shape;170;p1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171" name="Google Shape;171;p1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172" name="Google Shape;172;p1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173" name="Google Shape;173;p1"/>
          <p:cNvSpPr txBox="1"/>
          <p:nvPr/>
        </p:nvSpPr>
        <p:spPr>
          <a:xfrm>
            <a:off x="1256630" y="564709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132" name="Google Shape;132;p1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1"/>
          <p:cNvSpPr txBox="1"/>
          <p:nvPr/>
        </p:nvSpPr>
        <p:spPr>
          <a:xfrm>
            <a:off x="1083504" y="209456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175" name="Google Shape;175;p1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176" name="Google Shape;176;p1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177" name="Google Shape;177;p1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8" name="Google Shape;178;p1"/>
          <p:cNvCxnSpPr>
            <a:endCxn id="167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179" name="Google Shape;179;p1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0" name="Google Shape;180;p1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pic>
        <p:nvPicPr>
          <p:cNvPr id="181" name="Google Shape;181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"/>
          <p:cNvSpPr/>
          <p:nvPr/>
        </p:nvSpPr>
        <p:spPr>
          <a:xfrm>
            <a:off x="3995587" y="3385859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183" name="Google Shape;183;p1"/>
          <p:cNvCxnSpPr/>
          <p:nvPr/>
        </p:nvCxnSpPr>
        <p:spPr>
          <a:xfrm>
            <a:off x="4573620" y="3064938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4" name="Google Shape;184;p1"/>
          <p:cNvSpPr txBox="1"/>
          <p:nvPr/>
        </p:nvSpPr>
        <p:spPr>
          <a:xfrm>
            <a:off x="4128498" y="312458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  <p:cxnSp>
        <p:nvCxnSpPr>
          <p:cNvPr id="185" name="Google Shape;185;p1"/>
          <p:cNvCxnSpPr/>
          <p:nvPr/>
        </p:nvCxnSpPr>
        <p:spPr>
          <a:xfrm rot="10800000">
            <a:off x="2370471" y="4840700"/>
            <a:ext cx="2256882" cy="0"/>
          </a:xfrm>
          <a:prstGeom prst="straightConnector1">
            <a:avLst/>
          </a:prstGeom>
          <a:noFill/>
          <a:ln cap="flat" cmpd="sng" w="9525">
            <a:solidFill>
              <a:schemeClr val="accent1">
                <a:alpha val="66666"/>
              </a:schemeClr>
            </a:solidFill>
            <a:prstDash val="dash"/>
            <a:miter lim="800000"/>
            <a:headEnd len="med" w="med" type="triangle"/>
            <a:tailEnd len="med" w="med" type="triangle"/>
          </a:ln>
        </p:spPr>
      </p:cxnSp>
      <p:cxnSp>
        <p:nvCxnSpPr>
          <p:cNvPr id="186" name="Google Shape;186;p1"/>
          <p:cNvCxnSpPr/>
          <p:nvPr/>
        </p:nvCxnSpPr>
        <p:spPr>
          <a:xfrm flipH="1">
            <a:off x="1324067" y="3058923"/>
            <a:ext cx="13853" cy="155038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187" name="Google Shape;187;p1"/>
          <p:cNvSpPr txBox="1"/>
          <p:nvPr/>
        </p:nvSpPr>
        <p:spPr>
          <a:xfrm>
            <a:off x="1333648" y="43188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188" name="Google Shape;188;p1"/>
          <p:cNvSpPr txBox="1"/>
          <p:nvPr/>
        </p:nvSpPr>
        <p:spPr>
          <a:xfrm>
            <a:off x="2813415" y="4853601"/>
            <a:ext cx="137088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646565"/>
                </a:solidFill>
                <a:latin typeface="Arial"/>
                <a:ea typeface="Arial"/>
                <a:cs typeface="Arial"/>
                <a:sym typeface="Arial"/>
              </a:rPr>
              <a:t>(If API Gateway Disabled)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"/>
          <p:cNvSpPr/>
          <p:nvPr/>
        </p:nvSpPr>
        <p:spPr>
          <a:xfrm>
            <a:off x="1089279" y="2101977"/>
            <a:ext cx="10873143" cy="289736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2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196" name="Google Shape;196;p2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197" name="Google Shape;197;p2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9" name="Google Shape;199;p2"/>
          <p:cNvCxnSpPr>
            <a:stCxn id="200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0" name="Google Shape;200;p2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201" name="Google Shape;201;p2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2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Google Shape;203;p2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4" name="Google Shape;204;p2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205" name="Google Shape;205;p2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cxnSp>
        <p:nvCxnSpPr>
          <p:cNvPr id="206" name="Google Shape;206;p2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07" name="Google Shape;207;p2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208" name="Google Shape;208;p2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209" name="Google Shape;209;p2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210" name="Google Shape;21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1" name="Google Shape;211;p2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212" name="Google Shape;212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3" name="Google Shape;213;p2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214" name="Google Shape;214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16" name="Google Shape;216;p2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18" name="Google Shape;218;p2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219" name="Google Shape;219;p2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0" name="Google Shape;220;p2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221" name="Google Shape;221;p2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22" name="Google Shape;222;p2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223" name="Google Shape;223;p2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224" name="Google Shape;224;p2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225" name="Google Shape;225;p2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226" name="Google Shape;226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2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228" name="Google Shape;228;p2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29" name="Google Shape;229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30" name="Google Shape;230;p2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1" name="Google Shape;231;p2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232" name="Google Shape;232;p2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233" name="Google Shape;233;p2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234" name="Google Shape;234;p2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235" name="Google Shape;235;p2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36" name="Google Shape;236;p2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237" name="Google Shape;237;p2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38" name="Google Shape;238;p2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239" name="Google Shape;239;p2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240" name="Google Shape;240;p2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241" name="Google Shape;241;p2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242" name="Google Shape;242;p2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3" name="Google Shape;243;p2"/>
          <p:cNvCxnSpPr>
            <a:endCxn id="238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4" name="Google Shape;244;p2"/>
          <p:cNvCxnSpPr>
            <a:endCxn id="222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5" name="Google Shape;245;p2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46" name="Google Shape;246;p2"/>
          <p:cNvCxnSpPr>
            <a:stCxn id="202" idx="2"/>
            <a:endCxn id="242" idx="0"/>
          </p:cNvCxnSpPr>
          <p:nvPr/>
        </p:nvCxnSpPr>
        <p:spPr>
          <a:xfrm>
            <a:off x="1256630" y="2759000"/>
            <a:ext cx="10573800" cy="9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47" name="Google Shape;247;p2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248" name="Google Shape;248;p2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249" name="Google Shape;249;p2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250" name="Google Shape;250;p2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251" name="Google Shape;251;p2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252" name="Google Shape;252;p2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"/>
          <p:cNvSpPr txBox="1"/>
          <p:nvPr/>
        </p:nvSpPr>
        <p:spPr>
          <a:xfrm>
            <a:off x="1083504" y="2094562"/>
            <a:ext cx="227979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Docker Container</a:t>
            </a:r>
            <a:endParaRPr/>
          </a:p>
        </p:txBody>
      </p:sp>
      <p:pic>
        <p:nvPicPr>
          <p:cNvPr descr="Creating Smaller Docker Images - Ian Lewis" id="254" name="Google Shape;254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504186" y="3235408"/>
            <a:ext cx="675530" cy="601733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2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2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2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258" name="Google Shape;258;p2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sp>
        <p:nvSpPr>
          <p:cNvPr id="259" name="Google Shape;259;p2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260" name="Google Shape;260;p2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261" name="Google Shape;261;p2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262" name="Google Shape;262;p2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263" name="Google Shape;263;p2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264" name="Google Shape;264;p2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265" name="Google Shape;265;p2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266" name="Google Shape;266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7" name="Google Shape;267;p2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68" name="Google Shape;268;p2"/>
          <p:cNvSpPr/>
          <p:nvPr/>
        </p:nvSpPr>
        <p:spPr>
          <a:xfrm>
            <a:off x="2370471" y="3383294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cxnSp>
        <p:nvCxnSpPr>
          <p:cNvPr id="269" name="Google Shape;269;p2"/>
          <p:cNvCxnSpPr/>
          <p:nvPr/>
        </p:nvCxnSpPr>
        <p:spPr>
          <a:xfrm>
            <a:off x="2948504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70" name="Google Shape;270;p2"/>
          <p:cNvCxnSpPr/>
          <p:nvPr/>
        </p:nvCxnSpPr>
        <p:spPr>
          <a:xfrm>
            <a:off x="3772703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1" name="Google Shape;271;p2"/>
          <p:cNvSpPr txBox="1"/>
          <p:nvPr/>
        </p:nvSpPr>
        <p:spPr>
          <a:xfrm>
            <a:off x="2503382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272" name="Google Shape;272;p2"/>
          <p:cNvSpPr txBox="1"/>
          <p:nvPr/>
        </p:nvSpPr>
        <p:spPr>
          <a:xfrm>
            <a:off x="3284821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273" name="Google Shape;273;p2"/>
          <p:cNvSpPr/>
          <p:nvPr/>
        </p:nvSpPr>
        <p:spPr>
          <a:xfrm>
            <a:off x="4627502" y="3982759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2"/>
          <p:cNvSpPr/>
          <p:nvPr/>
        </p:nvSpPr>
        <p:spPr>
          <a:xfrm>
            <a:off x="5375398" y="4670060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275" name="Google Shape;275;p2"/>
          <p:cNvSpPr/>
          <p:nvPr/>
        </p:nvSpPr>
        <p:spPr>
          <a:xfrm>
            <a:off x="5339310" y="4236410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276" name="Google Shape;276;p2"/>
          <p:cNvSpPr txBox="1"/>
          <p:nvPr/>
        </p:nvSpPr>
        <p:spPr>
          <a:xfrm>
            <a:off x="5506593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cxnSp>
        <p:nvCxnSpPr>
          <p:cNvPr id="277" name="Google Shape;277;p2"/>
          <p:cNvCxnSpPr/>
          <p:nvPr/>
        </p:nvCxnSpPr>
        <p:spPr>
          <a:xfrm flipH="1">
            <a:off x="5499944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78" name="Google Shape;278;p2"/>
          <p:cNvSpPr/>
          <p:nvPr/>
        </p:nvSpPr>
        <p:spPr>
          <a:xfrm>
            <a:off x="3179799" y="3379470"/>
            <a:ext cx="723375" cy="355020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279" name="Google Shape;279;p2"/>
          <p:cNvSpPr/>
          <p:nvPr/>
        </p:nvSpPr>
        <p:spPr>
          <a:xfrm>
            <a:off x="4698639" y="4525569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280" name="Google Shape;280;p2"/>
          <p:cNvSpPr/>
          <p:nvPr/>
        </p:nvSpPr>
        <p:spPr>
          <a:xfrm>
            <a:off x="4690341" y="403658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281" name="Google Shape;281;p2"/>
          <p:cNvSpPr/>
          <p:nvPr/>
        </p:nvSpPr>
        <p:spPr>
          <a:xfrm>
            <a:off x="5413819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282" name="Google Shape;282;p2"/>
          <p:cNvSpPr/>
          <p:nvPr/>
        </p:nvSpPr>
        <p:spPr>
          <a:xfrm>
            <a:off x="4763396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283" name="Google Shape;283;p2"/>
          <p:cNvSpPr txBox="1"/>
          <p:nvPr/>
        </p:nvSpPr>
        <p:spPr>
          <a:xfrm>
            <a:off x="5425648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284" name="Google Shape;284;p2"/>
          <p:cNvSpPr txBox="1"/>
          <p:nvPr/>
        </p:nvSpPr>
        <p:spPr>
          <a:xfrm>
            <a:off x="4631039" y="4254380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285" name="Google Shape;285;p2"/>
          <p:cNvSpPr/>
          <p:nvPr/>
        </p:nvSpPr>
        <p:spPr>
          <a:xfrm>
            <a:off x="1517187" y="3374254"/>
            <a:ext cx="768237" cy="36023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286" name="Google Shape;286;p2"/>
          <p:cNvSpPr txBox="1"/>
          <p:nvPr/>
        </p:nvSpPr>
        <p:spPr>
          <a:xfrm>
            <a:off x="1602234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287" name="Google Shape;287;p2"/>
          <p:cNvCxnSpPr/>
          <p:nvPr/>
        </p:nvCxnSpPr>
        <p:spPr>
          <a:xfrm>
            <a:off x="2106243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8" name="Google Shape;288;p2"/>
          <p:cNvCxnSpPr>
            <a:endCxn id="282" idx="0"/>
          </p:cNvCxnSpPr>
          <p:nvPr/>
        </p:nvCxnSpPr>
        <p:spPr>
          <a:xfrm flipH="1">
            <a:off x="4984767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289" name="Google Shape;289;p2"/>
          <p:cNvCxnSpPr/>
          <p:nvPr/>
        </p:nvCxnSpPr>
        <p:spPr>
          <a:xfrm>
            <a:off x="5732246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0" name="Google Shape;290;p2"/>
          <p:cNvSpPr txBox="1"/>
          <p:nvPr/>
        </p:nvSpPr>
        <p:spPr>
          <a:xfrm>
            <a:off x="4653403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291" name="Google Shape;291;p2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292" name="Google Shape;292;p2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293" name="Google Shape;293;p2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"/>
          <p:cNvSpPr/>
          <p:nvPr/>
        </p:nvSpPr>
        <p:spPr>
          <a:xfrm>
            <a:off x="6878388" y="1463160"/>
            <a:ext cx="5097850" cy="18413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CLI running in desktop shell</a:t>
            </a:r>
            <a:endParaRPr/>
          </a:p>
        </p:txBody>
      </p:sp>
      <p:sp>
        <p:nvSpPr>
          <p:cNvPr id="300" name="Google Shape;300;p3"/>
          <p:cNvSpPr/>
          <p:nvPr/>
        </p:nvSpPr>
        <p:spPr>
          <a:xfrm>
            <a:off x="1083504" y="5150514"/>
            <a:ext cx="3116174" cy="582160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3"/>
          <p:cNvSpPr/>
          <p:nvPr/>
        </p:nvSpPr>
        <p:spPr>
          <a:xfrm>
            <a:off x="6878388" y="542959"/>
            <a:ext cx="5097850" cy="87751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3"/>
          <p:cNvSpPr/>
          <p:nvPr/>
        </p:nvSpPr>
        <p:spPr>
          <a:xfrm>
            <a:off x="358873" y="2101831"/>
            <a:ext cx="11576732" cy="2897361"/>
          </a:xfrm>
          <a:prstGeom prst="rect">
            <a:avLst/>
          </a:prstGeom>
          <a:solidFill>
            <a:srgbClr val="DDEAF6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3"/>
          <p:cNvSpPr/>
          <p:nvPr/>
        </p:nvSpPr>
        <p:spPr>
          <a:xfrm rot="5400000">
            <a:off x="4041416" y="-419847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04" name="Google Shape;30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7149" y="3244290"/>
            <a:ext cx="1500716" cy="26555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3"/>
          <p:cNvCxnSpPr/>
          <p:nvPr/>
        </p:nvCxnSpPr>
        <p:spPr>
          <a:xfrm>
            <a:off x="7350162" y="1298470"/>
            <a:ext cx="25451" cy="4291492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06" name="Google Shape;306;p3"/>
          <p:cNvSpPr/>
          <p:nvPr/>
        </p:nvSpPr>
        <p:spPr>
          <a:xfrm>
            <a:off x="509677" y="2276624"/>
            <a:ext cx="404723" cy="2662765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cap="flat" cmpd="sng" w="9525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3"/>
          <p:cNvSpPr txBox="1"/>
          <p:nvPr/>
        </p:nvSpPr>
        <p:spPr>
          <a:xfrm rot="-5400000">
            <a:off x="-619346" y="3405621"/>
            <a:ext cx="2662765" cy="404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Workspace</a:t>
            </a:r>
            <a:endParaRPr/>
          </a:p>
        </p:txBody>
      </p:sp>
      <p:sp>
        <p:nvSpPr>
          <p:cNvPr id="308" name="Google Shape;308;p3"/>
          <p:cNvSpPr/>
          <p:nvPr/>
        </p:nvSpPr>
        <p:spPr>
          <a:xfrm>
            <a:off x="1118495" y="2316938"/>
            <a:ext cx="6484680" cy="873149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3"/>
          <p:cNvSpPr txBox="1"/>
          <p:nvPr/>
        </p:nvSpPr>
        <p:spPr>
          <a:xfrm>
            <a:off x="5933197" y="2136522"/>
            <a:ext cx="103746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Deployment/Service</a:t>
            </a:r>
            <a:endParaRPr/>
          </a:p>
        </p:txBody>
      </p:sp>
      <p:sp>
        <p:nvSpPr>
          <p:cNvPr id="310" name="Google Shape;310;p3"/>
          <p:cNvSpPr txBox="1"/>
          <p:nvPr/>
        </p:nvSpPr>
        <p:spPr>
          <a:xfrm>
            <a:off x="4514358" y="1820373"/>
            <a:ext cx="47961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Ingress</a:t>
            </a:r>
            <a:endParaRPr/>
          </a:p>
        </p:txBody>
      </p:sp>
      <p:sp>
        <p:nvSpPr>
          <p:cNvPr id="311" name="Google Shape;311;p3"/>
          <p:cNvSpPr/>
          <p:nvPr/>
        </p:nvSpPr>
        <p:spPr>
          <a:xfrm>
            <a:off x="1219747" y="4402634"/>
            <a:ext cx="1149823" cy="267426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AC5B23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zowe-launch-scripts</a:t>
            </a:r>
            <a:endParaRPr/>
          </a:p>
        </p:txBody>
      </p:sp>
      <p:sp>
        <p:nvSpPr>
          <p:cNvPr id="312" name="Google Shape;312;p3"/>
          <p:cNvSpPr txBox="1"/>
          <p:nvPr/>
        </p:nvSpPr>
        <p:spPr>
          <a:xfrm>
            <a:off x="1402951" y="4641013"/>
            <a:ext cx="77296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initContainers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3"/>
          <p:cNvSpPr/>
          <p:nvPr/>
        </p:nvSpPr>
        <p:spPr>
          <a:xfrm>
            <a:off x="7695580" y="4157997"/>
            <a:ext cx="920073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zowe-config</a:t>
            </a:r>
            <a:endParaRPr/>
          </a:p>
        </p:txBody>
      </p:sp>
      <p:sp>
        <p:nvSpPr>
          <p:cNvPr id="314" name="Google Shape;314;p3"/>
          <p:cNvSpPr txBox="1"/>
          <p:nvPr/>
        </p:nvSpPr>
        <p:spPr>
          <a:xfrm>
            <a:off x="7824572" y="4360830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3"/>
          <p:cNvSpPr/>
          <p:nvPr/>
        </p:nvSpPr>
        <p:spPr>
          <a:xfrm>
            <a:off x="8673300" y="4168386"/>
            <a:ext cx="1180695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zowe-certificates-cm</a:t>
            </a:r>
            <a:endParaRPr/>
          </a:p>
        </p:txBody>
      </p:sp>
      <p:sp>
        <p:nvSpPr>
          <p:cNvPr id="316" name="Google Shape;316;p3"/>
          <p:cNvSpPr txBox="1"/>
          <p:nvPr/>
        </p:nvSpPr>
        <p:spPr>
          <a:xfrm>
            <a:off x="8802292" y="4371219"/>
            <a:ext cx="64472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ConfigMap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3"/>
          <p:cNvSpPr/>
          <p:nvPr/>
        </p:nvSpPr>
        <p:spPr>
          <a:xfrm>
            <a:off x="7693664" y="4588995"/>
            <a:ext cx="1398452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zowe-certificates-secret</a:t>
            </a:r>
            <a:endParaRPr/>
          </a:p>
        </p:txBody>
      </p:sp>
      <p:sp>
        <p:nvSpPr>
          <p:cNvPr id="318" name="Google Shape;318;p3"/>
          <p:cNvSpPr txBox="1"/>
          <p:nvPr/>
        </p:nvSpPr>
        <p:spPr>
          <a:xfrm>
            <a:off x="7922317" y="4795735"/>
            <a:ext cx="445956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Secret</a:t>
            </a:r>
            <a:endParaRPr/>
          </a:p>
        </p:txBody>
      </p:sp>
      <p:sp>
        <p:nvSpPr>
          <p:cNvPr id="319" name="Google Shape;319;p3"/>
          <p:cNvSpPr txBox="1"/>
          <p:nvPr/>
        </p:nvSpPr>
        <p:spPr>
          <a:xfrm>
            <a:off x="8618045" y="3492631"/>
            <a:ext cx="941283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Namespace: zowe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3"/>
          <p:cNvSpPr/>
          <p:nvPr/>
        </p:nvSpPr>
        <p:spPr>
          <a:xfrm>
            <a:off x="7687997" y="3681672"/>
            <a:ext cx="920073" cy="229555"/>
          </a:xfrm>
          <a:prstGeom prst="rect">
            <a:avLst/>
          </a:prstGeom>
          <a:solidFill>
            <a:schemeClr val="accent2"/>
          </a:solidFill>
          <a:ln cap="flat" cmpd="sng" w="12700">
            <a:solidFill>
              <a:srgbClr val="3A3838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zowe-sa</a:t>
            </a:r>
            <a:endParaRPr sz="9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3"/>
          <p:cNvSpPr txBox="1"/>
          <p:nvPr/>
        </p:nvSpPr>
        <p:spPr>
          <a:xfrm>
            <a:off x="7774634" y="3875037"/>
            <a:ext cx="825867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ServiceAccount</a:t>
            </a:r>
            <a:endParaRPr sz="8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3"/>
          <p:cNvSpPr/>
          <p:nvPr/>
        </p:nvSpPr>
        <p:spPr>
          <a:xfrm>
            <a:off x="1083504" y="1471146"/>
            <a:ext cx="4977095" cy="187585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 Desktop running in web browser</a:t>
            </a:r>
            <a:endParaRPr/>
          </a:p>
        </p:txBody>
      </p:sp>
      <p:sp>
        <p:nvSpPr>
          <p:cNvPr id="323" name="Google Shape;323;p3"/>
          <p:cNvSpPr/>
          <p:nvPr/>
        </p:nvSpPr>
        <p:spPr>
          <a:xfrm>
            <a:off x="1083503" y="363279"/>
            <a:ext cx="4980607" cy="1061498"/>
          </a:xfrm>
          <a:prstGeom prst="rect">
            <a:avLst/>
          </a:prstGeom>
          <a:solidFill>
            <a:srgbClr val="E6F7FD"/>
          </a:solidFill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3"/>
          <p:cNvSpPr/>
          <p:nvPr/>
        </p:nvSpPr>
        <p:spPr>
          <a:xfrm>
            <a:off x="7202168" y="19893"/>
            <a:ext cx="2147589" cy="47435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5" name="Google Shape;325;p3"/>
          <p:cNvCxnSpPr>
            <a:stCxn id="326" idx="3"/>
          </p:cNvCxnSpPr>
          <p:nvPr/>
        </p:nvCxnSpPr>
        <p:spPr>
          <a:xfrm>
            <a:off x="5953663" y="996312"/>
            <a:ext cx="1396500" cy="90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26" name="Google Shape;326;p3"/>
          <p:cNvSpPr/>
          <p:nvPr/>
        </p:nvSpPr>
        <p:spPr>
          <a:xfrm>
            <a:off x="5122787" y="708247"/>
            <a:ext cx="830876" cy="57613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iFrame</a:t>
            </a:r>
            <a:endParaRPr/>
          </a:p>
        </p:txBody>
      </p:sp>
      <p:sp>
        <p:nvSpPr>
          <p:cNvPr id="327" name="Google Shape;327;p3"/>
          <p:cNvSpPr/>
          <p:nvPr/>
        </p:nvSpPr>
        <p:spPr>
          <a:xfrm rot="5400000">
            <a:off x="4096116" y="-380409"/>
            <a:ext cx="599846" cy="627881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28" name="Google Shape;328;p3"/>
          <p:cNvCxnSpPr/>
          <p:nvPr/>
        </p:nvCxnSpPr>
        <p:spPr>
          <a:xfrm>
            <a:off x="2869780" y="3062373"/>
            <a:ext cx="8982" cy="31067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29" name="Google Shape;329;p3"/>
          <p:cNvCxnSpPr/>
          <p:nvPr/>
        </p:nvCxnSpPr>
        <p:spPr>
          <a:xfrm>
            <a:off x="3693979" y="3078000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30" name="Google Shape;330;p3"/>
          <p:cNvCxnSpPr/>
          <p:nvPr/>
        </p:nvCxnSpPr>
        <p:spPr>
          <a:xfrm>
            <a:off x="4556191" y="1699591"/>
            <a:ext cx="0" cy="75948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31" name="Google Shape;331;p3"/>
          <p:cNvSpPr txBox="1"/>
          <p:nvPr/>
        </p:nvSpPr>
        <p:spPr>
          <a:xfrm>
            <a:off x="5152646" y="211286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332" name="Google Shape;332;p3"/>
          <p:cNvSpPr txBox="1"/>
          <p:nvPr/>
        </p:nvSpPr>
        <p:spPr>
          <a:xfrm>
            <a:off x="2424658" y="312202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333" name="Google Shape;333;p3"/>
          <p:cNvSpPr txBox="1"/>
          <p:nvPr/>
        </p:nvSpPr>
        <p:spPr>
          <a:xfrm>
            <a:off x="3206097" y="3124249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334" name="Google Shape;334;p3"/>
          <p:cNvSpPr txBox="1"/>
          <p:nvPr/>
        </p:nvSpPr>
        <p:spPr>
          <a:xfrm>
            <a:off x="5155364" y="369724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7556</a:t>
            </a:r>
            <a:endParaRPr/>
          </a:p>
        </p:txBody>
      </p:sp>
      <p:sp>
        <p:nvSpPr>
          <p:cNvPr id="335" name="Google Shape;335;p3"/>
          <p:cNvSpPr/>
          <p:nvPr/>
        </p:nvSpPr>
        <p:spPr>
          <a:xfrm>
            <a:off x="7532227" y="5564435"/>
            <a:ext cx="1571547" cy="30285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z/OSMF</a:t>
            </a:r>
            <a:endParaRPr/>
          </a:p>
        </p:txBody>
      </p:sp>
      <p:sp>
        <p:nvSpPr>
          <p:cNvPr id="336" name="Google Shape;336;p3"/>
          <p:cNvSpPr/>
          <p:nvPr/>
        </p:nvSpPr>
        <p:spPr>
          <a:xfrm>
            <a:off x="7535447" y="5868541"/>
            <a:ext cx="1568327" cy="76948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 APIs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Workflows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TSO / MVS / Console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6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Files, USS, JES</a:t>
            </a:r>
            <a:endParaRPr/>
          </a:p>
        </p:txBody>
      </p:sp>
      <p:sp>
        <p:nvSpPr>
          <p:cNvPr id="337" name="Google Shape;337;p3"/>
          <p:cNvSpPr txBox="1"/>
          <p:nvPr/>
        </p:nvSpPr>
        <p:spPr>
          <a:xfrm>
            <a:off x="7857313" y="52805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7443</a:t>
            </a:r>
            <a:endParaRPr/>
          </a:p>
        </p:txBody>
      </p:sp>
      <p:sp>
        <p:nvSpPr>
          <p:cNvPr id="338" name="Google Shape;338;p3"/>
          <p:cNvSpPr/>
          <p:nvPr/>
        </p:nvSpPr>
        <p:spPr>
          <a:xfrm>
            <a:off x="304299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JES Explorer</a:t>
            </a:r>
            <a:endParaRPr/>
          </a:p>
        </p:txBody>
      </p:sp>
      <p:pic>
        <p:nvPicPr>
          <p:cNvPr id="339" name="Google Shape;33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05335" y="751616"/>
            <a:ext cx="542319" cy="336716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0" name="Google Shape;340;p3"/>
          <p:cNvSpPr/>
          <p:nvPr/>
        </p:nvSpPr>
        <p:spPr>
          <a:xfrm>
            <a:off x="3959995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IP Explorer</a:t>
            </a:r>
            <a:endParaRPr/>
          </a:p>
        </p:txBody>
      </p:sp>
      <p:pic>
        <p:nvPicPr>
          <p:cNvPr id="341" name="Google Shape;341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55551" y="751616"/>
            <a:ext cx="492671" cy="325693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2" name="Google Shape;342;p3"/>
          <p:cNvSpPr/>
          <p:nvPr/>
        </p:nvSpPr>
        <p:spPr>
          <a:xfrm>
            <a:off x="2147891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3270 Terminal</a:t>
            </a:r>
            <a:endParaRPr/>
          </a:p>
        </p:txBody>
      </p:sp>
      <p:pic>
        <p:nvPicPr>
          <p:cNvPr id="343" name="Google Shape;343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357115" y="768907"/>
            <a:ext cx="439324" cy="354399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3"/>
          <p:cNvSpPr/>
          <p:nvPr/>
        </p:nvSpPr>
        <p:spPr>
          <a:xfrm>
            <a:off x="1230384" y="705538"/>
            <a:ext cx="830876" cy="58463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33">
              <a:solidFill>
                <a:srgbClr val="3A383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3">
                <a:solidFill>
                  <a:srgbClr val="3A3838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345" name="Google Shape;345;p3"/>
          <p:cNvSpPr/>
          <p:nvPr/>
        </p:nvSpPr>
        <p:spPr>
          <a:xfrm>
            <a:off x="7869612" y="698685"/>
            <a:ext cx="1162998" cy="493953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6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58259" y="749546"/>
            <a:ext cx="785704" cy="41567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47" name="Google Shape;347;p3"/>
          <p:cNvSpPr/>
          <p:nvPr/>
        </p:nvSpPr>
        <p:spPr>
          <a:xfrm>
            <a:off x="9906850" y="996150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</a:t>
            </a:r>
            <a:endParaRPr/>
          </a:p>
        </p:txBody>
      </p:sp>
      <p:sp>
        <p:nvSpPr>
          <p:cNvPr id="348" name="Google Shape;348;p3"/>
          <p:cNvSpPr/>
          <p:nvPr/>
        </p:nvSpPr>
        <p:spPr>
          <a:xfrm>
            <a:off x="10522709" y="984777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49" name="Google Shape;349;p3"/>
          <p:cNvSpPr/>
          <p:nvPr/>
        </p:nvSpPr>
        <p:spPr>
          <a:xfrm>
            <a:off x="6189330" y="5575869"/>
            <a:ext cx="1196983" cy="476273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REST API Extension Server</a:t>
            </a:r>
            <a:endParaRPr/>
          </a:p>
        </p:txBody>
      </p:sp>
      <p:cxnSp>
        <p:nvCxnSpPr>
          <p:cNvPr id="350" name="Google Shape;350;p3"/>
          <p:cNvCxnSpPr/>
          <p:nvPr/>
        </p:nvCxnSpPr>
        <p:spPr>
          <a:xfrm>
            <a:off x="8340775" y="1407533"/>
            <a:ext cx="65883" cy="415564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51" name="Google Shape;351;p3"/>
          <p:cNvSpPr/>
          <p:nvPr/>
        </p:nvSpPr>
        <p:spPr>
          <a:xfrm>
            <a:off x="10582853" y="5531605"/>
            <a:ext cx="541686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DB2</a:t>
            </a:r>
            <a:endParaRPr/>
          </a:p>
        </p:txBody>
      </p:sp>
      <p:sp>
        <p:nvSpPr>
          <p:cNvPr id="352" name="Google Shape;352;p3"/>
          <p:cNvSpPr txBox="1"/>
          <p:nvPr/>
        </p:nvSpPr>
        <p:spPr>
          <a:xfrm>
            <a:off x="6895181" y="531247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nnnn</a:t>
            </a:r>
            <a:endParaRPr/>
          </a:p>
        </p:txBody>
      </p:sp>
      <p:sp>
        <p:nvSpPr>
          <p:cNvPr id="353" name="Google Shape;353;p3"/>
          <p:cNvSpPr/>
          <p:nvPr/>
        </p:nvSpPr>
        <p:spPr>
          <a:xfrm>
            <a:off x="5266787" y="799191"/>
            <a:ext cx="576791" cy="292847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/>
          </a:p>
        </p:txBody>
      </p:sp>
      <p:sp>
        <p:nvSpPr>
          <p:cNvPr id="354" name="Google Shape;354;p3"/>
          <p:cNvSpPr/>
          <p:nvPr/>
        </p:nvSpPr>
        <p:spPr>
          <a:xfrm>
            <a:off x="6985001" y="973628"/>
            <a:ext cx="618174" cy="271954"/>
          </a:xfrm>
          <a:prstGeom prst="rect">
            <a:avLst/>
          </a:prstGeom>
          <a:solidFill>
            <a:srgbClr val="7C7B7B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CLI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</p:txBody>
      </p:sp>
      <p:pic>
        <p:nvPicPr>
          <p:cNvPr id="355" name="Google Shape;355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99490" y="77499"/>
            <a:ext cx="471120" cy="307657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3"/>
          <p:cNvSpPr txBox="1"/>
          <p:nvPr/>
        </p:nvSpPr>
        <p:spPr>
          <a:xfrm>
            <a:off x="8506649" y="27189"/>
            <a:ext cx="649373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VS Code</a:t>
            </a:r>
            <a:endParaRPr/>
          </a:p>
        </p:txBody>
      </p:sp>
      <p:cxnSp>
        <p:nvCxnSpPr>
          <p:cNvPr id="357" name="Google Shape;357;p3"/>
          <p:cNvCxnSpPr/>
          <p:nvPr/>
        </p:nvCxnSpPr>
        <p:spPr>
          <a:xfrm>
            <a:off x="8076585" y="412652"/>
            <a:ext cx="0" cy="2462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pic>
        <p:nvPicPr>
          <p:cNvPr id="358" name="Google Shape;358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08447" y="796657"/>
            <a:ext cx="693698" cy="3246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59" name="Google Shape;359;p3"/>
          <p:cNvCxnSpPr/>
          <p:nvPr/>
        </p:nvCxnSpPr>
        <p:spPr>
          <a:xfrm>
            <a:off x="4913978" y="363279"/>
            <a:ext cx="0" cy="1065069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0" name="Google Shape;360;p3"/>
          <p:cNvSpPr txBox="1"/>
          <p:nvPr/>
        </p:nvSpPr>
        <p:spPr>
          <a:xfrm>
            <a:off x="1191075" y="412652"/>
            <a:ext cx="125386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desktop apps</a:t>
            </a:r>
            <a:endParaRPr/>
          </a:p>
        </p:txBody>
      </p:sp>
      <p:sp>
        <p:nvSpPr>
          <p:cNvPr id="361" name="Google Shape;361;p3"/>
          <p:cNvSpPr txBox="1"/>
          <p:nvPr/>
        </p:nvSpPr>
        <p:spPr>
          <a:xfrm>
            <a:off x="4914177" y="412652"/>
            <a:ext cx="119776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 Plugins</a:t>
            </a:r>
            <a:endParaRPr/>
          </a:p>
        </p:txBody>
      </p:sp>
      <p:sp>
        <p:nvSpPr>
          <p:cNvPr id="362" name="Google Shape;362;p3"/>
          <p:cNvSpPr txBox="1"/>
          <p:nvPr/>
        </p:nvSpPr>
        <p:spPr>
          <a:xfrm>
            <a:off x="6893577" y="542793"/>
            <a:ext cx="744114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Extension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Plugins</a:t>
            </a:r>
            <a:endParaRPr/>
          </a:p>
        </p:txBody>
      </p:sp>
      <p:sp>
        <p:nvSpPr>
          <p:cNvPr id="363" name="Google Shape;363;p3"/>
          <p:cNvSpPr txBox="1"/>
          <p:nvPr/>
        </p:nvSpPr>
        <p:spPr>
          <a:xfrm>
            <a:off x="8106580" y="497657"/>
            <a:ext cx="696024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CLI</a:t>
            </a:r>
            <a:endParaRPr/>
          </a:p>
        </p:txBody>
      </p:sp>
      <p:cxnSp>
        <p:nvCxnSpPr>
          <p:cNvPr id="364" name="Google Shape;364;p3"/>
          <p:cNvCxnSpPr/>
          <p:nvPr/>
        </p:nvCxnSpPr>
        <p:spPr>
          <a:xfrm>
            <a:off x="9153611" y="541905"/>
            <a:ext cx="0" cy="878569"/>
          </a:xfrm>
          <a:prstGeom prst="straightConnector1">
            <a:avLst/>
          </a:prstGeom>
          <a:noFill/>
          <a:ln cap="flat" cmpd="sng" w="9525">
            <a:solidFill>
              <a:srgbClr val="75707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365" name="Google Shape;365;p3"/>
          <p:cNvSpPr txBox="1"/>
          <p:nvPr/>
        </p:nvSpPr>
        <p:spPr>
          <a:xfrm>
            <a:off x="9937069" y="541905"/>
            <a:ext cx="112082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Core Extensions</a:t>
            </a:r>
            <a:endParaRPr/>
          </a:p>
        </p:txBody>
      </p:sp>
      <p:cxnSp>
        <p:nvCxnSpPr>
          <p:cNvPr id="366" name="Google Shape;366;p3"/>
          <p:cNvCxnSpPr/>
          <p:nvPr/>
        </p:nvCxnSpPr>
        <p:spPr>
          <a:xfrm>
            <a:off x="7746055" y="541905"/>
            <a:ext cx="0" cy="886443"/>
          </a:xfrm>
          <a:prstGeom prst="straightConnector1">
            <a:avLst/>
          </a:prstGeom>
          <a:noFill/>
          <a:ln cap="flat" cmpd="sng" w="9525">
            <a:solidFill>
              <a:srgbClr val="AEABAB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67" name="Google Shape;367;p3"/>
          <p:cNvSpPr/>
          <p:nvPr/>
        </p:nvSpPr>
        <p:spPr>
          <a:xfrm>
            <a:off x="9974102" y="5542204"/>
            <a:ext cx="541685" cy="46567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CICS CMCI</a:t>
            </a:r>
            <a:endParaRPr/>
          </a:p>
        </p:txBody>
      </p:sp>
      <p:sp>
        <p:nvSpPr>
          <p:cNvPr id="368" name="Google Shape;368;p3"/>
          <p:cNvSpPr/>
          <p:nvPr/>
        </p:nvSpPr>
        <p:spPr>
          <a:xfrm>
            <a:off x="11154330" y="983976"/>
            <a:ext cx="538511" cy="270387"/>
          </a:xfrm>
          <a:prstGeom prst="rect">
            <a:avLst/>
          </a:prstGeom>
          <a:solidFill>
            <a:srgbClr val="00B19E"/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</a:t>
            </a:r>
            <a:endParaRPr/>
          </a:p>
        </p:txBody>
      </p:sp>
      <p:sp>
        <p:nvSpPr>
          <p:cNvPr id="369" name="Google Shape;369;p3"/>
          <p:cNvSpPr/>
          <p:nvPr/>
        </p:nvSpPr>
        <p:spPr>
          <a:xfrm>
            <a:off x="11191714" y="5531859"/>
            <a:ext cx="678481" cy="47627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MQ Console</a:t>
            </a:r>
            <a:endParaRPr/>
          </a:p>
        </p:txBody>
      </p:sp>
      <p:sp>
        <p:nvSpPr>
          <p:cNvPr id="370" name="Google Shape;370;p3"/>
          <p:cNvSpPr txBox="1"/>
          <p:nvPr/>
        </p:nvSpPr>
        <p:spPr>
          <a:xfrm>
            <a:off x="7219338" y="44246"/>
            <a:ext cx="710451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Zowe</a:t>
            </a:r>
            <a:endParaRPr sz="1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Explorer</a:t>
            </a:r>
            <a:endParaRPr/>
          </a:p>
        </p:txBody>
      </p:sp>
      <p:sp>
        <p:nvSpPr>
          <p:cNvPr id="371" name="Google Shape;371;p3"/>
          <p:cNvSpPr/>
          <p:nvPr/>
        </p:nvSpPr>
        <p:spPr>
          <a:xfrm rot="5400000">
            <a:off x="9383005" y="612352"/>
            <a:ext cx="599846" cy="4294958"/>
          </a:xfrm>
          <a:prstGeom prst="rect">
            <a:avLst/>
          </a:prstGeom>
          <a:solidFill>
            <a:srgbClr val="FFD966">
              <a:alpha val="24705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72" name="Google Shape;372;p3"/>
          <p:cNvCxnSpPr>
            <a:endCxn id="367" idx="0"/>
          </p:cNvCxnSpPr>
          <p:nvPr/>
        </p:nvCxnSpPr>
        <p:spPr>
          <a:xfrm>
            <a:off x="10187045" y="1278004"/>
            <a:ext cx="57900" cy="42642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3" name="Google Shape;373;p3"/>
          <p:cNvCxnSpPr>
            <a:endCxn id="351" idx="0"/>
          </p:cNvCxnSpPr>
          <p:nvPr/>
        </p:nvCxnSpPr>
        <p:spPr>
          <a:xfrm>
            <a:off x="10823696" y="1275505"/>
            <a:ext cx="30000" cy="42561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4" name="Google Shape;374;p3"/>
          <p:cNvCxnSpPr/>
          <p:nvPr/>
        </p:nvCxnSpPr>
        <p:spPr>
          <a:xfrm flipH="1">
            <a:off x="11423585" y="1278084"/>
            <a:ext cx="14181" cy="4253521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75" name="Google Shape;375;p3"/>
          <p:cNvCxnSpPr/>
          <p:nvPr/>
        </p:nvCxnSpPr>
        <p:spPr>
          <a:xfrm flipH="1">
            <a:off x="5148715" y="3045566"/>
            <a:ext cx="6649" cy="93719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76" name="Google Shape;376;p3"/>
          <p:cNvSpPr txBox="1"/>
          <p:nvPr/>
        </p:nvSpPr>
        <p:spPr>
          <a:xfrm>
            <a:off x="9214139" y="2518905"/>
            <a:ext cx="215796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(optional       needed for    SSO/MFA)</a:t>
            </a:r>
            <a:endParaRPr/>
          </a:p>
        </p:txBody>
      </p:sp>
      <p:sp>
        <p:nvSpPr>
          <p:cNvPr id="377" name="Google Shape;377;p3"/>
          <p:cNvSpPr txBox="1"/>
          <p:nvPr/>
        </p:nvSpPr>
        <p:spPr>
          <a:xfrm>
            <a:off x="4574407" y="250076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378" name="Google Shape;378;p3"/>
          <p:cNvSpPr/>
          <p:nvPr/>
        </p:nvSpPr>
        <p:spPr>
          <a:xfrm>
            <a:off x="5062590" y="5584898"/>
            <a:ext cx="647780" cy="23225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Telnet</a:t>
            </a:r>
            <a:endParaRPr/>
          </a:p>
        </p:txBody>
      </p:sp>
      <p:sp>
        <p:nvSpPr>
          <p:cNvPr id="379" name="Google Shape;379;p3"/>
          <p:cNvSpPr/>
          <p:nvPr/>
        </p:nvSpPr>
        <p:spPr>
          <a:xfrm>
            <a:off x="4412167" y="5576392"/>
            <a:ext cx="442741" cy="229851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SSH</a:t>
            </a:r>
            <a:endParaRPr/>
          </a:p>
        </p:txBody>
      </p:sp>
      <p:sp>
        <p:nvSpPr>
          <p:cNvPr id="380" name="Google Shape;380;p3"/>
          <p:cNvSpPr txBox="1"/>
          <p:nvPr/>
        </p:nvSpPr>
        <p:spPr>
          <a:xfrm>
            <a:off x="5074419" y="5332242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23</a:t>
            </a:r>
            <a:endParaRPr/>
          </a:p>
        </p:txBody>
      </p:sp>
      <p:sp>
        <p:nvSpPr>
          <p:cNvPr id="381" name="Google Shape;381;p3"/>
          <p:cNvSpPr txBox="1"/>
          <p:nvPr/>
        </p:nvSpPr>
        <p:spPr>
          <a:xfrm>
            <a:off x="5309049" y="5998600"/>
            <a:ext cx="56297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BF9000"/>
                </a:solidFill>
                <a:latin typeface="Arial"/>
                <a:ea typeface="Arial"/>
                <a:cs typeface="Arial"/>
                <a:sym typeface="Arial"/>
              </a:rPr>
              <a:t>Java</a:t>
            </a:r>
            <a:endParaRPr/>
          </a:p>
        </p:txBody>
      </p:sp>
      <p:sp>
        <p:nvSpPr>
          <p:cNvPr id="382" name="Google Shape;382;p3"/>
          <p:cNvSpPr txBox="1"/>
          <p:nvPr/>
        </p:nvSpPr>
        <p:spPr>
          <a:xfrm>
            <a:off x="5299896" y="6245460"/>
            <a:ext cx="7922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0B19E"/>
                </a:solidFill>
                <a:latin typeface="Arial"/>
                <a:ea typeface="Arial"/>
                <a:cs typeface="Arial"/>
                <a:sym typeface="Arial"/>
              </a:rPr>
              <a:t>Node.js</a:t>
            </a:r>
            <a:endParaRPr/>
          </a:p>
        </p:txBody>
      </p:sp>
      <p:sp>
        <p:nvSpPr>
          <p:cNvPr id="383" name="Google Shape;383;p3"/>
          <p:cNvSpPr txBox="1"/>
          <p:nvPr/>
        </p:nvSpPr>
        <p:spPr>
          <a:xfrm>
            <a:off x="5299896" y="6484136"/>
            <a:ext cx="108074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rPr>
              <a:t>metal C / C</a:t>
            </a:r>
            <a:endParaRPr/>
          </a:p>
        </p:txBody>
      </p:sp>
      <p:sp>
        <p:nvSpPr>
          <p:cNvPr id="384" name="Google Shape;384;p3"/>
          <p:cNvSpPr/>
          <p:nvPr/>
        </p:nvSpPr>
        <p:spPr>
          <a:xfrm>
            <a:off x="7759447" y="1243079"/>
            <a:ext cx="1403365" cy="175638"/>
          </a:xfrm>
          <a:prstGeom prst="rect">
            <a:avLst/>
          </a:prstGeom>
          <a:solidFill>
            <a:srgbClr val="00B19E">
              <a:alpha val="95686"/>
            </a:srgbClr>
          </a:solidFill>
          <a:ln cap="flat" cmpd="sng" w="9525">
            <a:solidFill>
              <a:srgbClr val="20708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Node SDK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3"/>
          <p:cNvSpPr txBox="1"/>
          <p:nvPr/>
        </p:nvSpPr>
        <p:spPr>
          <a:xfrm>
            <a:off x="1083504" y="2094562"/>
            <a:ext cx="24000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in a Kubernetes Cluster</a:t>
            </a:r>
            <a:endParaRPr/>
          </a:p>
        </p:txBody>
      </p:sp>
      <p:sp>
        <p:nvSpPr>
          <p:cNvPr id="386" name="Google Shape;386;p3"/>
          <p:cNvSpPr txBox="1"/>
          <p:nvPr/>
        </p:nvSpPr>
        <p:spPr>
          <a:xfrm>
            <a:off x="1523510" y="3115398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387" name="Google Shape;387;p3"/>
          <p:cNvCxnSpPr/>
          <p:nvPr/>
        </p:nvCxnSpPr>
        <p:spPr>
          <a:xfrm>
            <a:off x="2027519" y="3081315"/>
            <a:ext cx="0" cy="304147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8" name="Google Shape;388;p3"/>
          <p:cNvCxnSpPr>
            <a:endCxn id="379" idx="0"/>
          </p:cNvCxnSpPr>
          <p:nvPr/>
        </p:nvCxnSpPr>
        <p:spPr>
          <a:xfrm flipH="1">
            <a:off x="4633538" y="4962892"/>
            <a:ext cx="6900" cy="613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cxnSp>
        <p:nvCxnSpPr>
          <p:cNvPr id="389" name="Google Shape;389;p3"/>
          <p:cNvCxnSpPr/>
          <p:nvPr/>
        </p:nvCxnSpPr>
        <p:spPr>
          <a:xfrm>
            <a:off x="5381017" y="4947072"/>
            <a:ext cx="629" cy="622874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0" name="Google Shape;390;p3"/>
          <p:cNvSpPr txBox="1"/>
          <p:nvPr/>
        </p:nvSpPr>
        <p:spPr>
          <a:xfrm>
            <a:off x="4302174" y="5337057"/>
            <a:ext cx="341760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</a:t>
            </a:r>
            <a:endParaRPr/>
          </a:p>
        </p:txBody>
      </p:sp>
      <p:sp>
        <p:nvSpPr>
          <p:cNvPr id="391" name="Google Shape;391;p3"/>
          <p:cNvSpPr/>
          <p:nvPr/>
        </p:nvSpPr>
        <p:spPr>
          <a:xfrm>
            <a:off x="1118495" y="6039568"/>
            <a:ext cx="1512227" cy="727780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3"/>
          <p:cNvSpPr/>
          <p:nvPr/>
        </p:nvSpPr>
        <p:spPr>
          <a:xfrm>
            <a:off x="1346903" y="6408900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393" name="Google Shape;393;p3"/>
          <p:cNvSpPr txBox="1"/>
          <p:nvPr/>
        </p:nvSpPr>
        <p:spPr>
          <a:xfrm>
            <a:off x="1317575" y="6085628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sp>
        <p:nvSpPr>
          <p:cNvPr id="394" name="Google Shape;394;p3"/>
          <p:cNvSpPr txBox="1"/>
          <p:nvPr/>
        </p:nvSpPr>
        <p:spPr>
          <a:xfrm>
            <a:off x="34719" y="6044536"/>
            <a:ext cx="102472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ZWESISTC</a:t>
            </a:r>
            <a:endParaRPr/>
          </a:p>
        </p:txBody>
      </p:sp>
      <p:sp>
        <p:nvSpPr>
          <p:cNvPr id="395" name="Google Shape;395;p3"/>
          <p:cNvSpPr txBox="1"/>
          <p:nvPr/>
        </p:nvSpPr>
        <p:spPr>
          <a:xfrm>
            <a:off x="1277387" y="5808730"/>
            <a:ext cx="121379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Cross   Memory</a:t>
            </a:r>
            <a:endParaRPr/>
          </a:p>
        </p:txBody>
      </p:sp>
      <p:sp>
        <p:nvSpPr>
          <p:cNvPr id="396" name="Google Shape;396;p3"/>
          <p:cNvSpPr txBox="1"/>
          <p:nvPr/>
        </p:nvSpPr>
        <p:spPr>
          <a:xfrm>
            <a:off x="8650" y="5149643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397" name="Google Shape;397;p3"/>
          <p:cNvSpPr txBox="1"/>
          <p:nvPr/>
        </p:nvSpPr>
        <p:spPr>
          <a:xfrm>
            <a:off x="1106340" y="5481496"/>
            <a:ext cx="159050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 under USS</a:t>
            </a:r>
            <a:endParaRPr/>
          </a:p>
        </p:txBody>
      </p:sp>
      <p:cxnSp>
        <p:nvCxnSpPr>
          <p:cNvPr id="398" name="Google Shape;398;p3"/>
          <p:cNvCxnSpPr/>
          <p:nvPr/>
        </p:nvCxnSpPr>
        <p:spPr>
          <a:xfrm>
            <a:off x="1783255" y="5531605"/>
            <a:ext cx="0" cy="87729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399" name="Google Shape;399;p3"/>
          <p:cNvSpPr txBox="1"/>
          <p:nvPr/>
        </p:nvSpPr>
        <p:spPr>
          <a:xfrm rot="-5400000">
            <a:off x="276539" y="2644737"/>
            <a:ext cx="111184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Persistent Volume Claim</a:t>
            </a:r>
            <a:endParaRPr/>
          </a:p>
        </p:txBody>
      </p:sp>
      <p:sp>
        <p:nvSpPr>
          <p:cNvPr id="400" name="Google Shape;400;p3"/>
          <p:cNvSpPr/>
          <p:nvPr/>
        </p:nvSpPr>
        <p:spPr>
          <a:xfrm>
            <a:off x="4227086" y="3975384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4274097" y="4020860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/>
          <p:nvPr/>
        </p:nvSpPr>
        <p:spPr>
          <a:xfrm>
            <a:off x="5021993" y="4708161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03" name="Google Shape;403;p3"/>
          <p:cNvSpPr/>
          <p:nvPr/>
        </p:nvSpPr>
        <p:spPr>
          <a:xfrm>
            <a:off x="4985905" y="4274511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04" name="Google Shape;404;p3"/>
          <p:cNvSpPr/>
          <p:nvPr/>
        </p:nvSpPr>
        <p:spPr>
          <a:xfrm>
            <a:off x="4345234" y="4563670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05" name="Google Shape;405;p3"/>
          <p:cNvSpPr/>
          <p:nvPr/>
        </p:nvSpPr>
        <p:spPr>
          <a:xfrm>
            <a:off x="4336936" y="4074685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06" name="Google Shape;406;p3"/>
          <p:cNvSpPr txBox="1"/>
          <p:nvPr/>
        </p:nvSpPr>
        <p:spPr>
          <a:xfrm>
            <a:off x="4277634" y="4292481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sp>
        <p:nvSpPr>
          <p:cNvPr id="407" name="Google Shape;407;p3"/>
          <p:cNvSpPr/>
          <p:nvPr/>
        </p:nvSpPr>
        <p:spPr>
          <a:xfrm>
            <a:off x="2333632" y="3379469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08" name="Google Shape;408;p3"/>
          <p:cNvSpPr/>
          <p:nvPr/>
        </p:nvSpPr>
        <p:spPr>
          <a:xfrm>
            <a:off x="1438463" y="3374254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09" name="Google Shape;409;p3"/>
          <p:cNvSpPr/>
          <p:nvPr/>
        </p:nvSpPr>
        <p:spPr>
          <a:xfrm>
            <a:off x="1493751" y="3415709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10" name="Google Shape;410;p3"/>
          <p:cNvSpPr/>
          <p:nvPr/>
        </p:nvSpPr>
        <p:spPr>
          <a:xfrm>
            <a:off x="2376248" y="3415687"/>
            <a:ext cx="723375" cy="369333"/>
          </a:xfrm>
          <a:prstGeom prst="rect">
            <a:avLst/>
          </a:prstGeom>
          <a:solidFill>
            <a:srgbClr val="93E3FF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11" name="Google Shape;411;p3"/>
          <p:cNvSpPr txBox="1"/>
          <p:nvPr/>
        </p:nvSpPr>
        <p:spPr>
          <a:xfrm>
            <a:off x="2269827" y="3785400"/>
            <a:ext cx="979755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StatefulSet/Service</a:t>
            </a:r>
            <a:endParaRPr/>
          </a:p>
        </p:txBody>
      </p:sp>
      <p:sp>
        <p:nvSpPr>
          <p:cNvPr id="412" name="Google Shape;412;p3"/>
          <p:cNvSpPr/>
          <p:nvPr/>
        </p:nvSpPr>
        <p:spPr>
          <a:xfrm>
            <a:off x="3244816" y="33832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3" name="Google Shape;413;p3"/>
          <p:cNvSpPr/>
          <p:nvPr/>
        </p:nvSpPr>
        <p:spPr>
          <a:xfrm>
            <a:off x="3293807" y="3418413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sp>
        <p:nvSpPr>
          <p:cNvPr id="414" name="Google Shape;414;p3"/>
          <p:cNvSpPr/>
          <p:nvPr/>
        </p:nvSpPr>
        <p:spPr>
          <a:xfrm>
            <a:off x="3211155" y="3319308"/>
            <a:ext cx="777830" cy="52167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3"/>
          <p:cNvSpPr txBox="1"/>
          <p:nvPr/>
        </p:nvSpPr>
        <p:spPr>
          <a:xfrm>
            <a:off x="7226188" y="2863879"/>
            <a:ext cx="34657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Pod</a:t>
            </a:r>
            <a:endParaRPr/>
          </a:p>
        </p:txBody>
      </p:sp>
      <p:pic>
        <p:nvPicPr>
          <p:cNvPr id="416" name="Google Shape;416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971201" y="106592"/>
            <a:ext cx="270766" cy="270766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"/>
          <p:cNvSpPr/>
          <p:nvPr/>
        </p:nvSpPr>
        <p:spPr>
          <a:xfrm>
            <a:off x="1289331" y="522463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sp>
        <p:nvSpPr>
          <p:cNvPr id="418" name="Google Shape;418;p3"/>
          <p:cNvSpPr txBox="1"/>
          <p:nvPr/>
        </p:nvSpPr>
        <p:spPr>
          <a:xfrm>
            <a:off x="1326412" y="494774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7557</a:t>
            </a:r>
            <a:endParaRPr/>
          </a:p>
        </p:txBody>
      </p:sp>
      <p:cxnSp>
        <p:nvCxnSpPr>
          <p:cNvPr id="419" name="Google Shape;419;p3"/>
          <p:cNvCxnSpPr/>
          <p:nvPr/>
        </p:nvCxnSpPr>
        <p:spPr>
          <a:xfrm>
            <a:off x="1328775" y="3072180"/>
            <a:ext cx="15306" cy="213717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0" name="Google Shape;420;p3"/>
          <p:cNvSpPr/>
          <p:nvPr/>
        </p:nvSpPr>
        <p:spPr>
          <a:xfrm>
            <a:off x="3403691" y="5195892"/>
            <a:ext cx="730170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ZAAS</a:t>
            </a:r>
            <a:endParaRPr/>
          </a:p>
        </p:txBody>
      </p:sp>
      <p:cxnSp>
        <p:nvCxnSpPr>
          <p:cNvPr id="421" name="Google Shape;421;p3"/>
          <p:cNvCxnSpPr/>
          <p:nvPr/>
        </p:nvCxnSpPr>
        <p:spPr>
          <a:xfrm flipH="1">
            <a:off x="4034104" y="3072214"/>
            <a:ext cx="42112" cy="2077429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med" w="med" type="triangle"/>
          </a:ln>
        </p:spPr>
      </p:cxnSp>
      <p:sp>
        <p:nvSpPr>
          <p:cNvPr id="422" name="Google Shape;422;p3"/>
          <p:cNvSpPr txBox="1"/>
          <p:nvPr/>
        </p:nvSpPr>
        <p:spPr>
          <a:xfrm>
            <a:off x="3564128" y="4956049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7558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"/>
          <p:cNvSpPr/>
          <p:nvPr/>
        </p:nvSpPr>
        <p:spPr>
          <a:xfrm>
            <a:off x="244380" y="761985"/>
            <a:ext cx="5261358" cy="5300502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4"/>
          <p:cNvSpPr/>
          <p:nvPr/>
        </p:nvSpPr>
        <p:spPr>
          <a:xfrm>
            <a:off x="260405" y="6304551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4"/>
          <p:cNvSpPr/>
          <p:nvPr/>
        </p:nvSpPr>
        <p:spPr>
          <a:xfrm rot="5400000">
            <a:off x="2616940" y="-1041679"/>
            <a:ext cx="599846" cy="496666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"/>
          <p:cNvSpPr/>
          <p:nvPr/>
        </p:nvSpPr>
        <p:spPr>
          <a:xfrm>
            <a:off x="2295244" y="4103491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32" name="Google Shape;432;p4"/>
          <p:cNvCxnSpPr/>
          <p:nvPr/>
        </p:nvCxnSpPr>
        <p:spPr>
          <a:xfrm>
            <a:off x="2558334" y="1743359"/>
            <a:ext cx="20934" cy="236013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3" name="Google Shape;433;p4"/>
          <p:cNvCxnSpPr/>
          <p:nvPr/>
        </p:nvCxnSpPr>
        <p:spPr>
          <a:xfrm>
            <a:off x="3542920" y="1779746"/>
            <a:ext cx="0" cy="1174365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34" name="Google Shape;434;p4"/>
          <p:cNvCxnSpPr/>
          <p:nvPr/>
        </p:nvCxnSpPr>
        <p:spPr>
          <a:xfrm>
            <a:off x="3733091" y="471874"/>
            <a:ext cx="1" cy="669853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35" name="Google Shape;435;p4"/>
          <p:cNvSpPr txBox="1"/>
          <p:nvPr/>
        </p:nvSpPr>
        <p:spPr>
          <a:xfrm>
            <a:off x="4329547" y="795513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36" name="Google Shape;436;p4"/>
          <p:cNvSpPr txBox="1"/>
          <p:nvPr/>
        </p:nvSpPr>
        <p:spPr>
          <a:xfrm>
            <a:off x="2916862" y="3989694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3649521" y="2573183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38" name="Google Shape;438;p4"/>
          <p:cNvSpPr/>
          <p:nvPr/>
        </p:nvSpPr>
        <p:spPr>
          <a:xfrm>
            <a:off x="708221" y="6435024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cxnSp>
        <p:nvCxnSpPr>
          <p:cNvPr id="439" name="Google Shape;439;p4"/>
          <p:cNvCxnSpPr/>
          <p:nvPr/>
        </p:nvCxnSpPr>
        <p:spPr>
          <a:xfrm>
            <a:off x="1068415" y="5934649"/>
            <a:ext cx="0" cy="463758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440" name="Google Shape;440;p4"/>
          <p:cNvSpPr txBox="1"/>
          <p:nvPr/>
        </p:nvSpPr>
        <p:spPr>
          <a:xfrm>
            <a:off x="303801" y="6465614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441" name="Google Shape;441;p4"/>
          <p:cNvCxnSpPr>
            <a:stCxn id="430" idx="2"/>
          </p:cNvCxnSpPr>
          <p:nvPr/>
        </p:nvCxnSpPr>
        <p:spPr>
          <a:xfrm>
            <a:off x="433531" y="1441653"/>
            <a:ext cx="4966800" cy="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42" name="Google Shape;442;p4"/>
          <p:cNvSpPr/>
          <p:nvPr/>
        </p:nvSpPr>
        <p:spPr>
          <a:xfrm>
            <a:off x="3389620" y="2954111"/>
            <a:ext cx="723375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43" name="Google Shape;443;p4"/>
          <p:cNvSpPr txBox="1"/>
          <p:nvPr/>
        </p:nvSpPr>
        <p:spPr>
          <a:xfrm>
            <a:off x="3751308" y="1183413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44" name="Google Shape;444;p4"/>
          <p:cNvSpPr txBox="1"/>
          <p:nvPr/>
        </p:nvSpPr>
        <p:spPr>
          <a:xfrm>
            <a:off x="260405" y="777215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45" name="Google Shape;445;p4"/>
          <p:cNvSpPr/>
          <p:nvPr/>
        </p:nvSpPr>
        <p:spPr>
          <a:xfrm>
            <a:off x="4631956" y="2091546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46" name="Google Shape;446;p4"/>
          <p:cNvSpPr/>
          <p:nvPr/>
        </p:nvSpPr>
        <p:spPr>
          <a:xfrm>
            <a:off x="6234954" y="773746"/>
            <a:ext cx="5866521" cy="5288741"/>
          </a:xfrm>
          <a:prstGeom prst="rect">
            <a:avLst/>
          </a:prstGeom>
          <a:solidFill>
            <a:srgbClr val="F2F2F2"/>
          </a:solidFill>
          <a:ln cap="flat" cmpd="sng" w="1270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A8D08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7" name="Google Shape;447;p4"/>
          <p:cNvSpPr/>
          <p:nvPr/>
        </p:nvSpPr>
        <p:spPr>
          <a:xfrm rot="5400000">
            <a:off x="8907176" y="-1374024"/>
            <a:ext cx="599846" cy="5609588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"/>
          <p:cNvSpPr/>
          <p:nvPr/>
        </p:nvSpPr>
        <p:spPr>
          <a:xfrm>
            <a:off x="8324578" y="3782434"/>
            <a:ext cx="670956" cy="351196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Catalog</a:t>
            </a:r>
            <a:endParaRPr/>
          </a:p>
        </p:txBody>
      </p:sp>
      <p:cxnSp>
        <p:nvCxnSpPr>
          <p:cNvPr id="449" name="Google Shape;449;p4"/>
          <p:cNvCxnSpPr/>
          <p:nvPr/>
        </p:nvCxnSpPr>
        <p:spPr>
          <a:xfrm>
            <a:off x="7925616" y="1760407"/>
            <a:ext cx="16701" cy="148853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0" name="Google Shape;450;p4"/>
          <p:cNvCxnSpPr/>
          <p:nvPr/>
        </p:nvCxnSpPr>
        <p:spPr>
          <a:xfrm>
            <a:off x="8749815" y="1776034"/>
            <a:ext cx="0" cy="202864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51" name="Google Shape;451;p4"/>
          <p:cNvCxnSpPr/>
          <p:nvPr/>
        </p:nvCxnSpPr>
        <p:spPr>
          <a:xfrm>
            <a:off x="9272049" y="461083"/>
            <a:ext cx="0" cy="686045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52" name="Google Shape;452;p4"/>
          <p:cNvSpPr txBox="1"/>
          <p:nvPr/>
        </p:nvSpPr>
        <p:spPr>
          <a:xfrm>
            <a:off x="10298321" y="784630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sp>
        <p:nvSpPr>
          <p:cNvPr id="453" name="Google Shape;453;p4"/>
          <p:cNvSpPr txBox="1"/>
          <p:nvPr/>
        </p:nvSpPr>
        <p:spPr>
          <a:xfrm>
            <a:off x="7480494" y="2999377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7552</a:t>
            </a:r>
            <a:endParaRPr/>
          </a:p>
        </p:txBody>
      </p:sp>
      <p:sp>
        <p:nvSpPr>
          <p:cNvPr id="454" name="Google Shape;454;p4"/>
          <p:cNvSpPr txBox="1"/>
          <p:nvPr/>
        </p:nvSpPr>
        <p:spPr>
          <a:xfrm>
            <a:off x="8261704" y="3543073"/>
            <a:ext cx="536683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7553</a:t>
            </a:r>
            <a:endParaRPr/>
          </a:p>
        </p:txBody>
      </p:sp>
      <p:sp>
        <p:nvSpPr>
          <p:cNvPr id="455" name="Google Shape;455;p4"/>
          <p:cNvSpPr/>
          <p:nvPr/>
        </p:nvSpPr>
        <p:spPr>
          <a:xfrm>
            <a:off x="7449153" y="3237321"/>
            <a:ext cx="723375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Discovery</a:t>
            </a:r>
            <a:endParaRPr/>
          </a:p>
        </p:txBody>
      </p:sp>
      <p:sp>
        <p:nvSpPr>
          <p:cNvPr id="456" name="Google Shape;456;p4"/>
          <p:cNvSpPr txBox="1"/>
          <p:nvPr/>
        </p:nvSpPr>
        <p:spPr>
          <a:xfrm>
            <a:off x="9720082" y="1172530"/>
            <a:ext cx="915635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API Gateway</a:t>
            </a:r>
            <a:endParaRPr/>
          </a:p>
        </p:txBody>
      </p:sp>
      <p:sp>
        <p:nvSpPr>
          <p:cNvPr id="457" name="Google Shape;457;p4"/>
          <p:cNvSpPr txBox="1"/>
          <p:nvPr/>
        </p:nvSpPr>
        <p:spPr>
          <a:xfrm>
            <a:off x="6229179" y="766332"/>
            <a:ext cx="1547218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Running under USS</a:t>
            </a:r>
            <a:endParaRPr/>
          </a:p>
        </p:txBody>
      </p:sp>
      <p:sp>
        <p:nvSpPr>
          <p:cNvPr id="458" name="Google Shape;458;p4"/>
          <p:cNvSpPr/>
          <p:nvPr/>
        </p:nvSpPr>
        <p:spPr>
          <a:xfrm>
            <a:off x="6450892" y="2463628"/>
            <a:ext cx="768237" cy="369333"/>
          </a:xfrm>
          <a:prstGeom prst="rect">
            <a:avLst/>
          </a:prstGeom>
          <a:solidFill>
            <a:srgbClr val="FFD966">
              <a:alpha val="97254"/>
            </a:srgbClr>
          </a:solidFill>
          <a:ln cap="flat" cmpd="sng" w="12700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Service</a:t>
            </a:r>
            <a:endParaRPr/>
          </a:p>
        </p:txBody>
      </p:sp>
      <p:sp>
        <p:nvSpPr>
          <p:cNvPr id="459" name="Google Shape;459;p4"/>
          <p:cNvSpPr txBox="1"/>
          <p:nvPr/>
        </p:nvSpPr>
        <p:spPr>
          <a:xfrm>
            <a:off x="4704683" y="183427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0" name="Google Shape;460;p4"/>
          <p:cNvCxnSpPr/>
          <p:nvPr/>
        </p:nvCxnSpPr>
        <p:spPr>
          <a:xfrm>
            <a:off x="5193729" y="1760653"/>
            <a:ext cx="0" cy="304147"/>
          </a:xfrm>
          <a:prstGeom prst="straightConnector1">
            <a:avLst/>
          </a:prstGeom>
          <a:noFill/>
          <a:ln cap="flat" cmpd="sng" w="127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1" name="Google Shape;461;p4"/>
          <p:cNvCxnSpPr/>
          <p:nvPr/>
        </p:nvCxnSpPr>
        <p:spPr>
          <a:xfrm>
            <a:off x="7054349" y="1751556"/>
            <a:ext cx="0" cy="70932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2" name="Google Shape;462;p4"/>
          <p:cNvCxnSpPr>
            <a:endCxn id="445" idx="3"/>
          </p:cNvCxnSpPr>
          <p:nvPr/>
        </p:nvCxnSpPr>
        <p:spPr>
          <a:xfrm flipH="1">
            <a:off x="5400193" y="1730813"/>
            <a:ext cx="1064700" cy="545400"/>
          </a:xfrm>
          <a:prstGeom prst="bentConnector3">
            <a:avLst>
              <a:gd fmla="val -1910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3" name="Google Shape;463;p4"/>
          <p:cNvCxnSpPr/>
          <p:nvPr/>
        </p:nvCxnSpPr>
        <p:spPr>
          <a:xfrm>
            <a:off x="4329547" y="1751556"/>
            <a:ext cx="2072700" cy="936000"/>
          </a:xfrm>
          <a:prstGeom prst="bentConnector3">
            <a:avLst>
              <a:gd fmla="val 1037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4" name="Google Shape;464;p4"/>
          <p:cNvSpPr txBox="1"/>
          <p:nvPr/>
        </p:nvSpPr>
        <p:spPr>
          <a:xfrm>
            <a:off x="6549186" y="2220132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7555</a:t>
            </a:r>
            <a:endParaRPr/>
          </a:p>
        </p:txBody>
      </p:sp>
      <p:cxnSp>
        <p:nvCxnSpPr>
          <p:cNvPr id="465" name="Google Shape;465;p4"/>
          <p:cNvCxnSpPr/>
          <p:nvPr/>
        </p:nvCxnSpPr>
        <p:spPr>
          <a:xfrm flipH="1">
            <a:off x="4105510" y="1751556"/>
            <a:ext cx="3250800" cy="1291200"/>
          </a:xfrm>
          <a:prstGeom prst="bentConnector3">
            <a:avLst>
              <a:gd fmla="val 232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6" name="Google Shape;466;p4"/>
          <p:cNvCxnSpPr/>
          <p:nvPr/>
        </p:nvCxnSpPr>
        <p:spPr>
          <a:xfrm>
            <a:off x="3080215" y="1755404"/>
            <a:ext cx="4368900" cy="1770300"/>
          </a:xfrm>
          <a:prstGeom prst="bentConnector3">
            <a:avLst>
              <a:gd fmla="val -139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67" name="Google Shape;467;p4"/>
          <p:cNvSpPr/>
          <p:nvPr/>
        </p:nvSpPr>
        <p:spPr>
          <a:xfrm>
            <a:off x="5587566" y="2380030"/>
            <a:ext cx="598244" cy="223485"/>
          </a:xfrm>
          <a:prstGeom prst="can">
            <a:avLst>
              <a:gd fmla="val 25000" name="adj"/>
            </a:avLst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Infinispan</a:t>
            </a:r>
            <a:endParaRPr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68" name="Google Shape;468;p4"/>
          <p:cNvCxnSpPr/>
          <p:nvPr/>
        </p:nvCxnSpPr>
        <p:spPr>
          <a:xfrm>
            <a:off x="2824522" y="1771290"/>
            <a:ext cx="5500200" cy="2138400"/>
          </a:xfrm>
          <a:prstGeom prst="bentConnector3">
            <a:avLst>
              <a:gd fmla="val 124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69" name="Google Shape;469;p4"/>
          <p:cNvCxnSpPr/>
          <p:nvPr/>
        </p:nvCxnSpPr>
        <p:spPr>
          <a:xfrm flipH="1">
            <a:off x="2952172" y="1725153"/>
            <a:ext cx="6468600" cy="2543100"/>
          </a:xfrm>
          <a:prstGeom prst="bentConnector3">
            <a:avLst>
              <a:gd fmla="val 447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0" name="Google Shape;470;p4"/>
          <p:cNvSpPr/>
          <p:nvPr/>
        </p:nvSpPr>
        <p:spPr>
          <a:xfrm>
            <a:off x="707467" y="4207071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1" name="Google Shape;471;p4"/>
          <p:cNvSpPr/>
          <p:nvPr/>
        </p:nvSpPr>
        <p:spPr>
          <a:xfrm>
            <a:off x="1455363" y="4894372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2" name="Google Shape;472;p4"/>
          <p:cNvSpPr/>
          <p:nvPr/>
        </p:nvSpPr>
        <p:spPr>
          <a:xfrm>
            <a:off x="1419275" y="4460722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73" name="Google Shape;473;p4"/>
          <p:cNvSpPr/>
          <p:nvPr/>
        </p:nvSpPr>
        <p:spPr>
          <a:xfrm>
            <a:off x="778604" y="4749881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74" name="Google Shape;474;p4"/>
          <p:cNvSpPr/>
          <p:nvPr/>
        </p:nvSpPr>
        <p:spPr>
          <a:xfrm>
            <a:off x="770306" y="4260896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75" name="Google Shape;475;p4"/>
          <p:cNvSpPr txBox="1"/>
          <p:nvPr/>
        </p:nvSpPr>
        <p:spPr>
          <a:xfrm>
            <a:off x="711004" y="4478692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76" name="Google Shape;476;p4"/>
          <p:cNvCxnSpPr/>
          <p:nvPr/>
        </p:nvCxnSpPr>
        <p:spPr>
          <a:xfrm>
            <a:off x="1666815" y="1744681"/>
            <a:ext cx="0" cy="2440992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77" name="Google Shape;477;p4"/>
          <p:cNvSpPr/>
          <p:nvPr/>
        </p:nvSpPr>
        <p:spPr>
          <a:xfrm>
            <a:off x="9563801" y="4060823"/>
            <a:ext cx="1368742" cy="926279"/>
          </a:xfrm>
          <a:prstGeom prst="rect">
            <a:avLst/>
          </a:prstGeom>
          <a:solidFill>
            <a:srgbClr val="00B19E">
              <a:alpha val="52549"/>
            </a:srgbClr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4"/>
          <p:cNvSpPr/>
          <p:nvPr/>
        </p:nvSpPr>
        <p:spPr>
          <a:xfrm>
            <a:off x="10311697" y="4748124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3270</a:t>
            </a:r>
            <a:endParaRPr/>
          </a:p>
        </p:txBody>
      </p:sp>
      <p:sp>
        <p:nvSpPr>
          <p:cNvPr id="479" name="Google Shape;479;p4"/>
          <p:cNvSpPr/>
          <p:nvPr/>
        </p:nvSpPr>
        <p:spPr>
          <a:xfrm>
            <a:off x="10275609" y="4314474"/>
            <a:ext cx="624537" cy="349949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File Editor</a:t>
            </a:r>
            <a:endParaRPr/>
          </a:p>
        </p:txBody>
      </p:sp>
      <p:sp>
        <p:nvSpPr>
          <p:cNvPr id="480" name="Google Shape;480;p4"/>
          <p:cNvSpPr/>
          <p:nvPr/>
        </p:nvSpPr>
        <p:spPr>
          <a:xfrm>
            <a:off x="9634938" y="4603633"/>
            <a:ext cx="579622" cy="344954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VT Terminal</a:t>
            </a:r>
            <a:endParaRPr/>
          </a:p>
        </p:txBody>
      </p:sp>
      <p:sp>
        <p:nvSpPr>
          <p:cNvPr id="481" name="Google Shape;481;p4"/>
          <p:cNvSpPr/>
          <p:nvPr/>
        </p:nvSpPr>
        <p:spPr>
          <a:xfrm>
            <a:off x="9626640" y="4114648"/>
            <a:ext cx="569790" cy="217580"/>
          </a:xfrm>
          <a:prstGeom prst="rect">
            <a:avLst/>
          </a:prstGeom>
          <a:noFill/>
          <a:ln cap="flat" cmpd="sng" w="12700">
            <a:solidFill>
              <a:srgbClr val="75707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Apps…</a:t>
            </a:r>
            <a:endParaRPr/>
          </a:p>
        </p:txBody>
      </p:sp>
      <p:sp>
        <p:nvSpPr>
          <p:cNvPr id="482" name="Google Shape;482;p4"/>
          <p:cNvSpPr txBox="1"/>
          <p:nvPr/>
        </p:nvSpPr>
        <p:spPr>
          <a:xfrm>
            <a:off x="9567338" y="4332444"/>
            <a:ext cx="78098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 Server</a:t>
            </a:r>
            <a:endParaRPr/>
          </a:p>
        </p:txBody>
      </p:sp>
      <p:cxnSp>
        <p:nvCxnSpPr>
          <p:cNvPr id="483" name="Google Shape;483;p4"/>
          <p:cNvCxnSpPr/>
          <p:nvPr/>
        </p:nvCxnSpPr>
        <p:spPr>
          <a:xfrm>
            <a:off x="10031268" y="1745760"/>
            <a:ext cx="14477" cy="2306813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4" name="Google Shape;484;p4"/>
          <p:cNvCxnSpPr/>
          <p:nvPr/>
        </p:nvCxnSpPr>
        <p:spPr>
          <a:xfrm>
            <a:off x="2160045" y="1745760"/>
            <a:ext cx="7369500" cy="2892000"/>
          </a:xfrm>
          <a:prstGeom prst="bentConnector3">
            <a:avLst>
              <a:gd fmla="val 368" name="adj1"/>
            </a:avLst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85" name="Google Shape;485;p4"/>
          <p:cNvCxnSpPr/>
          <p:nvPr/>
        </p:nvCxnSpPr>
        <p:spPr>
          <a:xfrm flipH="1">
            <a:off x="2085327" y="1738944"/>
            <a:ext cx="9116400" cy="3399300"/>
          </a:xfrm>
          <a:prstGeom prst="bentConnector3">
            <a:avLst>
              <a:gd fmla="val 134" name="adj1"/>
            </a:avLst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6" name="Google Shape;486;p4"/>
          <p:cNvSpPr/>
          <p:nvPr/>
        </p:nvSpPr>
        <p:spPr>
          <a:xfrm>
            <a:off x="391239" y="5658258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7" name="Google Shape;487;p4"/>
          <p:cNvCxnSpPr/>
          <p:nvPr/>
        </p:nvCxnSpPr>
        <p:spPr>
          <a:xfrm flipH="1">
            <a:off x="433532" y="1760407"/>
            <a:ext cx="13054" cy="3897851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88" name="Google Shape;488;p4"/>
          <p:cNvSpPr/>
          <p:nvPr/>
        </p:nvSpPr>
        <p:spPr>
          <a:xfrm>
            <a:off x="10612161" y="5297269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ZSS</a:t>
            </a:r>
            <a:endParaRPr/>
          </a:p>
        </p:txBody>
      </p:sp>
      <p:cxnSp>
        <p:nvCxnSpPr>
          <p:cNvPr id="489" name="Google Shape;489;p4"/>
          <p:cNvCxnSpPr>
            <a:endCxn id="490" idx="1"/>
          </p:cNvCxnSpPr>
          <p:nvPr/>
        </p:nvCxnSpPr>
        <p:spPr>
          <a:xfrm flipH="1" rot="10800000">
            <a:off x="3728706" y="471875"/>
            <a:ext cx="1635000" cy="660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1" name="Google Shape;491;p4"/>
          <p:cNvCxnSpPr>
            <a:stCxn id="490" idx="3"/>
          </p:cNvCxnSpPr>
          <p:nvPr/>
        </p:nvCxnSpPr>
        <p:spPr>
          <a:xfrm flipH="1" rot="10800000">
            <a:off x="6433002" y="461075"/>
            <a:ext cx="2838900" cy="108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med" w="med" type="triangle"/>
            <a:tailEnd len="sm" w="sm" type="none"/>
          </a:ln>
        </p:spPr>
      </p:cxnSp>
      <p:sp>
        <p:nvSpPr>
          <p:cNvPr id="490" name="Google Shape;490;p4"/>
          <p:cNvSpPr txBox="1"/>
          <p:nvPr/>
        </p:nvSpPr>
        <p:spPr>
          <a:xfrm>
            <a:off x="5363706" y="282592"/>
            <a:ext cx="1069296" cy="378565"/>
          </a:xfrm>
          <a:prstGeom prst="rect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Sysplex Distributor</a:t>
            </a:r>
            <a:endParaRPr/>
          </a:p>
        </p:txBody>
      </p:sp>
      <p:cxnSp>
        <p:nvCxnSpPr>
          <p:cNvPr id="492" name="Google Shape;492;p4"/>
          <p:cNvCxnSpPr/>
          <p:nvPr/>
        </p:nvCxnSpPr>
        <p:spPr>
          <a:xfrm>
            <a:off x="5374647" y="2456346"/>
            <a:ext cx="234117" cy="3413"/>
          </a:xfrm>
          <a:prstGeom prst="straightConnector1">
            <a:avLst/>
          </a:prstGeom>
          <a:noFill/>
          <a:ln cap="flat" cmpd="sng" w="38100">
            <a:solidFill>
              <a:srgbClr val="92D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3" name="Google Shape;493;p4"/>
          <p:cNvCxnSpPr/>
          <p:nvPr/>
        </p:nvCxnSpPr>
        <p:spPr>
          <a:xfrm rot="10800000">
            <a:off x="6176700" y="2471718"/>
            <a:ext cx="290553" cy="287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4" name="Google Shape;494;p4"/>
          <p:cNvCxnSpPr>
            <a:stCxn id="490" idx="0"/>
          </p:cNvCxnSpPr>
          <p:nvPr/>
        </p:nvCxnSpPr>
        <p:spPr>
          <a:xfrm rot="10800000">
            <a:off x="5898354" y="74692"/>
            <a:ext cx="0" cy="207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95" name="Google Shape;495;p4"/>
          <p:cNvSpPr txBox="1"/>
          <p:nvPr/>
        </p:nvSpPr>
        <p:spPr>
          <a:xfrm>
            <a:off x="5870461" y="23527"/>
            <a:ext cx="813043" cy="235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3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port sharing</a:t>
            </a:r>
            <a:endParaRPr/>
          </a:p>
        </p:txBody>
      </p:sp>
      <p:cxnSp>
        <p:nvCxnSpPr>
          <p:cNvPr id="496" name="Google Shape;496;p4"/>
          <p:cNvCxnSpPr/>
          <p:nvPr/>
        </p:nvCxnSpPr>
        <p:spPr>
          <a:xfrm>
            <a:off x="11477082" y="1745760"/>
            <a:ext cx="0" cy="355150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7" name="Google Shape;497;p4"/>
          <p:cNvCxnSpPr/>
          <p:nvPr/>
        </p:nvCxnSpPr>
        <p:spPr>
          <a:xfrm>
            <a:off x="571668" y="1755404"/>
            <a:ext cx="0" cy="3599306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498" name="Google Shape;498;p4"/>
          <p:cNvCxnSpPr/>
          <p:nvPr/>
        </p:nvCxnSpPr>
        <p:spPr>
          <a:xfrm>
            <a:off x="571668" y="5354710"/>
            <a:ext cx="10016209" cy="0"/>
          </a:xfrm>
          <a:prstGeom prst="straightConnector1">
            <a:avLst/>
          </a:prstGeom>
          <a:noFill/>
          <a:ln cap="flat" cmpd="sng" w="12700">
            <a:solidFill>
              <a:srgbClr val="00B05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99" name="Google Shape;499;p4"/>
          <p:cNvCxnSpPr/>
          <p:nvPr/>
        </p:nvCxnSpPr>
        <p:spPr>
          <a:xfrm>
            <a:off x="11937053" y="1725152"/>
            <a:ext cx="0" cy="4089529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500" name="Google Shape;500;p4"/>
          <p:cNvCxnSpPr/>
          <p:nvPr/>
        </p:nvCxnSpPr>
        <p:spPr>
          <a:xfrm>
            <a:off x="1540022" y="5814681"/>
            <a:ext cx="10397031" cy="0"/>
          </a:xfrm>
          <a:prstGeom prst="straightConnector1">
            <a:avLst/>
          </a:prstGeom>
          <a:noFill/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1" name="Google Shape;501;p4"/>
          <p:cNvSpPr/>
          <p:nvPr/>
        </p:nvSpPr>
        <p:spPr>
          <a:xfrm>
            <a:off x="10214560" y="6296483"/>
            <a:ext cx="1899640" cy="536894"/>
          </a:xfrm>
          <a:prstGeom prst="rect">
            <a:avLst/>
          </a:prstGeom>
          <a:solidFill>
            <a:srgbClr val="FEE599">
              <a:alpha val="49803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4"/>
          <p:cNvSpPr/>
          <p:nvPr/>
        </p:nvSpPr>
        <p:spPr>
          <a:xfrm>
            <a:off x="10662376" y="6426956"/>
            <a:ext cx="1128765" cy="276391"/>
          </a:xfrm>
          <a:prstGeom prst="rect">
            <a:avLst/>
          </a:prstGeom>
          <a:solidFill>
            <a:srgbClr val="7030A0">
              <a:alpha val="74901"/>
            </a:srgbClr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ZWESIS01</a:t>
            </a:r>
            <a:endParaRPr/>
          </a:p>
        </p:txBody>
      </p:sp>
      <p:sp>
        <p:nvSpPr>
          <p:cNvPr id="503" name="Google Shape;503;p4"/>
          <p:cNvSpPr txBox="1"/>
          <p:nvPr/>
        </p:nvSpPr>
        <p:spPr>
          <a:xfrm>
            <a:off x="10257956" y="6457546"/>
            <a:ext cx="673582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ZIS.      </a:t>
            </a:r>
            <a:endParaRPr/>
          </a:p>
        </p:txBody>
      </p:sp>
      <p:cxnSp>
        <p:nvCxnSpPr>
          <p:cNvPr id="504" name="Google Shape;504;p4"/>
          <p:cNvCxnSpPr/>
          <p:nvPr/>
        </p:nvCxnSpPr>
        <p:spPr>
          <a:xfrm>
            <a:off x="11337404" y="5573660"/>
            <a:ext cx="0" cy="824747"/>
          </a:xfrm>
          <a:prstGeom prst="straightConnector1">
            <a:avLst/>
          </a:prstGeom>
          <a:noFill/>
          <a:ln cap="flat" cmpd="sng" w="12700">
            <a:solidFill>
              <a:srgbClr val="C00000"/>
            </a:solidFill>
            <a:prstDash val="dash"/>
            <a:miter lim="800000"/>
            <a:headEnd len="sm" w="sm" type="none"/>
            <a:tailEnd len="med" w="med" type="triangle"/>
          </a:ln>
        </p:spPr>
      </p:cxnSp>
      <p:sp>
        <p:nvSpPr>
          <p:cNvPr id="505" name="Google Shape;505;p4"/>
          <p:cNvSpPr txBox="1"/>
          <p:nvPr/>
        </p:nvSpPr>
        <p:spPr>
          <a:xfrm>
            <a:off x="5433707" y="31891"/>
            <a:ext cx="498855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7554</a:t>
            </a:r>
            <a:endParaRPr/>
          </a:p>
        </p:txBody>
      </p:sp>
      <p:cxnSp>
        <p:nvCxnSpPr>
          <p:cNvPr id="506" name="Google Shape;506;p4"/>
          <p:cNvCxnSpPr>
            <a:endCxn id="447" idx="0"/>
          </p:cNvCxnSpPr>
          <p:nvPr/>
        </p:nvCxnSpPr>
        <p:spPr>
          <a:xfrm flipH="1" rot="10800000">
            <a:off x="6402193" y="1430770"/>
            <a:ext cx="5609700" cy="6300"/>
          </a:xfrm>
          <a:prstGeom prst="straightConnector1">
            <a:avLst/>
          </a:prstGeom>
          <a:noFill/>
          <a:ln cap="flat" cmpd="sng" w="9525">
            <a:solidFill>
              <a:srgbClr val="BF9000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507" name="Google Shape;507;p4"/>
          <p:cNvSpPr txBox="1"/>
          <p:nvPr/>
        </p:nvSpPr>
        <p:spPr>
          <a:xfrm>
            <a:off x="231933" y="412701"/>
            <a:ext cx="1023037" cy="27699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48135"/>
                </a:solidFill>
                <a:latin typeface="Arial"/>
                <a:ea typeface="Arial"/>
                <a:cs typeface="Arial"/>
                <a:sym typeface="Arial"/>
              </a:rPr>
              <a:t>ZWESLSTC</a:t>
            </a:r>
            <a:endParaRPr/>
          </a:p>
        </p:txBody>
      </p:sp>
      <p:sp>
        <p:nvSpPr>
          <p:cNvPr id="508" name="Google Shape;508;p4"/>
          <p:cNvSpPr txBox="1"/>
          <p:nvPr/>
        </p:nvSpPr>
        <p:spPr>
          <a:xfrm>
            <a:off x="199771" y="16555"/>
            <a:ext cx="13202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A</a:t>
            </a:r>
            <a:endParaRPr/>
          </a:p>
        </p:txBody>
      </p:sp>
      <p:sp>
        <p:nvSpPr>
          <p:cNvPr id="509" name="Google Shape;509;p4"/>
          <p:cNvSpPr txBox="1"/>
          <p:nvPr/>
        </p:nvSpPr>
        <p:spPr>
          <a:xfrm>
            <a:off x="10724589" y="52082"/>
            <a:ext cx="13122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z/OS LPAR B</a:t>
            </a:r>
            <a:endParaRPr/>
          </a:p>
        </p:txBody>
      </p:sp>
      <p:cxnSp>
        <p:nvCxnSpPr>
          <p:cNvPr id="510" name="Google Shape;510;p4"/>
          <p:cNvCxnSpPr/>
          <p:nvPr/>
        </p:nvCxnSpPr>
        <p:spPr>
          <a:xfrm>
            <a:off x="4112995" y="3274208"/>
            <a:ext cx="3345226" cy="9427"/>
          </a:xfrm>
          <a:prstGeom prst="straightConnector1">
            <a:avLst/>
          </a:prstGeom>
          <a:noFill/>
          <a:ln cap="flat" cmpd="sng" w="12700">
            <a:solidFill>
              <a:srgbClr val="7030A0"/>
            </a:solidFill>
            <a:prstDash val="lgDash"/>
            <a:miter lim="800000"/>
            <a:headEnd len="med" w="med" type="triangle"/>
            <a:tailEnd len="med" w="med" type="triangle"/>
          </a:ln>
        </p:spPr>
      </p:cxnSp>
      <p:sp>
        <p:nvSpPr>
          <p:cNvPr id="511" name="Google Shape;511;p4"/>
          <p:cNvSpPr txBox="1"/>
          <p:nvPr/>
        </p:nvSpPr>
        <p:spPr>
          <a:xfrm>
            <a:off x="10146324" y="412140"/>
            <a:ext cx="1955151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(Can be on different sysplex)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2019-01-10T12:40:48Z</dcterms:created>
  <dc:creator>Joe Winchester</dc:creator>
</cp:coreProperties>
</file>