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641" r:id="rId2"/>
    <p:sldId id="2643" r:id="rId3"/>
    <p:sldId id="2648" r:id="rId4"/>
    <p:sldId id="2647" r:id="rId5"/>
    <p:sldId id="2649" r:id="rId6"/>
    <p:sldId id="264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A1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05"/>
    <p:restoredTop sz="94694"/>
  </p:normalViewPr>
  <p:slideViewPr>
    <p:cSldViewPr snapToGrid="0" snapToObjects="1">
      <p:cViewPr varScale="1">
        <p:scale>
          <a:sx n="69" d="100"/>
          <a:sy n="69" d="100"/>
        </p:scale>
        <p:origin x="5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4A4213-1D66-E24D-AD5E-C4D804D2AD29}" type="datetimeFigureOut">
              <a:rPr lang="en-US" smtClean="0"/>
              <a:t>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AE69B6-F2C8-4643-9C59-C03C4C063A0E}" type="slidenum">
              <a:rPr lang="en-US" smtClean="0"/>
              <a:t>‹#›</a:t>
            </a:fld>
            <a:endParaRPr lang="en-US"/>
          </a:p>
        </p:txBody>
      </p:sp>
    </p:spTree>
    <p:extLst>
      <p:ext uri="{BB962C8B-B14F-4D97-AF65-F5344CB8AC3E}">
        <p14:creationId xmlns:p14="http://schemas.microsoft.com/office/powerpoint/2010/main" val="4242856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9DA9E-A39D-9844-98D5-218D467E66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B1BDAF-9E14-1E43-A412-0748F7151C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AA9C46-7573-9E4F-A56A-E289D28F804F}"/>
              </a:ext>
            </a:extLst>
          </p:cNvPr>
          <p:cNvSpPr>
            <a:spLocks noGrp="1"/>
          </p:cNvSpPr>
          <p:nvPr>
            <p:ph type="dt" sz="half" idx="10"/>
          </p:nvPr>
        </p:nvSpPr>
        <p:spPr/>
        <p:txBody>
          <a:bodyPr/>
          <a:lstStyle/>
          <a:p>
            <a:fld id="{928A4FF5-39FC-2949-9978-7AE2543F404A}" type="datetimeFigureOut">
              <a:rPr lang="en-US" smtClean="0"/>
              <a:t>2/5/2020</a:t>
            </a:fld>
            <a:endParaRPr lang="en-US"/>
          </a:p>
        </p:txBody>
      </p:sp>
      <p:sp>
        <p:nvSpPr>
          <p:cNvPr id="5" name="Footer Placeholder 4">
            <a:extLst>
              <a:ext uri="{FF2B5EF4-FFF2-40B4-BE49-F238E27FC236}">
                <a16:creationId xmlns:a16="http://schemas.microsoft.com/office/drawing/2014/main" id="{B1BCDFB3-41CD-2E46-B65F-258C22075B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1007B-B18A-DE4F-9EA4-C746BD08FEB2}"/>
              </a:ext>
            </a:extLst>
          </p:cNvPr>
          <p:cNvSpPr>
            <a:spLocks noGrp="1"/>
          </p:cNvSpPr>
          <p:nvPr>
            <p:ph type="sldNum" sz="quarter" idx="12"/>
          </p:nvPr>
        </p:nvSpPr>
        <p:spPr/>
        <p:txBody>
          <a:bodyPr/>
          <a:lstStyle/>
          <a:p>
            <a:fld id="{8E7CE879-CEA6-D24A-9055-C8B23142AA6E}" type="slidenum">
              <a:rPr lang="en-US" smtClean="0"/>
              <a:t>‹#›</a:t>
            </a:fld>
            <a:endParaRPr lang="en-US"/>
          </a:p>
        </p:txBody>
      </p:sp>
    </p:spTree>
    <p:extLst>
      <p:ext uri="{BB962C8B-B14F-4D97-AF65-F5344CB8AC3E}">
        <p14:creationId xmlns:p14="http://schemas.microsoft.com/office/powerpoint/2010/main" val="299224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52B00-17B7-754E-9099-0F04093D3B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05C406-44C8-E042-92E2-36530C4484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C52341-1C0C-024D-B0A4-079824290ECE}"/>
              </a:ext>
            </a:extLst>
          </p:cNvPr>
          <p:cNvSpPr>
            <a:spLocks noGrp="1"/>
          </p:cNvSpPr>
          <p:nvPr>
            <p:ph type="dt" sz="half" idx="10"/>
          </p:nvPr>
        </p:nvSpPr>
        <p:spPr/>
        <p:txBody>
          <a:bodyPr/>
          <a:lstStyle/>
          <a:p>
            <a:fld id="{928A4FF5-39FC-2949-9978-7AE2543F404A}" type="datetimeFigureOut">
              <a:rPr lang="en-US" smtClean="0"/>
              <a:t>2/5/2020</a:t>
            </a:fld>
            <a:endParaRPr lang="en-US"/>
          </a:p>
        </p:txBody>
      </p:sp>
      <p:sp>
        <p:nvSpPr>
          <p:cNvPr id="5" name="Footer Placeholder 4">
            <a:extLst>
              <a:ext uri="{FF2B5EF4-FFF2-40B4-BE49-F238E27FC236}">
                <a16:creationId xmlns:a16="http://schemas.microsoft.com/office/drawing/2014/main" id="{EA8AF467-6475-5642-B3FE-281F36F7AF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830CE8-BEFC-2646-9C6D-57021A3D0672}"/>
              </a:ext>
            </a:extLst>
          </p:cNvPr>
          <p:cNvSpPr>
            <a:spLocks noGrp="1"/>
          </p:cNvSpPr>
          <p:nvPr>
            <p:ph type="sldNum" sz="quarter" idx="12"/>
          </p:nvPr>
        </p:nvSpPr>
        <p:spPr/>
        <p:txBody>
          <a:bodyPr/>
          <a:lstStyle/>
          <a:p>
            <a:fld id="{8E7CE879-CEA6-D24A-9055-C8B23142AA6E}" type="slidenum">
              <a:rPr lang="en-US" smtClean="0"/>
              <a:t>‹#›</a:t>
            </a:fld>
            <a:endParaRPr lang="en-US"/>
          </a:p>
        </p:txBody>
      </p:sp>
    </p:spTree>
    <p:extLst>
      <p:ext uri="{BB962C8B-B14F-4D97-AF65-F5344CB8AC3E}">
        <p14:creationId xmlns:p14="http://schemas.microsoft.com/office/powerpoint/2010/main" val="1587142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0DE952-DD62-D54B-9450-17E3B0C1DE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5B5A41-15DA-4C4E-A2E1-F75FC5803F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84712E-F3A9-7543-A480-3A513E8EF55E}"/>
              </a:ext>
            </a:extLst>
          </p:cNvPr>
          <p:cNvSpPr>
            <a:spLocks noGrp="1"/>
          </p:cNvSpPr>
          <p:nvPr>
            <p:ph type="dt" sz="half" idx="10"/>
          </p:nvPr>
        </p:nvSpPr>
        <p:spPr/>
        <p:txBody>
          <a:bodyPr/>
          <a:lstStyle/>
          <a:p>
            <a:fld id="{928A4FF5-39FC-2949-9978-7AE2543F404A}" type="datetimeFigureOut">
              <a:rPr lang="en-US" smtClean="0"/>
              <a:t>2/5/2020</a:t>
            </a:fld>
            <a:endParaRPr lang="en-US"/>
          </a:p>
        </p:txBody>
      </p:sp>
      <p:sp>
        <p:nvSpPr>
          <p:cNvPr id="5" name="Footer Placeholder 4">
            <a:extLst>
              <a:ext uri="{FF2B5EF4-FFF2-40B4-BE49-F238E27FC236}">
                <a16:creationId xmlns:a16="http://schemas.microsoft.com/office/drawing/2014/main" id="{BF105DDE-CA0D-B546-8A6F-70827BA064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975A12-5CA1-E145-94BB-022E74C0F8EC}"/>
              </a:ext>
            </a:extLst>
          </p:cNvPr>
          <p:cNvSpPr>
            <a:spLocks noGrp="1"/>
          </p:cNvSpPr>
          <p:nvPr>
            <p:ph type="sldNum" sz="quarter" idx="12"/>
          </p:nvPr>
        </p:nvSpPr>
        <p:spPr/>
        <p:txBody>
          <a:bodyPr/>
          <a:lstStyle/>
          <a:p>
            <a:fld id="{8E7CE879-CEA6-D24A-9055-C8B23142AA6E}" type="slidenum">
              <a:rPr lang="en-US" smtClean="0"/>
              <a:t>‹#›</a:t>
            </a:fld>
            <a:endParaRPr lang="en-US"/>
          </a:p>
        </p:txBody>
      </p:sp>
    </p:spTree>
    <p:extLst>
      <p:ext uri="{BB962C8B-B14F-4D97-AF65-F5344CB8AC3E}">
        <p14:creationId xmlns:p14="http://schemas.microsoft.com/office/powerpoint/2010/main" val="857018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8DD5-822C-AD4C-BEED-87041D918D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99474B-5DE3-B94B-8714-8DAC5B071C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81F0FA-20BE-7B4D-92A6-F6FCF0F9D1B1}"/>
              </a:ext>
            </a:extLst>
          </p:cNvPr>
          <p:cNvSpPr>
            <a:spLocks noGrp="1"/>
          </p:cNvSpPr>
          <p:nvPr>
            <p:ph type="dt" sz="half" idx="10"/>
          </p:nvPr>
        </p:nvSpPr>
        <p:spPr/>
        <p:txBody>
          <a:bodyPr/>
          <a:lstStyle/>
          <a:p>
            <a:fld id="{928A4FF5-39FC-2949-9978-7AE2543F404A}" type="datetimeFigureOut">
              <a:rPr lang="en-US" smtClean="0"/>
              <a:t>2/5/2020</a:t>
            </a:fld>
            <a:endParaRPr lang="en-US"/>
          </a:p>
        </p:txBody>
      </p:sp>
      <p:sp>
        <p:nvSpPr>
          <p:cNvPr id="5" name="Footer Placeholder 4">
            <a:extLst>
              <a:ext uri="{FF2B5EF4-FFF2-40B4-BE49-F238E27FC236}">
                <a16:creationId xmlns:a16="http://schemas.microsoft.com/office/drawing/2014/main" id="{CC4AF4C2-7591-974A-916F-E581914D9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90662A-536A-EB4D-9392-39A1AD1A72BF}"/>
              </a:ext>
            </a:extLst>
          </p:cNvPr>
          <p:cNvSpPr>
            <a:spLocks noGrp="1"/>
          </p:cNvSpPr>
          <p:nvPr>
            <p:ph type="sldNum" sz="quarter" idx="12"/>
          </p:nvPr>
        </p:nvSpPr>
        <p:spPr/>
        <p:txBody>
          <a:bodyPr/>
          <a:lstStyle/>
          <a:p>
            <a:fld id="{8E7CE879-CEA6-D24A-9055-C8B23142AA6E}" type="slidenum">
              <a:rPr lang="en-US" smtClean="0"/>
              <a:t>‹#›</a:t>
            </a:fld>
            <a:endParaRPr lang="en-US"/>
          </a:p>
        </p:txBody>
      </p:sp>
    </p:spTree>
    <p:extLst>
      <p:ext uri="{BB962C8B-B14F-4D97-AF65-F5344CB8AC3E}">
        <p14:creationId xmlns:p14="http://schemas.microsoft.com/office/powerpoint/2010/main" val="1231853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BFE95-632A-AE41-A017-ACF7475CBA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BFC8D0-FA15-624E-9BD9-0304F2876C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553DAC-8EB7-0B41-8810-3F73BF296060}"/>
              </a:ext>
            </a:extLst>
          </p:cNvPr>
          <p:cNvSpPr>
            <a:spLocks noGrp="1"/>
          </p:cNvSpPr>
          <p:nvPr>
            <p:ph type="dt" sz="half" idx="10"/>
          </p:nvPr>
        </p:nvSpPr>
        <p:spPr/>
        <p:txBody>
          <a:bodyPr/>
          <a:lstStyle/>
          <a:p>
            <a:fld id="{928A4FF5-39FC-2949-9978-7AE2543F404A}" type="datetimeFigureOut">
              <a:rPr lang="en-US" smtClean="0"/>
              <a:t>2/5/2020</a:t>
            </a:fld>
            <a:endParaRPr lang="en-US"/>
          </a:p>
        </p:txBody>
      </p:sp>
      <p:sp>
        <p:nvSpPr>
          <p:cNvPr id="5" name="Footer Placeholder 4">
            <a:extLst>
              <a:ext uri="{FF2B5EF4-FFF2-40B4-BE49-F238E27FC236}">
                <a16:creationId xmlns:a16="http://schemas.microsoft.com/office/drawing/2014/main" id="{47A55EA0-FE9E-204B-A720-DDC9EA856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FFD69A-8E37-7F4A-8523-E11CB0A88179}"/>
              </a:ext>
            </a:extLst>
          </p:cNvPr>
          <p:cNvSpPr>
            <a:spLocks noGrp="1"/>
          </p:cNvSpPr>
          <p:nvPr>
            <p:ph type="sldNum" sz="quarter" idx="12"/>
          </p:nvPr>
        </p:nvSpPr>
        <p:spPr/>
        <p:txBody>
          <a:bodyPr/>
          <a:lstStyle/>
          <a:p>
            <a:fld id="{8E7CE879-CEA6-D24A-9055-C8B23142AA6E}" type="slidenum">
              <a:rPr lang="en-US" smtClean="0"/>
              <a:t>‹#›</a:t>
            </a:fld>
            <a:endParaRPr lang="en-US"/>
          </a:p>
        </p:txBody>
      </p:sp>
    </p:spTree>
    <p:extLst>
      <p:ext uri="{BB962C8B-B14F-4D97-AF65-F5344CB8AC3E}">
        <p14:creationId xmlns:p14="http://schemas.microsoft.com/office/powerpoint/2010/main" val="587944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068FE-046A-044B-932D-AC70B53601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20AFB5-90AD-9146-9781-80A824B48C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28C3C5-D793-CA41-B87E-05F2BC913B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F1A827-EAB7-524D-A932-15CAB1827011}"/>
              </a:ext>
            </a:extLst>
          </p:cNvPr>
          <p:cNvSpPr>
            <a:spLocks noGrp="1"/>
          </p:cNvSpPr>
          <p:nvPr>
            <p:ph type="dt" sz="half" idx="10"/>
          </p:nvPr>
        </p:nvSpPr>
        <p:spPr/>
        <p:txBody>
          <a:bodyPr/>
          <a:lstStyle/>
          <a:p>
            <a:fld id="{928A4FF5-39FC-2949-9978-7AE2543F404A}" type="datetimeFigureOut">
              <a:rPr lang="en-US" smtClean="0"/>
              <a:t>2/5/2020</a:t>
            </a:fld>
            <a:endParaRPr lang="en-US"/>
          </a:p>
        </p:txBody>
      </p:sp>
      <p:sp>
        <p:nvSpPr>
          <p:cNvPr id="6" name="Footer Placeholder 5">
            <a:extLst>
              <a:ext uri="{FF2B5EF4-FFF2-40B4-BE49-F238E27FC236}">
                <a16:creationId xmlns:a16="http://schemas.microsoft.com/office/drawing/2014/main" id="{F14E5298-FEFF-FE45-8E33-6D358C671D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25CA72-5033-1545-BD14-7F61D9DB27BE}"/>
              </a:ext>
            </a:extLst>
          </p:cNvPr>
          <p:cNvSpPr>
            <a:spLocks noGrp="1"/>
          </p:cNvSpPr>
          <p:nvPr>
            <p:ph type="sldNum" sz="quarter" idx="12"/>
          </p:nvPr>
        </p:nvSpPr>
        <p:spPr/>
        <p:txBody>
          <a:bodyPr/>
          <a:lstStyle/>
          <a:p>
            <a:fld id="{8E7CE879-CEA6-D24A-9055-C8B23142AA6E}" type="slidenum">
              <a:rPr lang="en-US" smtClean="0"/>
              <a:t>‹#›</a:t>
            </a:fld>
            <a:endParaRPr lang="en-US"/>
          </a:p>
        </p:txBody>
      </p:sp>
    </p:spTree>
    <p:extLst>
      <p:ext uri="{BB962C8B-B14F-4D97-AF65-F5344CB8AC3E}">
        <p14:creationId xmlns:p14="http://schemas.microsoft.com/office/powerpoint/2010/main" val="3337074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4953A-11FA-A14A-BB4C-9D805CE258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7C43FF-7900-7742-8129-015E20C320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660816-3492-6349-A58D-4D0DBA79BA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398396-1073-6447-A7CF-A4B99E4731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D749F1-F6C2-A04B-A6F9-5A078711BA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FBED70-F2AD-1D47-9A5D-79381B554826}"/>
              </a:ext>
            </a:extLst>
          </p:cNvPr>
          <p:cNvSpPr>
            <a:spLocks noGrp="1"/>
          </p:cNvSpPr>
          <p:nvPr>
            <p:ph type="dt" sz="half" idx="10"/>
          </p:nvPr>
        </p:nvSpPr>
        <p:spPr/>
        <p:txBody>
          <a:bodyPr/>
          <a:lstStyle/>
          <a:p>
            <a:fld id="{928A4FF5-39FC-2949-9978-7AE2543F404A}" type="datetimeFigureOut">
              <a:rPr lang="en-US" smtClean="0"/>
              <a:t>2/5/2020</a:t>
            </a:fld>
            <a:endParaRPr lang="en-US"/>
          </a:p>
        </p:txBody>
      </p:sp>
      <p:sp>
        <p:nvSpPr>
          <p:cNvPr id="8" name="Footer Placeholder 7">
            <a:extLst>
              <a:ext uri="{FF2B5EF4-FFF2-40B4-BE49-F238E27FC236}">
                <a16:creationId xmlns:a16="http://schemas.microsoft.com/office/drawing/2014/main" id="{12BCA0D4-19B6-AC42-B65E-CE25737428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8E5670-D3D1-AE46-AF60-359CFBBF0C94}"/>
              </a:ext>
            </a:extLst>
          </p:cNvPr>
          <p:cNvSpPr>
            <a:spLocks noGrp="1"/>
          </p:cNvSpPr>
          <p:nvPr>
            <p:ph type="sldNum" sz="quarter" idx="12"/>
          </p:nvPr>
        </p:nvSpPr>
        <p:spPr/>
        <p:txBody>
          <a:bodyPr/>
          <a:lstStyle/>
          <a:p>
            <a:fld id="{8E7CE879-CEA6-D24A-9055-C8B23142AA6E}" type="slidenum">
              <a:rPr lang="en-US" smtClean="0"/>
              <a:t>‹#›</a:t>
            </a:fld>
            <a:endParaRPr lang="en-US"/>
          </a:p>
        </p:txBody>
      </p:sp>
    </p:spTree>
    <p:extLst>
      <p:ext uri="{BB962C8B-B14F-4D97-AF65-F5344CB8AC3E}">
        <p14:creationId xmlns:p14="http://schemas.microsoft.com/office/powerpoint/2010/main" val="614753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717F7-A7DA-434F-895A-73C3F2C2BB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12048B-C17A-A94A-8397-69EC22BE1826}"/>
              </a:ext>
            </a:extLst>
          </p:cNvPr>
          <p:cNvSpPr>
            <a:spLocks noGrp="1"/>
          </p:cNvSpPr>
          <p:nvPr>
            <p:ph type="dt" sz="half" idx="10"/>
          </p:nvPr>
        </p:nvSpPr>
        <p:spPr/>
        <p:txBody>
          <a:bodyPr/>
          <a:lstStyle/>
          <a:p>
            <a:fld id="{928A4FF5-39FC-2949-9978-7AE2543F404A}" type="datetimeFigureOut">
              <a:rPr lang="en-US" smtClean="0"/>
              <a:t>2/5/2020</a:t>
            </a:fld>
            <a:endParaRPr lang="en-US"/>
          </a:p>
        </p:txBody>
      </p:sp>
      <p:sp>
        <p:nvSpPr>
          <p:cNvPr id="4" name="Footer Placeholder 3">
            <a:extLst>
              <a:ext uri="{FF2B5EF4-FFF2-40B4-BE49-F238E27FC236}">
                <a16:creationId xmlns:a16="http://schemas.microsoft.com/office/drawing/2014/main" id="{6D76BF1A-CCBA-0F46-81F3-D51C9F5A24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B5498D-57C8-3F4C-ABBD-D390E75B180D}"/>
              </a:ext>
            </a:extLst>
          </p:cNvPr>
          <p:cNvSpPr>
            <a:spLocks noGrp="1"/>
          </p:cNvSpPr>
          <p:nvPr>
            <p:ph type="sldNum" sz="quarter" idx="12"/>
          </p:nvPr>
        </p:nvSpPr>
        <p:spPr/>
        <p:txBody>
          <a:bodyPr/>
          <a:lstStyle/>
          <a:p>
            <a:fld id="{8E7CE879-CEA6-D24A-9055-C8B23142AA6E}" type="slidenum">
              <a:rPr lang="en-US" smtClean="0"/>
              <a:t>‹#›</a:t>
            </a:fld>
            <a:endParaRPr lang="en-US"/>
          </a:p>
        </p:txBody>
      </p:sp>
    </p:spTree>
    <p:extLst>
      <p:ext uri="{BB962C8B-B14F-4D97-AF65-F5344CB8AC3E}">
        <p14:creationId xmlns:p14="http://schemas.microsoft.com/office/powerpoint/2010/main" val="3450698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AF74D1-AB8C-CF40-BAD8-A9847298BA11}"/>
              </a:ext>
            </a:extLst>
          </p:cNvPr>
          <p:cNvSpPr>
            <a:spLocks noGrp="1"/>
          </p:cNvSpPr>
          <p:nvPr>
            <p:ph type="dt" sz="half" idx="10"/>
          </p:nvPr>
        </p:nvSpPr>
        <p:spPr/>
        <p:txBody>
          <a:bodyPr/>
          <a:lstStyle/>
          <a:p>
            <a:fld id="{928A4FF5-39FC-2949-9978-7AE2543F404A}" type="datetimeFigureOut">
              <a:rPr lang="en-US" smtClean="0"/>
              <a:t>2/5/2020</a:t>
            </a:fld>
            <a:endParaRPr lang="en-US"/>
          </a:p>
        </p:txBody>
      </p:sp>
      <p:sp>
        <p:nvSpPr>
          <p:cNvPr id="3" name="Footer Placeholder 2">
            <a:extLst>
              <a:ext uri="{FF2B5EF4-FFF2-40B4-BE49-F238E27FC236}">
                <a16:creationId xmlns:a16="http://schemas.microsoft.com/office/drawing/2014/main" id="{3716C26F-E419-F24E-A69C-B63205D973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BC77D5-8B44-734F-812B-EDD8ED5C9EBD}"/>
              </a:ext>
            </a:extLst>
          </p:cNvPr>
          <p:cNvSpPr>
            <a:spLocks noGrp="1"/>
          </p:cNvSpPr>
          <p:nvPr>
            <p:ph type="sldNum" sz="quarter" idx="12"/>
          </p:nvPr>
        </p:nvSpPr>
        <p:spPr/>
        <p:txBody>
          <a:bodyPr/>
          <a:lstStyle/>
          <a:p>
            <a:fld id="{8E7CE879-CEA6-D24A-9055-C8B23142AA6E}" type="slidenum">
              <a:rPr lang="en-US" smtClean="0"/>
              <a:t>‹#›</a:t>
            </a:fld>
            <a:endParaRPr lang="en-US"/>
          </a:p>
        </p:txBody>
      </p:sp>
    </p:spTree>
    <p:extLst>
      <p:ext uri="{BB962C8B-B14F-4D97-AF65-F5344CB8AC3E}">
        <p14:creationId xmlns:p14="http://schemas.microsoft.com/office/powerpoint/2010/main" val="605152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6A7E5-D866-CF4E-BAE2-445FA12FBD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2F7D35-E6CE-3141-8755-9FF4CF4155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869ABA-4350-194D-910E-51D60AF537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7FFDAE-223D-FD40-B027-FA4DDB2817FA}"/>
              </a:ext>
            </a:extLst>
          </p:cNvPr>
          <p:cNvSpPr>
            <a:spLocks noGrp="1"/>
          </p:cNvSpPr>
          <p:nvPr>
            <p:ph type="dt" sz="half" idx="10"/>
          </p:nvPr>
        </p:nvSpPr>
        <p:spPr/>
        <p:txBody>
          <a:bodyPr/>
          <a:lstStyle/>
          <a:p>
            <a:fld id="{928A4FF5-39FC-2949-9978-7AE2543F404A}" type="datetimeFigureOut">
              <a:rPr lang="en-US" smtClean="0"/>
              <a:t>2/5/2020</a:t>
            </a:fld>
            <a:endParaRPr lang="en-US"/>
          </a:p>
        </p:txBody>
      </p:sp>
      <p:sp>
        <p:nvSpPr>
          <p:cNvPr id="6" name="Footer Placeholder 5">
            <a:extLst>
              <a:ext uri="{FF2B5EF4-FFF2-40B4-BE49-F238E27FC236}">
                <a16:creationId xmlns:a16="http://schemas.microsoft.com/office/drawing/2014/main" id="{323B43C9-880D-7244-85B6-0B74141679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85F55F-C4B5-734F-B4F8-9899FA70D6CD}"/>
              </a:ext>
            </a:extLst>
          </p:cNvPr>
          <p:cNvSpPr>
            <a:spLocks noGrp="1"/>
          </p:cNvSpPr>
          <p:nvPr>
            <p:ph type="sldNum" sz="quarter" idx="12"/>
          </p:nvPr>
        </p:nvSpPr>
        <p:spPr/>
        <p:txBody>
          <a:bodyPr/>
          <a:lstStyle/>
          <a:p>
            <a:fld id="{8E7CE879-CEA6-D24A-9055-C8B23142AA6E}" type="slidenum">
              <a:rPr lang="en-US" smtClean="0"/>
              <a:t>‹#›</a:t>
            </a:fld>
            <a:endParaRPr lang="en-US"/>
          </a:p>
        </p:txBody>
      </p:sp>
    </p:spTree>
    <p:extLst>
      <p:ext uri="{BB962C8B-B14F-4D97-AF65-F5344CB8AC3E}">
        <p14:creationId xmlns:p14="http://schemas.microsoft.com/office/powerpoint/2010/main" val="2015216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A10CD-1202-A646-9870-F1A5D779F7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4BDBFE-243A-0D46-87F8-064A342438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88C07D-8616-1545-9609-0839BDA448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838D32-1EF4-D640-B0C6-818D2057F3E8}"/>
              </a:ext>
            </a:extLst>
          </p:cNvPr>
          <p:cNvSpPr>
            <a:spLocks noGrp="1"/>
          </p:cNvSpPr>
          <p:nvPr>
            <p:ph type="dt" sz="half" idx="10"/>
          </p:nvPr>
        </p:nvSpPr>
        <p:spPr/>
        <p:txBody>
          <a:bodyPr/>
          <a:lstStyle/>
          <a:p>
            <a:fld id="{928A4FF5-39FC-2949-9978-7AE2543F404A}" type="datetimeFigureOut">
              <a:rPr lang="en-US" smtClean="0"/>
              <a:t>2/5/2020</a:t>
            </a:fld>
            <a:endParaRPr lang="en-US"/>
          </a:p>
        </p:txBody>
      </p:sp>
      <p:sp>
        <p:nvSpPr>
          <p:cNvPr id="6" name="Footer Placeholder 5">
            <a:extLst>
              <a:ext uri="{FF2B5EF4-FFF2-40B4-BE49-F238E27FC236}">
                <a16:creationId xmlns:a16="http://schemas.microsoft.com/office/drawing/2014/main" id="{25725721-2E8D-2C45-B3E6-C20C70C4BE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B1B61A-7233-384E-A552-CE6C9B125A01}"/>
              </a:ext>
            </a:extLst>
          </p:cNvPr>
          <p:cNvSpPr>
            <a:spLocks noGrp="1"/>
          </p:cNvSpPr>
          <p:nvPr>
            <p:ph type="sldNum" sz="quarter" idx="12"/>
          </p:nvPr>
        </p:nvSpPr>
        <p:spPr/>
        <p:txBody>
          <a:bodyPr/>
          <a:lstStyle/>
          <a:p>
            <a:fld id="{8E7CE879-CEA6-D24A-9055-C8B23142AA6E}" type="slidenum">
              <a:rPr lang="en-US" smtClean="0"/>
              <a:t>‹#›</a:t>
            </a:fld>
            <a:endParaRPr lang="en-US"/>
          </a:p>
        </p:txBody>
      </p:sp>
    </p:spTree>
    <p:extLst>
      <p:ext uri="{BB962C8B-B14F-4D97-AF65-F5344CB8AC3E}">
        <p14:creationId xmlns:p14="http://schemas.microsoft.com/office/powerpoint/2010/main" val="1234291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F42C1B-5C49-6942-A551-9A57FEAE16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A2CFC3-F2E8-7542-BED9-3E882B3A31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C80E8E-2B9C-5543-801F-63117BB691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8A4FF5-39FC-2949-9978-7AE2543F404A}" type="datetimeFigureOut">
              <a:rPr lang="en-US" smtClean="0"/>
              <a:t>2/5/2020</a:t>
            </a:fld>
            <a:endParaRPr lang="en-US"/>
          </a:p>
        </p:txBody>
      </p:sp>
      <p:sp>
        <p:nvSpPr>
          <p:cNvPr id="5" name="Footer Placeholder 4">
            <a:extLst>
              <a:ext uri="{FF2B5EF4-FFF2-40B4-BE49-F238E27FC236}">
                <a16:creationId xmlns:a16="http://schemas.microsoft.com/office/drawing/2014/main" id="{5706F947-CB5C-A54B-8D1F-CC4B605CBD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C7EBF9-314C-9843-8A75-983652B32E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7CE879-CEA6-D24A-9055-C8B23142AA6E}" type="slidenum">
              <a:rPr lang="en-US" smtClean="0"/>
              <a:t>‹#›</a:t>
            </a:fld>
            <a:endParaRPr lang="en-US"/>
          </a:p>
        </p:txBody>
      </p:sp>
    </p:spTree>
    <p:extLst>
      <p:ext uri="{BB962C8B-B14F-4D97-AF65-F5344CB8AC3E}">
        <p14:creationId xmlns:p14="http://schemas.microsoft.com/office/powerpoint/2010/main" val="1889929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246508E-EA72-40C6-B3DC-EBB6374CCB4B}"/>
              </a:ext>
            </a:extLst>
          </p:cNvPr>
          <p:cNvSpPr/>
          <p:nvPr/>
        </p:nvSpPr>
        <p:spPr>
          <a:xfrm>
            <a:off x="2131859" y="1461875"/>
            <a:ext cx="12451" cy="3474000"/>
          </a:xfrm>
          <a:custGeom>
            <a:avLst/>
            <a:gdLst>
              <a:gd name="connsiteX0" fmla="*/ 0 w 0"/>
              <a:gd name="connsiteY0" fmla="*/ 0 h 5478271"/>
              <a:gd name="connsiteX1" fmla="*/ 0 w 0"/>
              <a:gd name="connsiteY1" fmla="*/ 5478272 h 5478271"/>
            </a:gdLst>
            <a:ahLst/>
            <a:cxnLst>
              <a:cxn ang="0">
                <a:pos x="connsiteX0" y="connsiteY0"/>
              </a:cxn>
              <a:cxn ang="0">
                <a:pos x="connsiteX1" y="connsiteY1"/>
              </a:cxn>
            </a:cxnLst>
            <a:rect l="l" t="t" r="r" b="b"/>
            <a:pathLst>
              <a:path h="5478271">
                <a:moveTo>
                  <a:pt x="0" y="0"/>
                </a:moveTo>
                <a:lnTo>
                  <a:pt x="0" y="5478272"/>
                </a:lnTo>
              </a:path>
            </a:pathLst>
          </a:custGeom>
          <a:noFill/>
          <a:ln w="12442" cap="flat">
            <a:solidFill>
              <a:srgbClr val="89A19D"/>
            </a:solid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8" name="Freeform: Shape 7">
            <a:extLst>
              <a:ext uri="{FF2B5EF4-FFF2-40B4-BE49-F238E27FC236}">
                <a16:creationId xmlns:a16="http://schemas.microsoft.com/office/drawing/2014/main" id="{EAFDEA11-C751-4143-9168-07D48BC6C360}"/>
              </a:ext>
            </a:extLst>
          </p:cNvPr>
          <p:cNvSpPr/>
          <p:nvPr/>
        </p:nvSpPr>
        <p:spPr>
          <a:xfrm>
            <a:off x="3159471" y="1461875"/>
            <a:ext cx="12451" cy="3474000"/>
          </a:xfrm>
          <a:custGeom>
            <a:avLst/>
            <a:gdLst>
              <a:gd name="connsiteX0" fmla="*/ 0 w 0"/>
              <a:gd name="connsiteY0" fmla="*/ 0 h 5478271"/>
              <a:gd name="connsiteX1" fmla="*/ 0 w 0"/>
              <a:gd name="connsiteY1" fmla="*/ 5478272 h 5478271"/>
            </a:gdLst>
            <a:ahLst/>
            <a:cxnLst>
              <a:cxn ang="0">
                <a:pos x="connsiteX0" y="connsiteY0"/>
              </a:cxn>
              <a:cxn ang="0">
                <a:pos x="connsiteX1" y="connsiteY1"/>
              </a:cxn>
            </a:cxnLst>
            <a:rect l="l" t="t" r="r" b="b"/>
            <a:pathLst>
              <a:path h="5478271">
                <a:moveTo>
                  <a:pt x="0" y="0"/>
                </a:moveTo>
                <a:lnTo>
                  <a:pt x="0" y="5478272"/>
                </a:lnTo>
              </a:path>
            </a:pathLst>
          </a:custGeom>
          <a:noFill/>
          <a:ln w="12442" cap="flat">
            <a:solidFill>
              <a:srgbClr val="89A19D"/>
            </a:solidFill>
            <a:custDash>
              <a:ds d="150000" sp="150000"/>
            </a:custDash>
            <a:miter/>
          </a:ln>
        </p:spPr>
        <p:txBody>
          <a:bodyPr rtlCol="0" anchor="ctr"/>
          <a:lstStyle/>
          <a:p>
            <a:endParaRPr lang="en-US">
              <a:latin typeface="Arial" panose="020B0604020202020204" pitchFamily="34" charset="0"/>
              <a:cs typeface="Arial" panose="020B0604020202020204" pitchFamily="34" charset="0"/>
            </a:endParaRPr>
          </a:p>
        </p:txBody>
      </p:sp>
      <p:sp>
        <p:nvSpPr>
          <p:cNvPr id="9" name="Freeform: Shape 8">
            <a:extLst>
              <a:ext uri="{FF2B5EF4-FFF2-40B4-BE49-F238E27FC236}">
                <a16:creationId xmlns:a16="http://schemas.microsoft.com/office/drawing/2014/main" id="{031D4493-27E8-4E3C-8463-313883E1B5D2}"/>
              </a:ext>
            </a:extLst>
          </p:cNvPr>
          <p:cNvSpPr/>
          <p:nvPr/>
        </p:nvSpPr>
        <p:spPr>
          <a:xfrm>
            <a:off x="4187531" y="1461875"/>
            <a:ext cx="12451" cy="3474000"/>
          </a:xfrm>
          <a:custGeom>
            <a:avLst/>
            <a:gdLst>
              <a:gd name="connsiteX0" fmla="*/ 0 w 0"/>
              <a:gd name="connsiteY0" fmla="*/ 0 h 5478271"/>
              <a:gd name="connsiteX1" fmla="*/ 0 w 0"/>
              <a:gd name="connsiteY1" fmla="*/ 5478272 h 5478271"/>
            </a:gdLst>
            <a:ahLst/>
            <a:cxnLst>
              <a:cxn ang="0">
                <a:pos x="connsiteX0" y="connsiteY0"/>
              </a:cxn>
              <a:cxn ang="0">
                <a:pos x="connsiteX1" y="connsiteY1"/>
              </a:cxn>
            </a:cxnLst>
            <a:rect l="l" t="t" r="r" b="b"/>
            <a:pathLst>
              <a:path h="5478271">
                <a:moveTo>
                  <a:pt x="0" y="0"/>
                </a:moveTo>
                <a:lnTo>
                  <a:pt x="0" y="5478272"/>
                </a:lnTo>
              </a:path>
            </a:pathLst>
          </a:custGeom>
          <a:noFill/>
          <a:ln w="12442" cap="flat">
            <a:solidFill>
              <a:srgbClr val="89A19D"/>
            </a:solid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10" name="Freeform: Shape 9">
            <a:extLst>
              <a:ext uri="{FF2B5EF4-FFF2-40B4-BE49-F238E27FC236}">
                <a16:creationId xmlns:a16="http://schemas.microsoft.com/office/drawing/2014/main" id="{B9D04560-4D13-4EEB-A697-D350001BA8A0}"/>
              </a:ext>
            </a:extLst>
          </p:cNvPr>
          <p:cNvSpPr/>
          <p:nvPr/>
        </p:nvSpPr>
        <p:spPr>
          <a:xfrm>
            <a:off x="5203501" y="1461875"/>
            <a:ext cx="12451" cy="3474000"/>
          </a:xfrm>
          <a:custGeom>
            <a:avLst/>
            <a:gdLst>
              <a:gd name="connsiteX0" fmla="*/ 0 w 0"/>
              <a:gd name="connsiteY0" fmla="*/ 0 h 5478271"/>
              <a:gd name="connsiteX1" fmla="*/ 0 w 0"/>
              <a:gd name="connsiteY1" fmla="*/ 5478272 h 5478271"/>
            </a:gdLst>
            <a:ahLst/>
            <a:cxnLst>
              <a:cxn ang="0">
                <a:pos x="connsiteX0" y="connsiteY0"/>
              </a:cxn>
              <a:cxn ang="0">
                <a:pos x="connsiteX1" y="connsiteY1"/>
              </a:cxn>
            </a:cxnLst>
            <a:rect l="l" t="t" r="r" b="b"/>
            <a:pathLst>
              <a:path h="5478271">
                <a:moveTo>
                  <a:pt x="0" y="0"/>
                </a:moveTo>
                <a:lnTo>
                  <a:pt x="0" y="5478272"/>
                </a:lnTo>
              </a:path>
            </a:pathLst>
          </a:custGeom>
          <a:noFill/>
          <a:ln w="12442" cap="flat">
            <a:solidFill>
              <a:srgbClr val="89A19D"/>
            </a:solidFill>
            <a:custDash>
              <a:ds d="150000" sp="150000"/>
            </a:custDash>
            <a:miter/>
          </a:ln>
        </p:spPr>
        <p:txBody>
          <a:bodyPr rtlCol="0" anchor="ctr"/>
          <a:lstStyle/>
          <a:p>
            <a:endParaRPr lang="en-US">
              <a:latin typeface="Arial" panose="020B0604020202020204" pitchFamily="34" charset="0"/>
              <a:cs typeface="Arial" panose="020B0604020202020204" pitchFamily="34" charset="0"/>
            </a:endParaRPr>
          </a:p>
        </p:txBody>
      </p:sp>
      <p:sp>
        <p:nvSpPr>
          <p:cNvPr id="11" name="Freeform: Shape 10">
            <a:extLst>
              <a:ext uri="{FF2B5EF4-FFF2-40B4-BE49-F238E27FC236}">
                <a16:creationId xmlns:a16="http://schemas.microsoft.com/office/drawing/2014/main" id="{5B074F5F-CAC0-44AF-8788-7E7632191B56}"/>
              </a:ext>
            </a:extLst>
          </p:cNvPr>
          <p:cNvSpPr/>
          <p:nvPr/>
        </p:nvSpPr>
        <p:spPr>
          <a:xfrm>
            <a:off x="6219945" y="1461875"/>
            <a:ext cx="12451" cy="3474000"/>
          </a:xfrm>
          <a:custGeom>
            <a:avLst/>
            <a:gdLst>
              <a:gd name="connsiteX0" fmla="*/ 0 w 0"/>
              <a:gd name="connsiteY0" fmla="*/ 0 h 5478271"/>
              <a:gd name="connsiteX1" fmla="*/ 0 w 0"/>
              <a:gd name="connsiteY1" fmla="*/ 5478272 h 5478271"/>
            </a:gdLst>
            <a:ahLst/>
            <a:cxnLst>
              <a:cxn ang="0">
                <a:pos x="connsiteX0" y="connsiteY0"/>
              </a:cxn>
              <a:cxn ang="0">
                <a:pos x="connsiteX1" y="connsiteY1"/>
              </a:cxn>
            </a:cxnLst>
            <a:rect l="l" t="t" r="r" b="b"/>
            <a:pathLst>
              <a:path h="5478271">
                <a:moveTo>
                  <a:pt x="0" y="0"/>
                </a:moveTo>
                <a:lnTo>
                  <a:pt x="0" y="5478272"/>
                </a:lnTo>
              </a:path>
            </a:pathLst>
          </a:custGeom>
          <a:noFill/>
          <a:ln w="12442" cap="flat">
            <a:solidFill>
              <a:srgbClr val="89A19D"/>
            </a:solid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12" name="Freeform: Shape 11">
            <a:extLst>
              <a:ext uri="{FF2B5EF4-FFF2-40B4-BE49-F238E27FC236}">
                <a16:creationId xmlns:a16="http://schemas.microsoft.com/office/drawing/2014/main" id="{1D3013E3-30C8-4008-A303-014A226D0D27}"/>
              </a:ext>
            </a:extLst>
          </p:cNvPr>
          <p:cNvSpPr/>
          <p:nvPr/>
        </p:nvSpPr>
        <p:spPr>
          <a:xfrm>
            <a:off x="7247544" y="1461875"/>
            <a:ext cx="12451" cy="3474000"/>
          </a:xfrm>
          <a:custGeom>
            <a:avLst/>
            <a:gdLst>
              <a:gd name="connsiteX0" fmla="*/ 0 w 0"/>
              <a:gd name="connsiteY0" fmla="*/ 0 h 5478271"/>
              <a:gd name="connsiteX1" fmla="*/ 0 w 0"/>
              <a:gd name="connsiteY1" fmla="*/ 5478272 h 5478271"/>
            </a:gdLst>
            <a:ahLst/>
            <a:cxnLst>
              <a:cxn ang="0">
                <a:pos x="connsiteX0" y="connsiteY0"/>
              </a:cxn>
              <a:cxn ang="0">
                <a:pos x="connsiteX1" y="connsiteY1"/>
              </a:cxn>
            </a:cxnLst>
            <a:rect l="l" t="t" r="r" b="b"/>
            <a:pathLst>
              <a:path h="5478271">
                <a:moveTo>
                  <a:pt x="0" y="0"/>
                </a:moveTo>
                <a:lnTo>
                  <a:pt x="0" y="5478272"/>
                </a:lnTo>
              </a:path>
            </a:pathLst>
          </a:custGeom>
          <a:noFill/>
          <a:ln w="12442" cap="flat">
            <a:solidFill>
              <a:srgbClr val="89A19D"/>
            </a:solidFill>
            <a:custDash>
              <a:ds d="150000" sp="150000"/>
            </a:custDash>
            <a:miter/>
          </a:ln>
        </p:spPr>
        <p:txBody>
          <a:bodyPr rtlCol="0" anchor="ctr"/>
          <a:lstStyle/>
          <a:p>
            <a:endParaRPr lang="en-US">
              <a:latin typeface="Arial" panose="020B0604020202020204" pitchFamily="34" charset="0"/>
              <a:cs typeface="Arial" panose="020B0604020202020204" pitchFamily="34" charset="0"/>
            </a:endParaRPr>
          </a:p>
        </p:txBody>
      </p:sp>
      <p:sp>
        <p:nvSpPr>
          <p:cNvPr id="13" name="Freeform: Shape 12">
            <a:extLst>
              <a:ext uri="{FF2B5EF4-FFF2-40B4-BE49-F238E27FC236}">
                <a16:creationId xmlns:a16="http://schemas.microsoft.com/office/drawing/2014/main" id="{FF58FE24-FE6E-4640-A865-D477EAE6C72E}"/>
              </a:ext>
            </a:extLst>
          </p:cNvPr>
          <p:cNvSpPr/>
          <p:nvPr/>
        </p:nvSpPr>
        <p:spPr>
          <a:xfrm>
            <a:off x="8275617" y="1461875"/>
            <a:ext cx="12451" cy="3474000"/>
          </a:xfrm>
          <a:custGeom>
            <a:avLst/>
            <a:gdLst>
              <a:gd name="connsiteX0" fmla="*/ 0 w 0"/>
              <a:gd name="connsiteY0" fmla="*/ 0 h 5478271"/>
              <a:gd name="connsiteX1" fmla="*/ 0 w 0"/>
              <a:gd name="connsiteY1" fmla="*/ 5478272 h 5478271"/>
            </a:gdLst>
            <a:ahLst/>
            <a:cxnLst>
              <a:cxn ang="0">
                <a:pos x="connsiteX0" y="connsiteY0"/>
              </a:cxn>
              <a:cxn ang="0">
                <a:pos x="connsiteX1" y="connsiteY1"/>
              </a:cxn>
            </a:cxnLst>
            <a:rect l="l" t="t" r="r" b="b"/>
            <a:pathLst>
              <a:path h="5478271">
                <a:moveTo>
                  <a:pt x="0" y="0"/>
                </a:moveTo>
                <a:lnTo>
                  <a:pt x="0" y="5478272"/>
                </a:lnTo>
              </a:path>
            </a:pathLst>
          </a:custGeom>
          <a:noFill/>
          <a:ln w="12442" cap="flat">
            <a:solidFill>
              <a:srgbClr val="89A19D"/>
            </a:solid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14" name="Freeform: Shape 13">
            <a:extLst>
              <a:ext uri="{FF2B5EF4-FFF2-40B4-BE49-F238E27FC236}">
                <a16:creationId xmlns:a16="http://schemas.microsoft.com/office/drawing/2014/main" id="{3B9E6563-62A5-4830-AAF8-B24A9513EE3A}"/>
              </a:ext>
            </a:extLst>
          </p:cNvPr>
          <p:cNvSpPr/>
          <p:nvPr/>
        </p:nvSpPr>
        <p:spPr>
          <a:xfrm>
            <a:off x="9280419" y="1461875"/>
            <a:ext cx="12451" cy="3474000"/>
          </a:xfrm>
          <a:custGeom>
            <a:avLst/>
            <a:gdLst>
              <a:gd name="connsiteX0" fmla="*/ 0 w 0"/>
              <a:gd name="connsiteY0" fmla="*/ 0 h 5478271"/>
              <a:gd name="connsiteX1" fmla="*/ 0 w 0"/>
              <a:gd name="connsiteY1" fmla="*/ 5478272 h 5478271"/>
            </a:gdLst>
            <a:ahLst/>
            <a:cxnLst>
              <a:cxn ang="0">
                <a:pos x="connsiteX0" y="connsiteY0"/>
              </a:cxn>
              <a:cxn ang="0">
                <a:pos x="connsiteX1" y="connsiteY1"/>
              </a:cxn>
            </a:cxnLst>
            <a:rect l="l" t="t" r="r" b="b"/>
            <a:pathLst>
              <a:path h="5478271">
                <a:moveTo>
                  <a:pt x="0" y="0"/>
                </a:moveTo>
                <a:lnTo>
                  <a:pt x="0" y="5478272"/>
                </a:lnTo>
              </a:path>
            </a:pathLst>
          </a:custGeom>
          <a:noFill/>
          <a:ln w="12442" cap="flat">
            <a:solidFill>
              <a:srgbClr val="89A19D"/>
            </a:solidFill>
            <a:custDash>
              <a:ds d="150000" sp="150000"/>
            </a:custDash>
            <a:miter/>
          </a:ln>
        </p:spPr>
        <p:txBody>
          <a:bodyPr rtlCol="0" anchor="ctr"/>
          <a:lstStyle/>
          <a:p>
            <a:endParaRPr lang="en-US">
              <a:latin typeface="Arial" panose="020B0604020202020204" pitchFamily="34" charset="0"/>
              <a:cs typeface="Arial" panose="020B0604020202020204" pitchFamily="34" charset="0"/>
            </a:endParaRPr>
          </a:p>
        </p:txBody>
      </p:sp>
      <p:sp>
        <p:nvSpPr>
          <p:cNvPr id="15" name="Freeform: Shape 14">
            <a:extLst>
              <a:ext uri="{FF2B5EF4-FFF2-40B4-BE49-F238E27FC236}">
                <a16:creationId xmlns:a16="http://schemas.microsoft.com/office/drawing/2014/main" id="{E839BDD3-41DB-418E-978F-659849ED706C}"/>
              </a:ext>
            </a:extLst>
          </p:cNvPr>
          <p:cNvSpPr/>
          <p:nvPr/>
        </p:nvSpPr>
        <p:spPr>
          <a:xfrm>
            <a:off x="10296863" y="1461875"/>
            <a:ext cx="12451" cy="3474000"/>
          </a:xfrm>
          <a:custGeom>
            <a:avLst/>
            <a:gdLst>
              <a:gd name="connsiteX0" fmla="*/ 0 w 0"/>
              <a:gd name="connsiteY0" fmla="*/ 0 h 5478271"/>
              <a:gd name="connsiteX1" fmla="*/ 0 w 0"/>
              <a:gd name="connsiteY1" fmla="*/ 5478272 h 5478271"/>
            </a:gdLst>
            <a:ahLst/>
            <a:cxnLst>
              <a:cxn ang="0">
                <a:pos x="connsiteX0" y="connsiteY0"/>
              </a:cxn>
              <a:cxn ang="0">
                <a:pos x="connsiteX1" y="connsiteY1"/>
              </a:cxn>
            </a:cxnLst>
            <a:rect l="l" t="t" r="r" b="b"/>
            <a:pathLst>
              <a:path h="5478271">
                <a:moveTo>
                  <a:pt x="0" y="0"/>
                </a:moveTo>
                <a:lnTo>
                  <a:pt x="0" y="5478272"/>
                </a:lnTo>
              </a:path>
            </a:pathLst>
          </a:custGeom>
          <a:noFill/>
          <a:ln w="12442" cap="flat">
            <a:solidFill>
              <a:srgbClr val="89A19D"/>
            </a:solid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16" name="Freeform: Shape 15">
            <a:extLst>
              <a:ext uri="{FF2B5EF4-FFF2-40B4-BE49-F238E27FC236}">
                <a16:creationId xmlns:a16="http://schemas.microsoft.com/office/drawing/2014/main" id="{29178630-9A88-48E0-9986-BB723529D711}"/>
              </a:ext>
            </a:extLst>
          </p:cNvPr>
          <p:cNvSpPr/>
          <p:nvPr/>
        </p:nvSpPr>
        <p:spPr>
          <a:xfrm>
            <a:off x="11324475" y="1461875"/>
            <a:ext cx="12451" cy="3474000"/>
          </a:xfrm>
          <a:custGeom>
            <a:avLst/>
            <a:gdLst>
              <a:gd name="connsiteX0" fmla="*/ 0 w 0"/>
              <a:gd name="connsiteY0" fmla="*/ 0 h 5478271"/>
              <a:gd name="connsiteX1" fmla="*/ 0 w 0"/>
              <a:gd name="connsiteY1" fmla="*/ 5478272 h 5478271"/>
            </a:gdLst>
            <a:ahLst/>
            <a:cxnLst>
              <a:cxn ang="0">
                <a:pos x="connsiteX0" y="connsiteY0"/>
              </a:cxn>
              <a:cxn ang="0">
                <a:pos x="connsiteX1" y="connsiteY1"/>
              </a:cxn>
            </a:cxnLst>
            <a:rect l="l" t="t" r="r" b="b"/>
            <a:pathLst>
              <a:path h="5478271">
                <a:moveTo>
                  <a:pt x="0" y="0"/>
                </a:moveTo>
                <a:lnTo>
                  <a:pt x="0" y="5478272"/>
                </a:lnTo>
              </a:path>
            </a:pathLst>
          </a:custGeom>
          <a:noFill/>
          <a:ln w="12442" cap="flat">
            <a:solidFill>
              <a:srgbClr val="89A19D"/>
            </a:solidFill>
            <a:custDash>
              <a:ds d="150000" sp="150000"/>
            </a:custDash>
            <a:miter/>
          </a:ln>
        </p:spPr>
        <p:txBody>
          <a:bodyPr rtlCol="0" anchor="ctr"/>
          <a:lstStyle/>
          <a:p>
            <a:endParaRPr lang="en-US">
              <a:latin typeface="Arial" panose="020B0604020202020204" pitchFamily="34" charset="0"/>
              <a:cs typeface="Arial" panose="020B0604020202020204" pitchFamily="34" charset="0"/>
            </a:endParaRPr>
          </a:p>
        </p:txBody>
      </p:sp>
      <p:sp>
        <p:nvSpPr>
          <p:cNvPr id="17" name="Freeform: Shape 16">
            <a:extLst>
              <a:ext uri="{FF2B5EF4-FFF2-40B4-BE49-F238E27FC236}">
                <a16:creationId xmlns:a16="http://schemas.microsoft.com/office/drawing/2014/main" id="{D5220ED0-9371-474F-B319-9570AEB4FC7F}"/>
              </a:ext>
            </a:extLst>
          </p:cNvPr>
          <p:cNvSpPr/>
          <p:nvPr/>
        </p:nvSpPr>
        <p:spPr>
          <a:xfrm>
            <a:off x="1115312" y="1922622"/>
            <a:ext cx="10538481" cy="45719"/>
          </a:xfrm>
          <a:custGeom>
            <a:avLst/>
            <a:gdLst>
              <a:gd name="connsiteX0" fmla="*/ 0 w 10209507"/>
              <a:gd name="connsiteY0" fmla="*/ 0 h 0"/>
              <a:gd name="connsiteX1" fmla="*/ 10209507 w 10209507"/>
              <a:gd name="connsiteY1" fmla="*/ 0 h 0"/>
            </a:gdLst>
            <a:ahLst/>
            <a:cxnLst>
              <a:cxn ang="0">
                <a:pos x="connsiteX0" y="connsiteY0"/>
              </a:cxn>
              <a:cxn ang="0">
                <a:pos x="connsiteX1" y="connsiteY1"/>
              </a:cxn>
            </a:cxnLst>
            <a:rect l="l" t="t" r="r" b="b"/>
            <a:pathLst>
              <a:path w="10209507">
                <a:moveTo>
                  <a:pt x="0" y="0"/>
                </a:moveTo>
                <a:lnTo>
                  <a:pt x="10209507" y="0"/>
                </a:lnTo>
              </a:path>
            </a:pathLst>
          </a:custGeom>
          <a:noFill/>
          <a:ln w="12442" cap="flat">
            <a:solidFill>
              <a:srgbClr val="E1E7E7"/>
            </a:solid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18" name="Freeform: Shape 17">
            <a:extLst>
              <a:ext uri="{FF2B5EF4-FFF2-40B4-BE49-F238E27FC236}">
                <a16:creationId xmlns:a16="http://schemas.microsoft.com/office/drawing/2014/main" id="{53D2AA29-E68D-42F0-BF1F-01F7B81D4B20}"/>
              </a:ext>
            </a:extLst>
          </p:cNvPr>
          <p:cNvSpPr/>
          <p:nvPr/>
        </p:nvSpPr>
        <p:spPr>
          <a:xfrm>
            <a:off x="1444286" y="2706339"/>
            <a:ext cx="10209507" cy="12451"/>
          </a:xfrm>
          <a:custGeom>
            <a:avLst/>
            <a:gdLst>
              <a:gd name="connsiteX0" fmla="*/ 0 w 10209507"/>
              <a:gd name="connsiteY0" fmla="*/ 0 h 0"/>
              <a:gd name="connsiteX1" fmla="*/ 10209507 w 10209507"/>
              <a:gd name="connsiteY1" fmla="*/ 0 h 0"/>
            </a:gdLst>
            <a:ahLst/>
            <a:cxnLst>
              <a:cxn ang="0">
                <a:pos x="connsiteX0" y="connsiteY0"/>
              </a:cxn>
              <a:cxn ang="0">
                <a:pos x="connsiteX1" y="connsiteY1"/>
              </a:cxn>
            </a:cxnLst>
            <a:rect l="l" t="t" r="r" b="b"/>
            <a:pathLst>
              <a:path w="10209507">
                <a:moveTo>
                  <a:pt x="0" y="0"/>
                </a:moveTo>
                <a:lnTo>
                  <a:pt x="10209507" y="0"/>
                </a:lnTo>
              </a:path>
            </a:pathLst>
          </a:custGeom>
          <a:noFill/>
          <a:ln w="12442" cap="flat">
            <a:solidFill>
              <a:srgbClr val="E1E7E7"/>
            </a:solid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19" name="Freeform: Shape 18">
            <a:extLst>
              <a:ext uri="{FF2B5EF4-FFF2-40B4-BE49-F238E27FC236}">
                <a16:creationId xmlns:a16="http://schemas.microsoft.com/office/drawing/2014/main" id="{FED5A0B3-5F3A-4FB2-87B9-FEB7AE1E593A}"/>
              </a:ext>
            </a:extLst>
          </p:cNvPr>
          <p:cNvSpPr/>
          <p:nvPr/>
        </p:nvSpPr>
        <p:spPr>
          <a:xfrm flipV="1">
            <a:off x="1149580" y="3469238"/>
            <a:ext cx="10504213" cy="45719"/>
          </a:xfrm>
          <a:custGeom>
            <a:avLst/>
            <a:gdLst>
              <a:gd name="connsiteX0" fmla="*/ 0 w 10209507"/>
              <a:gd name="connsiteY0" fmla="*/ 0 h 0"/>
              <a:gd name="connsiteX1" fmla="*/ 10209507 w 10209507"/>
              <a:gd name="connsiteY1" fmla="*/ 0 h 0"/>
            </a:gdLst>
            <a:ahLst/>
            <a:cxnLst>
              <a:cxn ang="0">
                <a:pos x="connsiteX0" y="connsiteY0"/>
              </a:cxn>
              <a:cxn ang="0">
                <a:pos x="connsiteX1" y="connsiteY1"/>
              </a:cxn>
            </a:cxnLst>
            <a:rect l="l" t="t" r="r" b="b"/>
            <a:pathLst>
              <a:path w="10209507">
                <a:moveTo>
                  <a:pt x="0" y="0"/>
                </a:moveTo>
                <a:lnTo>
                  <a:pt x="10209507" y="0"/>
                </a:lnTo>
              </a:path>
            </a:pathLst>
          </a:custGeom>
          <a:noFill/>
          <a:ln w="12442" cap="flat">
            <a:solidFill>
              <a:srgbClr val="E1E7E7"/>
            </a:solid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20" name="Freeform: Shape 19">
            <a:extLst>
              <a:ext uri="{FF2B5EF4-FFF2-40B4-BE49-F238E27FC236}">
                <a16:creationId xmlns:a16="http://schemas.microsoft.com/office/drawing/2014/main" id="{96D8033C-3A33-49A2-895A-1471215E65F4}"/>
              </a:ext>
            </a:extLst>
          </p:cNvPr>
          <p:cNvSpPr/>
          <p:nvPr/>
        </p:nvSpPr>
        <p:spPr>
          <a:xfrm>
            <a:off x="1167786" y="4161518"/>
            <a:ext cx="10486008" cy="58170"/>
          </a:xfrm>
          <a:custGeom>
            <a:avLst/>
            <a:gdLst>
              <a:gd name="connsiteX0" fmla="*/ 0 w 10209507"/>
              <a:gd name="connsiteY0" fmla="*/ 0 h 0"/>
              <a:gd name="connsiteX1" fmla="*/ 10209507 w 10209507"/>
              <a:gd name="connsiteY1" fmla="*/ 0 h 0"/>
            </a:gdLst>
            <a:ahLst/>
            <a:cxnLst>
              <a:cxn ang="0">
                <a:pos x="connsiteX0" y="connsiteY0"/>
              </a:cxn>
              <a:cxn ang="0">
                <a:pos x="connsiteX1" y="connsiteY1"/>
              </a:cxn>
            </a:cxnLst>
            <a:rect l="l" t="t" r="r" b="b"/>
            <a:pathLst>
              <a:path w="10209507">
                <a:moveTo>
                  <a:pt x="0" y="0"/>
                </a:moveTo>
                <a:lnTo>
                  <a:pt x="10209507" y="0"/>
                </a:lnTo>
              </a:path>
            </a:pathLst>
          </a:custGeom>
          <a:noFill/>
          <a:ln w="12442" cap="flat">
            <a:solidFill>
              <a:srgbClr val="E1E7E7"/>
            </a:solid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24" name="Freeform: Shape 23">
            <a:extLst>
              <a:ext uri="{FF2B5EF4-FFF2-40B4-BE49-F238E27FC236}">
                <a16:creationId xmlns:a16="http://schemas.microsoft.com/office/drawing/2014/main" id="{6017B68C-8080-48D7-933F-33E37AE37E85}"/>
              </a:ext>
            </a:extLst>
          </p:cNvPr>
          <p:cNvSpPr/>
          <p:nvPr/>
        </p:nvSpPr>
        <p:spPr>
          <a:xfrm>
            <a:off x="1176927" y="4935597"/>
            <a:ext cx="10486008" cy="94158"/>
          </a:xfrm>
          <a:custGeom>
            <a:avLst/>
            <a:gdLst>
              <a:gd name="connsiteX0" fmla="*/ 0 w 10209507"/>
              <a:gd name="connsiteY0" fmla="*/ 0 h 0"/>
              <a:gd name="connsiteX1" fmla="*/ 10209507 w 10209507"/>
              <a:gd name="connsiteY1" fmla="*/ 0 h 0"/>
            </a:gdLst>
            <a:ahLst/>
            <a:cxnLst>
              <a:cxn ang="0">
                <a:pos x="connsiteX0" y="connsiteY0"/>
              </a:cxn>
              <a:cxn ang="0">
                <a:pos x="connsiteX1" y="connsiteY1"/>
              </a:cxn>
            </a:cxnLst>
            <a:rect l="l" t="t" r="r" b="b"/>
            <a:pathLst>
              <a:path w="10209507">
                <a:moveTo>
                  <a:pt x="0" y="0"/>
                </a:moveTo>
                <a:lnTo>
                  <a:pt x="10209507" y="0"/>
                </a:lnTo>
              </a:path>
            </a:pathLst>
          </a:custGeom>
          <a:noFill/>
          <a:ln w="12442" cap="flat">
            <a:solidFill>
              <a:srgbClr val="89A19D"/>
            </a:solid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28" name="Freeform: Shape 27">
            <a:extLst>
              <a:ext uri="{FF2B5EF4-FFF2-40B4-BE49-F238E27FC236}">
                <a16:creationId xmlns:a16="http://schemas.microsoft.com/office/drawing/2014/main" id="{FE7D52C6-3A54-4F84-96D0-A3515C528180}"/>
              </a:ext>
            </a:extLst>
          </p:cNvPr>
          <p:cNvSpPr/>
          <p:nvPr/>
        </p:nvSpPr>
        <p:spPr>
          <a:xfrm>
            <a:off x="5145954" y="3150190"/>
            <a:ext cx="24901" cy="522926"/>
          </a:xfrm>
          <a:custGeom>
            <a:avLst/>
            <a:gdLst>
              <a:gd name="connsiteX0" fmla="*/ 0 w 24901"/>
              <a:gd name="connsiteY0" fmla="*/ 0 h 522925"/>
              <a:gd name="connsiteX1" fmla="*/ 24901 w 24901"/>
              <a:gd name="connsiteY1" fmla="*/ 0 h 522925"/>
              <a:gd name="connsiteX2" fmla="*/ 24901 w 24901"/>
              <a:gd name="connsiteY2" fmla="*/ 525317 h 522925"/>
              <a:gd name="connsiteX3" fmla="*/ 0 w 24901"/>
              <a:gd name="connsiteY3" fmla="*/ 525317 h 522925"/>
            </a:gdLst>
            <a:ahLst/>
            <a:cxnLst>
              <a:cxn ang="0">
                <a:pos x="connsiteX0" y="connsiteY0"/>
              </a:cxn>
              <a:cxn ang="0">
                <a:pos x="connsiteX1" y="connsiteY1"/>
              </a:cxn>
              <a:cxn ang="0">
                <a:pos x="connsiteX2" y="connsiteY2"/>
              </a:cxn>
              <a:cxn ang="0">
                <a:pos x="connsiteX3" y="connsiteY3"/>
              </a:cxn>
            </a:cxnLst>
            <a:rect l="l" t="t" r="r" b="b"/>
            <a:pathLst>
              <a:path w="24901" h="522925">
                <a:moveTo>
                  <a:pt x="0" y="0"/>
                </a:moveTo>
                <a:lnTo>
                  <a:pt x="24901" y="0"/>
                </a:lnTo>
                <a:lnTo>
                  <a:pt x="24901" y="525317"/>
                </a:lnTo>
                <a:lnTo>
                  <a:pt x="0" y="525317"/>
                </a:lnTo>
                <a:close/>
              </a:path>
            </a:pathLst>
          </a:custGeom>
          <a:solidFill>
            <a:srgbClr val="FFFFFF"/>
          </a:solidFill>
          <a:ln w="12442"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31" name="Freeform: Shape 30">
            <a:extLst>
              <a:ext uri="{FF2B5EF4-FFF2-40B4-BE49-F238E27FC236}">
                <a16:creationId xmlns:a16="http://schemas.microsoft.com/office/drawing/2014/main" id="{88C78F0B-24DC-476F-88F6-75BD46CF21B3}"/>
              </a:ext>
            </a:extLst>
          </p:cNvPr>
          <p:cNvSpPr/>
          <p:nvPr/>
        </p:nvSpPr>
        <p:spPr>
          <a:xfrm>
            <a:off x="7463899" y="2175992"/>
            <a:ext cx="24901" cy="522926"/>
          </a:xfrm>
          <a:custGeom>
            <a:avLst/>
            <a:gdLst>
              <a:gd name="connsiteX0" fmla="*/ 0 w 24901"/>
              <a:gd name="connsiteY0" fmla="*/ 0 h 522925"/>
              <a:gd name="connsiteX1" fmla="*/ 24901 w 24901"/>
              <a:gd name="connsiteY1" fmla="*/ 0 h 522925"/>
              <a:gd name="connsiteX2" fmla="*/ 24901 w 24901"/>
              <a:gd name="connsiteY2" fmla="*/ 525316 h 522925"/>
              <a:gd name="connsiteX3" fmla="*/ 0 w 24901"/>
              <a:gd name="connsiteY3" fmla="*/ 525316 h 522925"/>
            </a:gdLst>
            <a:ahLst/>
            <a:cxnLst>
              <a:cxn ang="0">
                <a:pos x="connsiteX0" y="connsiteY0"/>
              </a:cxn>
              <a:cxn ang="0">
                <a:pos x="connsiteX1" y="connsiteY1"/>
              </a:cxn>
              <a:cxn ang="0">
                <a:pos x="connsiteX2" y="connsiteY2"/>
              </a:cxn>
              <a:cxn ang="0">
                <a:pos x="connsiteX3" y="connsiteY3"/>
              </a:cxn>
            </a:cxnLst>
            <a:rect l="l" t="t" r="r" b="b"/>
            <a:pathLst>
              <a:path w="24901" h="522925">
                <a:moveTo>
                  <a:pt x="0" y="0"/>
                </a:moveTo>
                <a:lnTo>
                  <a:pt x="24901" y="0"/>
                </a:lnTo>
                <a:lnTo>
                  <a:pt x="24901" y="525316"/>
                </a:lnTo>
                <a:lnTo>
                  <a:pt x="0" y="525316"/>
                </a:lnTo>
                <a:close/>
              </a:path>
            </a:pathLst>
          </a:custGeom>
          <a:solidFill>
            <a:srgbClr val="FFFFFF"/>
          </a:solidFill>
          <a:ln w="12442"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33" name="Freeform: Shape 32">
            <a:extLst>
              <a:ext uri="{FF2B5EF4-FFF2-40B4-BE49-F238E27FC236}">
                <a16:creationId xmlns:a16="http://schemas.microsoft.com/office/drawing/2014/main" id="{0D30B964-2B29-4F0F-A834-66AD288348ED}"/>
              </a:ext>
            </a:extLst>
          </p:cNvPr>
          <p:cNvSpPr/>
          <p:nvPr/>
        </p:nvSpPr>
        <p:spPr>
          <a:xfrm>
            <a:off x="3375813" y="2175992"/>
            <a:ext cx="24901" cy="522926"/>
          </a:xfrm>
          <a:custGeom>
            <a:avLst/>
            <a:gdLst>
              <a:gd name="connsiteX0" fmla="*/ 0 w 24901"/>
              <a:gd name="connsiteY0" fmla="*/ 0 h 522925"/>
              <a:gd name="connsiteX1" fmla="*/ 24901 w 24901"/>
              <a:gd name="connsiteY1" fmla="*/ 0 h 522925"/>
              <a:gd name="connsiteX2" fmla="*/ 24901 w 24901"/>
              <a:gd name="connsiteY2" fmla="*/ 525316 h 522925"/>
              <a:gd name="connsiteX3" fmla="*/ 0 w 24901"/>
              <a:gd name="connsiteY3" fmla="*/ 525316 h 522925"/>
            </a:gdLst>
            <a:ahLst/>
            <a:cxnLst>
              <a:cxn ang="0">
                <a:pos x="connsiteX0" y="connsiteY0"/>
              </a:cxn>
              <a:cxn ang="0">
                <a:pos x="connsiteX1" y="connsiteY1"/>
              </a:cxn>
              <a:cxn ang="0">
                <a:pos x="connsiteX2" y="connsiteY2"/>
              </a:cxn>
              <a:cxn ang="0">
                <a:pos x="connsiteX3" y="connsiteY3"/>
              </a:cxn>
            </a:cxnLst>
            <a:rect l="l" t="t" r="r" b="b"/>
            <a:pathLst>
              <a:path w="24901" h="522925">
                <a:moveTo>
                  <a:pt x="0" y="0"/>
                </a:moveTo>
                <a:lnTo>
                  <a:pt x="24901" y="0"/>
                </a:lnTo>
                <a:lnTo>
                  <a:pt x="24901" y="525316"/>
                </a:lnTo>
                <a:lnTo>
                  <a:pt x="0" y="525316"/>
                </a:lnTo>
                <a:close/>
              </a:path>
            </a:pathLst>
          </a:custGeom>
          <a:solidFill>
            <a:srgbClr val="FFFFFF"/>
          </a:solidFill>
          <a:ln w="12442"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36" name="Freeform: Shape 35">
            <a:extLst>
              <a:ext uri="{FF2B5EF4-FFF2-40B4-BE49-F238E27FC236}">
                <a16:creationId xmlns:a16="http://schemas.microsoft.com/office/drawing/2014/main" id="{80326319-869D-4388-ADB0-D3091AE28876}"/>
              </a:ext>
            </a:extLst>
          </p:cNvPr>
          <p:cNvSpPr/>
          <p:nvPr/>
        </p:nvSpPr>
        <p:spPr>
          <a:xfrm>
            <a:off x="5261317" y="4683402"/>
            <a:ext cx="24901" cy="522926"/>
          </a:xfrm>
          <a:custGeom>
            <a:avLst/>
            <a:gdLst>
              <a:gd name="connsiteX0" fmla="*/ 0 w 24901"/>
              <a:gd name="connsiteY0" fmla="*/ 0 h 522925"/>
              <a:gd name="connsiteX1" fmla="*/ 24901 w 24901"/>
              <a:gd name="connsiteY1" fmla="*/ 0 h 522925"/>
              <a:gd name="connsiteX2" fmla="*/ 24901 w 24901"/>
              <a:gd name="connsiteY2" fmla="*/ 525317 h 522925"/>
              <a:gd name="connsiteX3" fmla="*/ 0 w 24901"/>
              <a:gd name="connsiteY3" fmla="*/ 525317 h 522925"/>
            </a:gdLst>
            <a:ahLst/>
            <a:cxnLst>
              <a:cxn ang="0">
                <a:pos x="connsiteX0" y="connsiteY0"/>
              </a:cxn>
              <a:cxn ang="0">
                <a:pos x="connsiteX1" y="connsiteY1"/>
              </a:cxn>
              <a:cxn ang="0">
                <a:pos x="connsiteX2" y="connsiteY2"/>
              </a:cxn>
              <a:cxn ang="0">
                <a:pos x="connsiteX3" y="connsiteY3"/>
              </a:cxn>
            </a:cxnLst>
            <a:rect l="l" t="t" r="r" b="b"/>
            <a:pathLst>
              <a:path w="24901" h="522925">
                <a:moveTo>
                  <a:pt x="0" y="0"/>
                </a:moveTo>
                <a:lnTo>
                  <a:pt x="24901" y="0"/>
                </a:lnTo>
                <a:lnTo>
                  <a:pt x="24901" y="525317"/>
                </a:lnTo>
                <a:lnTo>
                  <a:pt x="0" y="525317"/>
                </a:lnTo>
                <a:close/>
              </a:path>
            </a:pathLst>
          </a:custGeom>
          <a:solidFill>
            <a:srgbClr val="FFFFFF"/>
          </a:solidFill>
          <a:ln w="12442"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39" name="Freeform: Shape 38">
            <a:extLst>
              <a:ext uri="{FF2B5EF4-FFF2-40B4-BE49-F238E27FC236}">
                <a16:creationId xmlns:a16="http://schemas.microsoft.com/office/drawing/2014/main" id="{C628D7A1-4E9E-44DF-8DF0-04561D16DC82}"/>
              </a:ext>
            </a:extLst>
          </p:cNvPr>
          <p:cNvSpPr/>
          <p:nvPr/>
        </p:nvSpPr>
        <p:spPr>
          <a:xfrm>
            <a:off x="11594499" y="5433851"/>
            <a:ext cx="24901" cy="522926"/>
          </a:xfrm>
          <a:custGeom>
            <a:avLst/>
            <a:gdLst>
              <a:gd name="connsiteX0" fmla="*/ 0 w 24901"/>
              <a:gd name="connsiteY0" fmla="*/ 0 h 522925"/>
              <a:gd name="connsiteX1" fmla="*/ 24901 w 24901"/>
              <a:gd name="connsiteY1" fmla="*/ 0 h 522925"/>
              <a:gd name="connsiteX2" fmla="*/ 24901 w 24901"/>
              <a:gd name="connsiteY2" fmla="*/ 525316 h 522925"/>
              <a:gd name="connsiteX3" fmla="*/ 0 w 24901"/>
              <a:gd name="connsiteY3" fmla="*/ 525316 h 522925"/>
            </a:gdLst>
            <a:ahLst/>
            <a:cxnLst>
              <a:cxn ang="0">
                <a:pos x="connsiteX0" y="connsiteY0"/>
              </a:cxn>
              <a:cxn ang="0">
                <a:pos x="connsiteX1" y="connsiteY1"/>
              </a:cxn>
              <a:cxn ang="0">
                <a:pos x="connsiteX2" y="connsiteY2"/>
              </a:cxn>
              <a:cxn ang="0">
                <a:pos x="connsiteX3" y="connsiteY3"/>
              </a:cxn>
            </a:cxnLst>
            <a:rect l="l" t="t" r="r" b="b"/>
            <a:pathLst>
              <a:path w="24901" h="522925">
                <a:moveTo>
                  <a:pt x="0" y="0"/>
                </a:moveTo>
                <a:lnTo>
                  <a:pt x="24901" y="0"/>
                </a:lnTo>
                <a:lnTo>
                  <a:pt x="24901" y="525316"/>
                </a:lnTo>
                <a:lnTo>
                  <a:pt x="0" y="525316"/>
                </a:lnTo>
                <a:close/>
              </a:path>
            </a:pathLst>
          </a:custGeom>
          <a:solidFill>
            <a:srgbClr val="FFFFFF"/>
          </a:solidFill>
          <a:ln w="12442"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41" name="Freeform: Shape 40">
            <a:extLst>
              <a:ext uri="{FF2B5EF4-FFF2-40B4-BE49-F238E27FC236}">
                <a16:creationId xmlns:a16="http://schemas.microsoft.com/office/drawing/2014/main" id="{4DD1D323-6B47-4D0C-8437-6F1343361EC4}"/>
              </a:ext>
            </a:extLst>
          </p:cNvPr>
          <p:cNvSpPr/>
          <p:nvPr/>
        </p:nvSpPr>
        <p:spPr>
          <a:xfrm>
            <a:off x="7517581" y="5433851"/>
            <a:ext cx="24901" cy="522926"/>
          </a:xfrm>
          <a:custGeom>
            <a:avLst/>
            <a:gdLst>
              <a:gd name="connsiteX0" fmla="*/ 0 w 24901"/>
              <a:gd name="connsiteY0" fmla="*/ 0 h 522925"/>
              <a:gd name="connsiteX1" fmla="*/ 24901 w 24901"/>
              <a:gd name="connsiteY1" fmla="*/ 0 h 522925"/>
              <a:gd name="connsiteX2" fmla="*/ 24901 w 24901"/>
              <a:gd name="connsiteY2" fmla="*/ 525316 h 522925"/>
              <a:gd name="connsiteX3" fmla="*/ 0 w 24901"/>
              <a:gd name="connsiteY3" fmla="*/ 525316 h 522925"/>
            </a:gdLst>
            <a:ahLst/>
            <a:cxnLst>
              <a:cxn ang="0">
                <a:pos x="connsiteX0" y="connsiteY0"/>
              </a:cxn>
              <a:cxn ang="0">
                <a:pos x="connsiteX1" y="connsiteY1"/>
              </a:cxn>
              <a:cxn ang="0">
                <a:pos x="connsiteX2" y="connsiteY2"/>
              </a:cxn>
              <a:cxn ang="0">
                <a:pos x="connsiteX3" y="connsiteY3"/>
              </a:cxn>
            </a:cxnLst>
            <a:rect l="l" t="t" r="r" b="b"/>
            <a:pathLst>
              <a:path w="24901" h="522925">
                <a:moveTo>
                  <a:pt x="0" y="0"/>
                </a:moveTo>
                <a:lnTo>
                  <a:pt x="24901" y="0"/>
                </a:lnTo>
                <a:lnTo>
                  <a:pt x="24901" y="525316"/>
                </a:lnTo>
                <a:lnTo>
                  <a:pt x="0" y="525316"/>
                </a:lnTo>
                <a:close/>
              </a:path>
            </a:pathLst>
          </a:custGeom>
          <a:solidFill>
            <a:srgbClr val="FFFFFF"/>
          </a:solidFill>
          <a:ln w="12442"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cxnSp>
        <p:nvCxnSpPr>
          <p:cNvPr id="44" name="AutoShape 2">
            <a:extLst>
              <a:ext uri="{FF2B5EF4-FFF2-40B4-BE49-F238E27FC236}">
                <a16:creationId xmlns:a16="http://schemas.microsoft.com/office/drawing/2014/main" id="{9B7E4EE5-DD22-4223-9A98-9B28721D13BB}"/>
              </a:ext>
            </a:extLst>
          </p:cNvPr>
          <p:cNvCxnSpPr>
            <a:cxnSpLocks noChangeShapeType="1"/>
          </p:cNvCxnSpPr>
          <p:nvPr/>
        </p:nvCxnSpPr>
        <p:spPr bwMode="auto">
          <a:xfrm flipV="1">
            <a:off x="461788" y="1248502"/>
            <a:ext cx="11340000" cy="7200"/>
          </a:xfrm>
          <a:prstGeom prst="straightConnector1">
            <a:avLst/>
          </a:prstGeom>
          <a:noFill/>
          <a:ln w="25560" cap="sq">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46" name="TextBox 45">
            <a:extLst>
              <a:ext uri="{FF2B5EF4-FFF2-40B4-BE49-F238E27FC236}">
                <a16:creationId xmlns:a16="http://schemas.microsoft.com/office/drawing/2014/main" id="{61D24E88-092B-42FE-B894-C2D60E6705E7}"/>
              </a:ext>
            </a:extLst>
          </p:cNvPr>
          <p:cNvSpPr txBox="1"/>
          <p:nvPr/>
        </p:nvSpPr>
        <p:spPr>
          <a:xfrm>
            <a:off x="2652687" y="822244"/>
            <a:ext cx="962730" cy="369332"/>
          </a:xfrm>
          <a:prstGeom prst="rect">
            <a:avLst/>
          </a:prstGeom>
          <a:noFill/>
        </p:spPr>
        <p:txBody>
          <a:bodyPr wrap="square" rtlCol="0">
            <a:spAutoFit/>
          </a:bodyPr>
          <a:lstStyle/>
          <a:p>
            <a:pPr algn="ctr" defTabSz="914354"/>
            <a:r>
              <a:rPr lang="en-US" b="1" dirty="0">
                <a:solidFill>
                  <a:prstClr val="black"/>
                </a:solidFill>
                <a:latin typeface="Arial" panose="020B0604020202020204" pitchFamily="34" charset="0"/>
                <a:cs typeface="Arial" panose="020B0604020202020204" pitchFamily="34" charset="0"/>
              </a:rPr>
              <a:t>1H20</a:t>
            </a:r>
          </a:p>
        </p:txBody>
      </p:sp>
      <p:pic>
        <p:nvPicPr>
          <p:cNvPr id="47" name="Picture 46">
            <a:extLst>
              <a:ext uri="{FF2B5EF4-FFF2-40B4-BE49-F238E27FC236}">
                <a16:creationId xmlns:a16="http://schemas.microsoft.com/office/drawing/2014/main" id="{E02D50F4-9487-443D-A7CE-E5CAE121B773}"/>
              </a:ext>
            </a:extLst>
          </p:cNvPr>
          <p:cNvPicPr>
            <a:picLocks noChangeAspect="1"/>
          </p:cNvPicPr>
          <p:nvPr/>
        </p:nvPicPr>
        <p:blipFill>
          <a:blip r:embed="rId2"/>
          <a:stretch>
            <a:fillRect/>
          </a:stretch>
        </p:blipFill>
        <p:spPr>
          <a:xfrm>
            <a:off x="4075837" y="1145170"/>
            <a:ext cx="215096" cy="206661"/>
          </a:xfrm>
          <a:prstGeom prst="rect">
            <a:avLst/>
          </a:prstGeom>
        </p:spPr>
      </p:pic>
      <p:pic>
        <p:nvPicPr>
          <p:cNvPr id="48" name="Picture 47">
            <a:extLst>
              <a:ext uri="{FF2B5EF4-FFF2-40B4-BE49-F238E27FC236}">
                <a16:creationId xmlns:a16="http://schemas.microsoft.com/office/drawing/2014/main" id="{26E8A44B-FFF0-4AC1-A88D-E7CBEA67FD26}"/>
              </a:ext>
            </a:extLst>
          </p:cNvPr>
          <p:cNvPicPr>
            <a:picLocks noChangeAspect="1"/>
          </p:cNvPicPr>
          <p:nvPr/>
        </p:nvPicPr>
        <p:blipFill>
          <a:blip r:embed="rId2"/>
          <a:stretch>
            <a:fillRect/>
          </a:stretch>
        </p:blipFill>
        <p:spPr>
          <a:xfrm flipH="1">
            <a:off x="3049906" y="1148955"/>
            <a:ext cx="219130" cy="210537"/>
          </a:xfrm>
          <a:prstGeom prst="rect">
            <a:avLst/>
          </a:prstGeom>
        </p:spPr>
      </p:pic>
      <p:pic>
        <p:nvPicPr>
          <p:cNvPr id="50" name="Picture 49">
            <a:extLst>
              <a:ext uri="{FF2B5EF4-FFF2-40B4-BE49-F238E27FC236}">
                <a16:creationId xmlns:a16="http://schemas.microsoft.com/office/drawing/2014/main" id="{882718A4-A0EA-4AD2-A92D-F79D78AEA01C}"/>
              </a:ext>
            </a:extLst>
          </p:cNvPr>
          <p:cNvPicPr>
            <a:picLocks noChangeAspect="1"/>
          </p:cNvPicPr>
          <p:nvPr/>
        </p:nvPicPr>
        <p:blipFill>
          <a:blip r:embed="rId2"/>
          <a:stretch>
            <a:fillRect/>
          </a:stretch>
        </p:blipFill>
        <p:spPr>
          <a:xfrm>
            <a:off x="5102651" y="1156273"/>
            <a:ext cx="215096" cy="206661"/>
          </a:xfrm>
          <a:prstGeom prst="rect">
            <a:avLst/>
          </a:prstGeom>
        </p:spPr>
      </p:pic>
      <p:pic>
        <p:nvPicPr>
          <p:cNvPr id="51" name="Picture 50">
            <a:extLst>
              <a:ext uri="{FF2B5EF4-FFF2-40B4-BE49-F238E27FC236}">
                <a16:creationId xmlns:a16="http://schemas.microsoft.com/office/drawing/2014/main" id="{0E6C2511-A015-49F8-A2BC-4D6F2A466761}"/>
              </a:ext>
            </a:extLst>
          </p:cNvPr>
          <p:cNvPicPr>
            <a:picLocks noChangeAspect="1"/>
          </p:cNvPicPr>
          <p:nvPr/>
        </p:nvPicPr>
        <p:blipFill>
          <a:blip r:embed="rId2"/>
          <a:stretch>
            <a:fillRect/>
          </a:stretch>
        </p:blipFill>
        <p:spPr>
          <a:xfrm>
            <a:off x="8147328" y="1166577"/>
            <a:ext cx="215096" cy="206661"/>
          </a:xfrm>
          <a:prstGeom prst="rect">
            <a:avLst/>
          </a:prstGeom>
        </p:spPr>
      </p:pic>
      <p:sp>
        <p:nvSpPr>
          <p:cNvPr id="52" name="TextBox 51">
            <a:extLst>
              <a:ext uri="{FF2B5EF4-FFF2-40B4-BE49-F238E27FC236}">
                <a16:creationId xmlns:a16="http://schemas.microsoft.com/office/drawing/2014/main" id="{54954254-746B-435B-8647-7F1CF647AAA1}"/>
              </a:ext>
            </a:extLst>
          </p:cNvPr>
          <p:cNvSpPr txBox="1"/>
          <p:nvPr/>
        </p:nvSpPr>
        <p:spPr>
          <a:xfrm>
            <a:off x="4657959" y="807533"/>
            <a:ext cx="962730" cy="369332"/>
          </a:xfrm>
          <a:prstGeom prst="rect">
            <a:avLst/>
          </a:prstGeom>
          <a:noFill/>
        </p:spPr>
        <p:txBody>
          <a:bodyPr wrap="square" rtlCol="0">
            <a:spAutoFit/>
          </a:bodyPr>
          <a:lstStyle/>
          <a:p>
            <a:pPr algn="ctr" defTabSz="914354"/>
            <a:r>
              <a:rPr lang="en-US" b="1" dirty="0">
                <a:solidFill>
                  <a:prstClr val="black"/>
                </a:solidFill>
                <a:latin typeface="Arial" panose="020B0604020202020204" pitchFamily="34" charset="0"/>
                <a:cs typeface="Arial" panose="020B0604020202020204" pitchFamily="34" charset="0"/>
              </a:rPr>
              <a:t>1H21</a:t>
            </a:r>
          </a:p>
        </p:txBody>
      </p:sp>
      <p:sp>
        <p:nvSpPr>
          <p:cNvPr id="53" name="TextBox 52">
            <a:extLst>
              <a:ext uri="{FF2B5EF4-FFF2-40B4-BE49-F238E27FC236}">
                <a16:creationId xmlns:a16="http://schemas.microsoft.com/office/drawing/2014/main" id="{5E250C9F-4C80-4237-AA7D-E16A3D81CF93}"/>
              </a:ext>
            </a:extLst>
          </p:cNvPr>
          <p:cNvSpPr txBox="1"/>
          <p:nvPr/>
        </p:nvSpPr>
        <p:spPr>
          <a:xfrm>
            <a:off x="7747821" y="797245"/>
            <a:ext cx="1031975" cy="369332"/>
          </a:xfrm>
          <a:prstGeom prst="rect">
            <a:avLst/>
          </a:prstGeom>
          <a:noFill/>
        </p:spPr>
        <p:txBody>
          <a:bodyPr wrap="square" rtlCol="0">
            <a:spAutoFit/>
          </a:bodyPr>
          <a:lstStyle/>
          <a:p>
            <a:pPr algn="ctr" defTabSz="914354"/>
            <a:r>
              <a:rPr lang="en-US" b="1" dirty="0">
                <a:solidFill>
                  <a:prstClr val="black"/>
                </a:solidFill>
                <a:latin typeface="Arial" panose="020B0604020202020204" pitchFamily="34" charset="0"/>
                <a:cs typeface="Arial" panose="020B0604020202020204" pitchFamily="34" charset="0"/>
              </a:rPr>
              <a:t>2H22</a:t>
            </a:r>
          </a:p>
        </p:txBody>
      </p:sp>
      <p:pic>
        <p:nvPicPr>
          <p:cNvPr id="54" name="Picture 53">
            <a:extLst>
              <a:ext uri="{FF2B5EF4-FFF2-40B4-BE49-F238E27FC236}">
                <a16:creationId xmlns:a16="http://schemas.microsoft.com/office/drawing/2014/main" id="{F60D689D-8014-434C-A4B8-60CE5A5A3290}"/>
              </a:ext>
            </a:extLst>
          </p:cNvPr>
          <p:cNvPicPr>
            <a:picLocks noChangeAspect="1"/>
          </p:cNvPicPr>
          <p:nvPr/>
        </p:nvPicPr>
        <p:blipFill>
          <a:blip r:embed="rId2"/>
          <a:stretch>
            <a:fillRect/>
          </a:stretch>
        </p:blipFill>
        <p:spPr>
          <a:xfrm>
            <a:off x="6120060" y="1156943"/>
            <a:ext cx="215096" cy="206661"/>
          </a:xfrm>
          <a:prstGeom prst="rect">
            <a:avLst/>
          </a:prstGeom>
        </p:spPr>
      </p:pic>
      <p:sp>
        <p:nvSpPr>
          <p:cNvPr id="55" name="TextBox 54">
            <a:extLst>
              <a:ext uri="{FF2B5EF4-FFF2-40B4-BE49-F238E27FC236}">
                <a16:creationId xmlns:a16="http://schemas.microsoft.com/office/drawing/2014/main" id="{184E7E74-B4DB-4C01-9679-D095984CE64D}"/>
              </a:ext>
            </a:extLst>
          </p:cNvPr>
          <p:cNvSpPr txBox="1"/>
          <p:nvPr/>
        </p:nvSpPr>
        <p:spPr>
          <a:xfrm>
            <a:off x="6704181" y="797245"/>
            <a:ext cx="1031975" cy="369332"/>
          </a:xfrm>
          <a:prstGeom prst="rect">
            <a:avLst/>
          </a:prstGeom>
          <a:noFill/>
        </p:spPr>
        <p:txBody>
          <a:bodyPr wrap="square" rtlCol="0">
            <a:spAutoFit/>
          </a:bodyPr>
          <a:lstStyle/>
          <a:p>
            <a:pPr algn="ctr" defTabSz="914354"/>
            <a:r>
              <a:rPr lang="en-US" b="1" dirty="0">
                <a:solidFill>
                  <a:prstClr val="black"/>
                </a:solidFill>
                <a:latin typeface="Arial" panose="020B0604020202020204" pitchFamily="34" charset="0"/>
                <a:cs typeface="Arial" panose="020B0604020202020204" pitchFamily="34" charset="0"/>
              </a:rPr>
              <a:t>1H22</a:t>
            </a:r>
          </a:p>
        </p:txBody>
      </p:sp>
      <p:sp>
        <p:nvSpPr>
          <p:cNvPr id="56" name="TextBox 55">
            <a:extLst>
              <a:ext uri="{FF2B5EF4-FFF2-40B4-BE49-F238E27FC236}">
                <a16:creationId xmlns:a16="http://schemas.microsoft.com/office/drawing/2014/main" id="{3CC25FCC-C06A-449A-9773-430E8755F6BD}"/>
              </a:ext>
            </a:extLst>
          </p:cNvPr>
          <p:cNvSpPr txBox="1"/>
          <p:nvPr/>
        </p:nvSpPr>
        <p:spPr>
          <a:xfrm>
            <a:off x="3695229" y="810754"/>
            <a:ext cx="962730" cy="369332"/>
          </a:xfrm>
          <a:prstGeom prst="rect">
            <a:avLst/>
          </a:prstGeom>
          <a:noFill/>
        </p:spPr>
        <p:txBody>
          <a:bodyPr wrap="square" rtlCol="0">
            <a:spAutoFit/>
          </a:bodyPr>
          <a:lstStyle/>
          <a:p>
            <a:pPr algn="ctr" defTabSz="914354"/>
            <a:r>
              <a:rPr lang="en-US" b="1" dirty="0">
                <a:solidFill>
                  <a:prstClr val="black"/>
                </a:solidFill>
                <a:latin typeface="Arial" panose="020B0604020202020204" pitchFamily="34" charset="0"/>
                <a:cs typeface="Arial" panose="020B0604020202020204" pitchFamily="34" charset="0"/>
              </a:rPr>
              <a:t>2H20</a:t>
            </a:r>
          </a:p>
        </p:txBody>
      </p:sp>
      <p:sp>
        <p:nvSpPr>
          <p:cNvPr id="57" name="TextBox 56">
            <a:extLst>
              <a:ext uri="{FF2B5EF4-FFF2-40B4-BE49-F238E27FC236}">
                <a16:creationId xmlns:a16="http://schemas.microsoft.com/office/drawing/2014/main" id="{E3D8441C-B903-45EE-A0A7-46D2A89E95D1}"/>
              </a:ext>
            </a:extLst>
          </p:cNvPr>
          <p:cNvSpPr txBox="1"/>
          <p:nvPr/>
        </p:nvSpPr>
        <p:spPr>
          <a:xfrm>
            <a:off x="5734601" y="829034"/>
            <a:ext cx="962730" cy="369332"/>
          </a:xfrm>
          <a:prstGeom prst="rect">
            <a:avLst/>
          </a:prstGeom>
          <a:noFill/>
        </p:spPr>
        <p:txBody>
          <a:bodyPr wrap="square" rtlCol="0">
            <a:spAutoFit/>
          </a:bodyPr>
          <a:lstStyle/>
          <a:p>
            <a:pPr algn="ctr" defTabSz="914354"/>
            <a:r>
              <a:rPr lang="en-US" b="1" dirty="0">
                <a:solidFill>
                  <a:prstClr val="black"/>
                </a:solidFill>
                <a:latin typeface="Arial" panose="020B0604020202020204" pitchFamily="34" charset="0"/>
                <a:cs typeface="Arial" panose="020B0604020202020204" pitchFamily="34" charset="0"/>
              </a:rPr>
              <a:t>2H21</a:t>
            </a:r>
          </a:p>
        </p:txBody>
      </p:sp>
      <p:pic>
        <p:nvPicPr>
          <p:cNvPr id="58" name="Picture 57">
            <a:extLst>
              <a:ext uri="{FF2B5EF4-FFF2-40B4-BE49-F238E27FC236}">
                <a16:creationId xmlns:a16="http://schemas.microsoft.com/office/drawing/2014/main" id="{673C405C-23E6-4EF7-9A29-574C948BBB62}"/>
              </a:ext>
            </a:extLst>
          </p:cNvPr>
          <p:cNvPicPr>
            <a:picLocks noChangeAspect="1"/>
          </p:cNvPicPr>
          <p:nvPr/>
        </p:nvPicPr>
        <p:blipFill>
          <a:blip r:embed="rId2"/>
          <a:stretch>
            <a:fillRect/>
          </a:stretch>
        </p:blipFill>
        <p:spPr>
          <a:xfrm>
            <a:off x="7133694" y="1160288"/>
            <a:ext cx="215096" cy="206661"/>
          </a:xfrm>
          <a:prstGeom prst="rect">
            <a:avLst/>
          </a:prstGeom>
        </p:spPr>
      </p:pic>
      <p:sp>
        <p:nvSpPr>
          <p:cNvPr id="59" name="TextBox 58">
            <a:extLst>
              <a:ext uri="{FF2B5EF4-FFF2-40B4-BE49-F238E27FC236}">
                <a16:creationId xmlns:a16="http://schemas.microsoft.com/office/drawing/2014/main" id="{E4883DBD-056F-42C7-90CE-2E87ADB1BBE8}"/>
              </a:ext>
            </a:extLst>
          </p:cNvPr>
          <p:cNvSpPr txBox="1"/>
          <p:nvPr/>
        </p:nvSpPr>
        <p:spPr>
          <a:xfrm>
            <a:off x="1669482" y="828712"/>
            <a:ext cx="962730" cy="369332"/>
          </a:xfrm>
          <a:prstGeom prst="rect">
            <a:avLst/>
          </a:prstGeom>
          <a:noFill/>
        </p:spPr>
        <p:txBody>
          <a:bodyPr wrap="square" rtlCol="0">
            <a:spAutoFit/>
          </a:bodyPr>
          <a:lstStyle/>
          <a:p>
            <a:pPr algn="ctr" defTabSz="914354"/>
            <a:r>
              <a:rPr lang="en-US" b="1" dirty="0">
                <a:solidFill>
                  <a:prstClr val="black"/>
                </a:solidFill>
                <a:latin typeface="Arial" panose="020B0604020202020204" pitchFamily="34" charset="0"/>
                <a:cs typeface="Arial" panose="020B0604020202020204" pitchFamily="34" charset="0"/>
              </a:rPr>
              <a:t>2H19</a:t>
            </a:r>
          </a:p>
        </p:txBody>
      </p:sp>
      <p:pic>
        <p:nvPicPr>
          <p:cNvPr id="60" name="Picture 59">
            <a:extLst>
              <a:ext uri="{FF2B5EF4-FFF2-40B4-BE49-F238E27FC236}">
                <a16:creationId xmlns:a16="http://schemas.microsoft.com/office/drawing/2014/main" id="{3DDA938E-65F0-48D2-B8FC-6071BC67BC35}"/>
              </a:ext>
            </a:extLst>
          </p:cNvPr>
          <p:cNvPicPr>
            <a:picLocks noChangeAspect="1"/>
          </p:cNvPicPr>
          <p:nvPr/>
        </p:nvPicPr>
        <p:blipFill>
          <a:blip r:embed="rId2"/>
          <a:stretch>
            <a:fillRect/>
          </a:stretch>
        </p:blipFill>
        <p:spPr>
          <a:xfrm>
            <a:off x="2008683" y="1147851"/>
            <a:ext cx="215096" cy="206661"/>
          </a:xfrm>
          <a:prstGeom prst="rect">
            <a:avLst/>
          </a:prstGeom>
        </p:spPr>
      </p:pic>
      <p:sp>
        <p:nvSpPr>
          <p:cNvPr id="61" name="Freeform: Shape 60">
            <a:extLst>
              <a:ext uri="{FF2B5EF4-FFF2-40B4-BE49-F238E27FC236}">
                <a16:creationId xmlns:a16="http://schemas.microsoft.com/office/drawing/2014/main" id="{F35D7214-4204-4480-AD50-8C8BB62B4412}"/>
              </a:ext>
            </a:extLst>
          </p:cNvPr>
          <p:cNvSpPr/>
          <p:nvPr/>
        </p:nvSpPr>
        <p:spPr>
          <a:xfrm>
            <a:off x="1167785" y="1445711"/>
            <a:ext cx="269464" cy="3474000"/>
          </a:xfrm>
          <a:custGeom>
            <a:avLst/>
            <a:gdLst>
              <a:gd name="connsiteX0" fmla="*/ 0 w 0"/>
              <a:gd name="connsiteY0" fmla="*/ 0 h 5478271"/>
              <a:gd name="connsiteX1" fmla="*/ 0 w 0"/>
              <a:gd name="connsiteY1" fmla="*/ 5478272 h 5478271"/>
            </a:gdLst>
            <a:ahLst/>
            <a:cxnLst>
              <a:cxn ang="0">
                <a:pos x="connsiteX0" y="connsiteY0"/>
              </a:cxn>
              <a:cxn ang="0">
                <a:pos x="connsiteX1" y="connsiteY1"/>
              </a:cxn>
            </a:cxnLst>
            <a:rect l="l" t="t" r="r" b="b"/>
            <a:pathLst>
              <a:path h="5478271">
                <a:moveTo>
                  <a:pt x="0" y="0"/>
                </a:moveTo>
                <a:lnTo>
                  <a:pt x="0" y="5478272"/>
                </a:lnTo>
              </a:path>
            </a:pathLst>
          </a:custGeom>
          <a:noFill/>
          <a:ln w="12442" cap="flat">
            <a:solidFill>
              <a:srgbClr val="89A19D"/>
            </a:solid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73E1D8CD-C141-44F7-A39B-510A4A2F30EB}"/>
              </a:ext>
            </a:extLst>
          </p:cNvPr>
          <p:cNvSpPr txBox="1"/>
          <p:nvPr/>
        </p:nvSpPr>
        <p:spPr>
          <a:xfrm>
            <a:off x="94354" y="2175991"/>
            <a:ext cx="1011115" cy="461663"/>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ctr" defTabSz="914354" rtl="0" eaLnBrk="1" fontAlgn="auto" latinLnBrk="0" hangingPunct="0">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sym typeface="Arial"/>
              </a:rPr>
              <a:t>Zowe V1.0</a:t>
            </a:r>
          </a:p>
          <a:p>
            <a:pPr marL="0" marR="0" lvl="0" indent="0" algn="ctr" defTabSz="914354" rtl="0" eaLnBrk="1" fontAlgn="auto" latinLnBrk="0" hangingPunct="0">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Feb 8</a:t>
            </a:r>
            <a:r>
              <a:rPr kumimoji="0" lang="en-US" sz="1200" b="1" i="0" u="none" strike="noStrike" kern="1200" cap="none" spc="0" normalizeH="0" baseline="30000" noProof="0" dirty="0">
                <a:ln>
                  <a:noFill/>
                </a:ln>
                <a:solidFill>
                  <a:srgbClr val="000000"/>
                </a:solidFill>
                <a:effectLst/>
                <a:uLnTx/>
                <a:uFillTx/>
                <a:latin typeface="Arial" panose="020B0604020202020204" pitchFamily="34" charset="0"/>
                <a:cs typeface="Arial" panose="020B0604020202020204" pitchFamily="34" charset="0"/>
                <a:sym typeface="Arial"/>
              </a:rPr>
              <a:t>th</a:t>
            </a:r>
            <a:r>
              <a:rPr kumimoji="0" lang="en-US" sz="1200" b="1"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 2019</a:t>
            </a:r>
          </a:p>
        </p:txBody>
      </p:sp>
      <p:pic>
        <p:nvPicPr>
          <p:cNvPr id="63" name="Picture 62">
            <a:extLst>
              <a:ext uri="{FF2B5EF4-FFF2-40B4-BE49-F238E27FC236}">
                <a16:creationId xmlns:a16="http://schemas.microsoft.com/office/drawing/2014/main" id="{CDD583DC-EC6A-484B-967A-F7D4E5DC2F3A}"/>
              </a:ext>
            </a:extLst>
          </p:cNvPr>
          <p:cNvPicPr>
            <a:picLocks noChangeAspect="1"/>
          </p:cNvPicPr>
          <p:nvPr/>
        </p:nvPicPr>
        <p:blipFill>
          <a:blip r:embed="rId2"/>
          <a:stretch>
            <a:fillRect/>
          </a:stretch>
        </p:blipFill>
        <p:spPr>
          <a:xfrm>
            <a:off x="1069730" y="1160288"/>
            <a:ext cx="215096" cy="206661"/>
          </a:xfrm>
          <a:prstGeom prst="rect">
            <a:avLst/>
          </a:prstGeom>
        </p:spPr>
      </p:pic>
      <p:sp>
        <p:nvSpPr>
          <p:cNvPr id="64" name="TextBox 63">
            <a:extLst>
              <a:ext uri="{FF2B5EF4-FFF2-40B4-BE49-F238E27FC236}">
                <a16:creationId xmlns:a16="http://schemas.microsoft.com/office/drawing/2014/main" id="{C5EE7BC4-A621-49F3-9AF3-8D84D51F6D70}"/>
              </a:ext>
            </a:extLst>
          </p:cNvPr>
          <p:cNvSpPr txBox="1"/>
          <p:nvPr/>
        </p:nvSpPr>
        <p:spPr>
          <a:xfrm>
            <a:off x="686277" y="824733"/>
            <a:ext cx="962730" cy="369332"/>
          </a:xfrm>
          <a:prstGeom prst="rect">
            <a:avLst/>
          </a:prstGeom>
          <a:noFill/>
        </p:spPr>
        <p:txBody>
          <a:bodyPr wrap="square" rtlCol="0">
            <a:spAutoFit/>
          </a:bodyPr>
          <a:lstStyle/>
          <a:p>
            <a:pPr algn="ctr" defTabSz="914354"/>
            <a:r>
              <a:rPr lang="en-US" b="1" dirty="0">
                <a:solidFill>
                  <a:prstClr val="black"/>
                </a:solidFill>
                <a:latin typeface="Arial" panose="020B0604020202020204" pitchFamily="34" charset="0"/>
                <a:cs typeface="Arial" panose="020B0604020202020204" pitchFamily="34" charset="0"/>
              </a:rPr>
              <a:t>1H19</a:t>
            </a:r>
          </a:p>
        </p:txBody>
      </p:sp>
      <p:pic>
        <p:nvPicPr>
          <p:cNvPr id="65" name="Picture 64">
            <a:extLst>
              <a:ext uri="{FF2B5EF4-FFF2-40B4-BE49-F238E27FC236}">
                <a16:creationId xmlns:a16="http://schemas.microsoft.com/office/drawing/2014/main" id="{4760DA3F-092B-476F-AD06-677BDFE901F2}"/>
              </a:ext>
            </a:extLst>
          </p:cNvPr>
          <p:cNvPicPr>
            <a:picLocks noChangeAspect="1"/>
          </p:cNvPicPr>
          <p:nvPr/>
        </p:nvPicPr>
        <p:blipFill>
          <a:blip r:embed="rId2"/>
          <a:stretch>
            <a:fillRect/>
          </a:stretch>
        </p:blipFill>
        <p:spPr>
          <a:xfrm>
            <a:off x="9188596" y="1162671"/>
            <a:ext cx="215096" cy="206661"/>
          </a:xfrm>
          <a:prstGeom prst="rect">
            <a:avLst/>
          </a:prstGeom>
        </p:spPr>
      </p:pic>
      <p:pic>
        <p:nvPicPr>
          <p:cNvPr id="66" name="Picture 65">
            <a:extLst>
              <a:ext uri="{FF2B5EF4-FFF2-40B4-BE49-F238E27FC236}">
                <a16:creationId xmlns:a16="http://schemas.microsoft.com/office/drawing/2014/main" id="{1AD3BF62-597A-480E-BB61-8740DA152BEB}"/>
              </a:ext>
            </a:extLst>
          </p:cNvPr>
          <p:cNvPicPr>
            <a:picLocks noChangeAspect="1"/>
          </p:cNvPicPr>
          <p:nvPr/>
        </p:nvPicPr>
        <p:blipFill>
          <a:blip r:embed="rId2"/>
          <a:stretch>
            <a:fillRect/>
          </a:stretch>
        </p:blipFill>
        <p:spPr>
          <a:xfrm>
            <a:off x="10224716" y="1175347"/>
            <a:ext cx="215096" cy="206661"/>
          </a:xfrm>
          <a:prstGeom prst="rect">
            <a:avLst/>
          </a:prstGeom>
        </p:spPr>
      </p:pic>
      <p:pic>
        <p:nvPicPr>
          <p:cNvPr id="67" name="Picture 66">
            <a:extLst>
              <a:ext uri="{FF2B5EF4-FFF2-40B4-BE49-F238E27FC236}">
                <a16:creationId xmlns:a16="http://schemas.microsoft.com/office/drawing/2014/main" id="{3FA2FAC3-0651-4D15-BE1E-AF7BDD849D7D}"/>
              </a:ext>
            </a:extLst>
          </p:cNvPr>
          <p:cNvPicPr>
            <a:picLocks noChangeAspect="1"/>
          </p:cNvPicPr>
          <p:nvPr/>
        </p:nvPicPr>
        <p:blipFill>
          <a:blip r:embed="rId2"/>
          <a:stretch>
            <a:fillRect/>
          </a:stretch>
        </p:blipFill>
        <p:spPr>
          <a:xfrm>
            <a:off x="11229378" y="1116952"/>
            <a:ext cx="215096" cy="206661"/>
          </a:xfrm>
          <a:prstGeom prst="rect">
            <a:avLst/>
          </a:prstGeom>
        </p:spPr>
      </p:pic>
      <p:sp>
        <p:nvSpPr>
          <p:cNvPr id="68" name="TextBox 67">
            <a:extLst>
              <a:ext uri="{FF2B5EF4-FFF2-40B4-BE49-F238E27FC236}">
                <a16:creationId xmlns:a16="http://schemas.microsoft.com/office/drawing/2014/main" id="{2B227C19-6AC8-4CAE-B899-A9ABF293090B}"/>
              </a:ext>
            </a:extLst>
          </p:cNvPr>
          <p:cNvSpPr txBox="1"/>
          <p:nvPr/>
        </p:nvSpPr>
        <p:spPr>
          <a:xfrm>
            <a:off x="8768428" y="829034"/>
            <a:ext cx="1031975" cy="369332"/>
          </a:xfrm>
          <a:prstGeom prst="rect">
            <a:avLst/>
          </a:prstGeom>
          <a:noFill/>
        </p:spPr>
        <p:txBody>
          <a:bodyPr wrap="square" rtlCol="0">
            <a:spAutoFit/>
          </a:bodyPr>
          <a:lstStyle/>
          <a:p>
            <a:pPr algn="ctr" defTabSz="914354"/>
            <a:r>
              <a:rPr lang="en-US" b="1" dirty="0">
                <a:solidFill>
                  <a:prstClr val="black"/>
                </a:solidFill>
                <a:latin typeface="Arial" panose="020B0604020202020204" pitchFamily="34" charset="0"/>
                <a:cs typeface="Arial" panose="020B0604020202020204" pitchFamily="34" charset="0"/>
              </a:rPr>
              <a:t>1H23</a:t>
            </a:r>
          </a:p>
        </p:txBody>
      </p:sp>
      <p:sp>
        <p:nvSpPr>
          <p:cNvPr id="69" name="TextBox 68">
            <a:extLst>
              <a:ext uri="{FF2B5EF4-FFF2-40B4-BE49-F238E27FC236}">
                <a16:creationId xmlns:a16="http://schemas.microsoft.com/office/drawing/2014/main" id="{A9E6A6CB-CD9D-444D-92D9-2CBCA821F51C}"/>
              </a:ext>
            </a:extLst>
          </p:cNvPr>
          <p:cNvSpPr txBox="1"/>
          <p:nvPr/>
        </p:nvSpPr>
        <p:spPr>
          <a:xfrm>
            <a:off x="9801415" y="824733"/>
            <a:ext cx="1031975" cy="369332"/>
          </a:xfrm>
          <a:prstGeom prst="rect">
            <a:avLst/>
          </a:prstGeom>
          <a:noFill/>
        </p:spPr>
        <p:txBody>
          <a:bodyPr wrap="square" rtlCol="0">
            <a:spAutoFit/>
          </a:bodyPr>
          <a:lstStyle/>
          <a:p>
            <a:pPr algn="ctr" defTabSz="914354"/>
            <a:r>
              <a:rPr lang="en-US" b="1" dirty="0">
                <a:solidFill>
                  <a:prstClr val="black"/>
                </a:solidFill>
                <a:latin typeface="Arial" panose="020B0604020202020204" pitchFamily="34" charset="0"/>
                <a:cs typeface="Arial" panose="020B0604020202020204" pitchFamily="34" charset="0"/>
              </a:rPr>
              <a:t>2H23</a:t>
            </a:r>
          </a:p>
        </p:txBody>
      </p:sp>
      <p:sp>
        <p:nvSpPr>
          <p:cNvPr id="70" name="TextBox 69">
            <a:extLst>
              <a:ext uri="{FF2B5EF4-FFF2-40B4-BE49-F238E27FC236}">
                <a16:creationId xmlns:a16="http://schemas.microsoft.com/office/drawing/2014/main" id="{FDEA806E-6A27-489C-9A08-9A0942282270}"/>
              </a:ext>
            </a:extLst>
          </p:cNvPr>
          <p:cNvSpPr txBox="1"/>
          <p:nvPr/>
        </p:nvSpPr>
        <p:spPr>
          <a:xfrm>
            <a:off x="10808487" y="775838"/>
            <a:ext cx="1031975" cy="369332"/>
          </a:xfrm>
          <a:prstGeom prst="rect">
            <a:avLst/>
          </a:prstGeom>
          <a:noFill/>
        </p:spPr>
        <p:txBody>
          <a:bodyPr wrap="square" rtlCol="0">
            <a:spAutoFit/>
          </a:bodyPr>
          <a:lstStyle/>
          <a:p>
            <a:pPr algn="ctr" defTabSz="914354"/>
            <a:r>
              <a:rPr lang="en-US" b="1" dirty="0">
                <a:solidFill>
                  <a:prstClr val="black"/>
                </a:solidFill>
                <a:latin typeface="Arial" panose="020B0604020202020204" pitchFamily="34" charset="0"/>
                <a:cs typeface="Arial" panose="020B0604020202020204" pitchFamily="34" charset="0"/>
              </a:rPr>
              <a:t>1H24</a:t>
            </a:r>
          </a:p>
        </p:txBody>
      </p:sp>
      <p:sp>
        <p:nvSpPr>
          <p:cNvPr id="75" name="TextBox 74">
            <a:extLst>
              <a:ext uri="{FF2B5EF4-FFF2-40B4-BE49-F238E27FC236}">
                <a16:creationId xmlns:a16="http://schemas.microsoft.com/office/drawing/2014/main" id="{B32A4D49-6F59-42C5-BD7B-CCD1C40ACCCE}"/>
              </a:ext>
            </a:extLst>
          </p:cNvPr>
          <p:cNvSpPr txBox="1"/>
          <p:nvPr/>
        </p:nvSpPr>
        <p:spPr>
          <a:xfrm>
            <a:off x="2718845" y="2718067"/>
            <a:ext cx="1229437" cy="46166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ctr" defTabSz="914354" rtl="0" eaLnBrk="1" fontAlgn="auto" latinLnBrk="0" hangingPunct="0">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~V1.X.</a:t>
            </a:r>
            <a:r>
              <a:rPr lang="en-US" sz="1200" b="1" dirty="0">
                <a:solidFill>
                  <a:srgbClr val="000000"/>
                </a:solidFill>
                <a:latin typeface="Arial" panose="020B0604020202020204" pitchFamily="34" charset="0"/>
                <a:cs typeface="Arial" panose="020B0604020202020204" pitchFamily="34" charset="0"/>
                <a:sym typeface="Arial"/>
              </a:rPr>
              <a:t>0</a:t>
            </a:r>
            <a:endParaRPr kumimoji="0" lang="en-US" sz="1200" b="1"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a:p>
            <a:pPr marL="0" marR="0" lvl="0" indent="0" algn="ctr" defTabSz="914354" rtl="0" eaLnBrk="1" fontAlgn="auto" latinLnBrk="0" hangingPunct="0">
              <a:lnSpc>
                <a:spcPct val="100000"/>
              </a:lnSpc>
              <a:spcBef>
                <a:spcPts val="0"/>
              </a:spcBef>
              <a:spcAft>
                <a:spcPts val="0"/>
              </a:spcAft>
              <a:buClrTx/>
              <a:buSzTx/>
              <a:buFontTx/>
              <a:buNone/>
              <a:tabLst/>
              <a:defRPr/>
            </a:pPr>
            <a:r>
              <a:rPr lang="en-US" sz="1200" b="1" dirty="0">
                <a:solidFill>
                  <a:srgbClr val="000000"/>
                </a:solidFill>
                <a:latin typeface="Arial" panose="020B0604020202020204" pitchFamily="34" charset="0"/>
                <a:cs typeface="Arial" panose="020B0604020202020204" pitchFamily="34" charset="0"/>
                <a:sym typeface="Arial"/>
              </a:rPr>
              <a:t>~Feb 2020*</a:t>
            </a:r>
            <a:r>
              <a:rPr kumimoji="0" lang="en-US" sz="1200" b="1"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 </a:t>
            </a:r>
          </a:p>
        </p:txBody>
      </p:sp>
      <p:sp>
        <p:nvSpPr>
          <p:cNvPr id="76" name="TextBox 75">
            <a:extLst>
              <a:ext uri="{FF2B5EF4-FFF2-40B4-BE49-F238E27FC236}">
                <a16:creationId xmlns:a16="http://schemas.microsoft.com/office/drawing/2014/main" id="{67205E8F-618B-4D12-ACB5-4CEBC99B86B9}"/>
              </a:ext>
            </a:extLst>
          </p:cNvPr>
          <p:cNvSpPr txBox="1"/>
          <p:nvPr/>
        </p:nvSpPr>
        <p:spPr>
          <a:xfrm>
            <a:off x="4773565" y="2701832"/>
            <a:ext cx="1229437" cy="46166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ctr" defTabSz="914354" rtl="0" eaLnBrk="1" fontAlgn="auto" latinLnBrk="0" hangingPunct="0">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V1.X.</a:t>
            </a:r>
            <a:r>
              <a:rPr lang="en-US" sz="1200" b="1" dirty="0">
                <a:solidFill>
                  <a:srgbClr val="000000"/>
                </a:solidFill>
                <a:latin typeface="Arial" panose="020B0604020202020204" pitchFamily="34" charset="0"/>
                <a:cs typeface="Arial" panose="020B0604020202020204" pitchFamily="34" charset="0"/>
                <a:sym typeface="Arial"/>
              </a:rPr>
              <a:t>0</a:t>
            </a:r>
          </a:p>
          <a:p>
            <a:pPr marL="0" marR="0" lvl="0" indent="0" algn="ctr" defTabSz="914354" rtl="0" eaLnBrk="1" fontAlgn="auto" latinLnBrk="0" hangingPunct="0">
              <a:lnSpc>
                <a:spcPct val="100000"/>
              </a:lnSpc>
              <a:spcBef>
                <a:spcPts val="0"/>
              </a:spcBef>
              <a:spcAft>
                <a:spcPts val="0"/>
              </a:spcAft>
              <a:buClrTx/>
              <a:buSzTx/>
              <a:buFontTx/>
              <a:buNone/>
              <a:tabLst/>
              <a:defRPr/>
            </a:pPr>
            <a:r>
              <a:rPr lang="en-US" sz="1200" b="1" dirty="0">
                <a:solidFill>
                  <a:srgbClr val="000000"/>
                </a:solidFill>
                <a:latin typeface="Arial" panose="020B0604020202020204" pitchFamily="34" charset="0"/>
                <a:cs typeface="Arial" panose="020B0604020202020204" pitchFamily="34" charset="0"/>
                <a:sym typeface="Arial"/>
              </a:rPr>
              <a:t>TBD</a:t>
            </a:r>
            <a:endParaRPr kumimoji="0" lang="en-US" sz="1200" b="1"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p:txBody>
      </p:sp>
      <p:sp>
        <p:nvSpPr>
          <p:cNvPr id="77" name="Rectangle 76">
            <a:extLst>
              <a:ext uri="{FF2B5EF4-FFF2-40B4-BE49-F238E27FC236}">
                <a16:creationId xmlns:a16="http://schemas.microsoft.com/office/drawing/2014/main" id="{D8FB7774-35C6-4EEC-9D60-6786F47CCEB4}"/>
              </a:ext>
            </a:extLst>
          </p:cNvPr>
          <p:cNvSpPr/>
          <p:nvPr/>
        </p:nvSpPr>
        <p:spPr>
          <a:xfrm>
            <a:off x="1346187" y="1946321"/>
            <a:ext cx="2020105" cy="269304"/>
          </a:xfrm>
          <a:prstGeom prst="rect">
            <a:avLst/>
          </a:prstGeom>
          <a:solidFill>
            <a:schemeClr val="bg1"/>
          </a:solidFill>
        </p:spPr>
        <p:txBody>
          <a:bodyPr wrap="none">
            <a:spAutoFit/>
          </a:bodyPr>
          <a:lstStyle/>
          <a:p>
            <a:r>
              <a:rPr lang="en-US" sz="1150" dirty="0">
                <a:latin typeface="Arial" panose="020B0604020202020204" pitchFamily="34" charset="0"/>
                <a:cs typeface="Arial" panose="020B0604020202020204" pitchFamily="34" charset="0"/>
              </a:rPr>
              <a:t>(Possible breaking features)</a:t>
            </a:r>
          </a:p>
        </p:txBody>
      </p:sp>
      <p:sp>
        <p:nvSpPr>
          <p:cNvPr id="78" name="Rectangle 77">
            <a:extLst>
              <a:ext uri="{FF2B5EF4-FFF2-40B4-BE49-F238E27FC236}">
                <a16:creationId xmlns:a16="http://schemas.microsoft.com/office/drawing/2014/main" id="{F9CC1DD0-CEB5-4B6C-BA1E-6FB0011404D6}"/>
              </a:ext>
            </a:extLst>
          </p:cNvPr>
          <p:cNvSpPr/>
          <p:nvPr/>
        </p:nvSpPr>
        <p:spPr>
          <a:xfrm>
            <a:off x="3309604" y="1946321"/>
            <a:ext cx="2226892" cy="269304"/>
          </a:xfrm>
          <a:prstGeom prst="rect">
            <a:avLst/>
          </a:prstGeom>
          <a:solidFill>
            <a:schemeClr val="bg1"/>
          </a:solidFill>
        </p:spPr>
        <p:txBody>
          <a:bodyPr wrap="none">
            <a:spAutoFit/>
          </a:bodyPr>
          <a:lstStyle/>
          <a:p>
            <a:r>
              <a:rPr lang="en-US" sz="1150" dirty="0">
                <a:latin typeface="Arial" panose="020B0604020202020204" pitchFamily="34" charset="0"/>
                <a:cs typeface="Arial" panose="020B0604020202020204" pitchFamily="34" charset="0"/>
              </a:rPr>
              <a:t>(Non-breaking features &amp; fixes)</a:t>
            </a:r>
          </a:p>
        </p:txBody>
      </p:sp>
      <p:sp>
        <p:nvSpPr>
          <p:cNvPr id="79" name="Rectangle 78">
            <a:extLst>
              <a:ext uri="{FF2B5EF4-FFF2-40B4-BE49-F238E27FC236}">
                <a16:creationId xmlns:a16="http://schemas.microsoft.com/office/drawing/2014/main" id="{08E83667-97D7-42C3-9C94-D0A49DA9ED1C}"/>
              </a:ext>
            </a:extLst>
          </p:cNvPr>
          <p:cNvSpPr/>
          <p:nvPr/>
        </p:nvSpPr>
        <p:spPr>
          <a:xfrm>
            <a:off x="5959145" y="1946321"/>
            <a:ext cx="946093" cy="269304"/>
          </a:xfrm>
          <a:prstGeom prst="rect">
            <a:avLst/>
          </a:prstGeom>
          <a:solidFill>
            <a:schemeClr val="bg1"/>
          </a:solidFill>
        </p:spPr>
        <p:txBody>
          <a:bodyPr wrap="none">
            <a:spAutoFit/>
          </a:bodyPr>
          <a:lstStyle/>
          <a:p>
            <a:r>
              <a:rPr lang="en-US" sz="1150" dirty="0">
                <a:latin typeface="Arial" panose="020B0604020202020204" pitchFamily="34" charset="0"/>
                <a:cs typeface="Arial" panose="020B0604020202020204" pitchFamily="34" charset="0"/>
              </a:rPr>
              <a:t>(Fixes only)</a:t>
            </a:r>
          </a:p>
        </p:txBody>
      </p:sp>
      <p:sp>
        <p:nvSpPr>
          <p:cNvPr id="80" name="Freeform: Shape 79">
            <a:extLst>
              <a:ext uri="{FF2B5EF4-FFF2-40B4-BE49-F238E27FC236}">
                <a16:creationId xmlns:a16="http://schemas.microsoft.com/office/drawing/2014/main" id="{9C603941-203E-452C-95C4-15B0D23146C9}"/>
              </a:ext>
            </a:extLst>
          </p:cNvPr>
          <p:cNvSpPr/>
          <p:nvPr/>
        </p:nvSpPr>
        <p:spPr>
          <a:xfrm>
            <a:off x="10846834" y="3930459"/>
            <a:ext cx="24901" cy="522926"/>
          </a:xfrm>
          <a:custGeom>
            <a:avLst/>
            <a:gdLst>
              <a:gd name="connsiteX0" fmla="*/ 0 w 24901"/>
              <a:gd name="connsiteY0" fmla="*/ 0 h 522925"/>
              <a:gd name="connsiteX1" fmla="*/ 24901 w 24901"/>
              <a:gd name="connsiteY1" fmla="*/ 0 h 522925"/>
              <a:gd name="connsiteX2" fmla="*/ 24901 w 24901"/>
              <a:gd name="connsiteY2" fmla="*/ 525316 h 522925"/>
              <a:gd name="connsiteX3" fmla="*/ 0 w 24901"/>
              <a:gd name="connsiteY3" fmla="*/ 525316 h 522925"/>
            </a:gdLst>
            <a:ahLst/>
            <a:cxnLst>
              <a:cxn ang="0">
                <a:pos x="connsiteX0" y="connsiteY0"/>
              </a:cxn>
              <a:cxn ang="0">
                <a:pos x="connsiteX1" y="connsiteY1"/>
              </a:cxn>
              <a:cxn ang="0">
                <a:pos x="connsiteX2" y="connsiteY2"/>
              </a:cxn>
              <a:cxn ang="0">
                <a:pos x="connsiteX3" y="connsiteY3"/>
              </a:cxn>
            </a:cxnLst>
            <a:rect l="l" t="t" r="r" b="b"/>
            <a:pathLst>
              <a:path w="24901" h="522925">
                <a:moveTo>
                  <a:pt x="0" y="0"/>
                </a:moveTo>
                <a:lnTo>
                  <a:pt x="24901" y="0"/>
                </a:lnTo>
                <a:lnTo>
                  <a:pt x="24901" y="525316"/>
                </a:lnTo>
                <a:lnTo>
                  <a:pt x="0" y="525316"/>
                </a:lnTo>
                <a:close/>
              </a:path>
            </a:pathLst>
          </a:custGeom>
          <a:solidFill>
            <a:srgbClr val="FFFFFF"/>
          </a:solidFill>
          <a:ln w="12442"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82" name="Freeform: Shape 81">
            <a:extLst>
              <a:ext uri="{FF2B5EF4-FFF2-40B4-BE49-F238E27FC236}">
                <a16:creationId xmlns:a16="http://schemas.microsoft.com/office/drawing/2014/main" id="{A4F8466C-048D-4D0D-95A7-806482CE9EEC}"/>
              </a:ext>
            </a:extLst>
          </p:cNvPr>
          <p:cNvSpPr/>
          <p:nvPr/>
        </p:nvSpPr>
        <p:spPr>
          <a:xfrm>
            <a:off x="6758748" y="3930459"/>
            <a:ext cx="24901" cy="522926"/>
          </a:xfrm>
          <a:custGeom>
            <a:avLst/>
            <a:gdLst>
              <a:gd name="connsiteX0" fmla="*/ 0 w 24901"/>
              <a:gd name="connsiteY0" fmla="*/ 0 h 522925"/>
              <a:gd name="connsiteX1" fmla="*/ 24901 w 24901"/>
              <a:gd name="connsiteY1" fmla="*/ 0 h 522925"/>
              <a:gd name="connsiteX2" fmla="*/ 24901 w 24901"/>
              <a:gd name="connsiteY2" fmla="*/ 525316 h 522925"/>
              <a:gd name="connsiteX3" fmla="*/ 0 w 24901"/>
              <a:gd name="connsiteY3" fmla="*/ 525316 h 522925"/>
            </a:gdLst>
            <a:ahLst/>
            <a:cxnLst>
              <a:cxn ang="0">
                <a:pos x="connsiteX0" y="connsiteY0"/>
              </a:cxn>
              <a:cxn ang="0">
                <a:pos x="connsiteX1" y="connsiteY1"/>
              </a:cxn>
              <a:cxn ang="0">
                <a:pos x="connsiteX2" y="connsiteY2"/>
              </a:cxn>
              <a:cxn ang="0">
                <a:pos x="connsiteX3" y="connsiteY3"/>
              </a:cxn>
            </a:cxnLst>
            <a:rect l="l" t="t" r="r" b="b"/>
            <a:pathLst>
              <a:path w="24901" h="522925">
                <a:moveTo>
                  <a:pt x="0" y="0"/>
                </a:moveTo>
                <a:lnTo>
                  <a:pt x="24901" y="0"/>
                </a:lnTo>
                <a:lnTo>
                  <a:pt x="24901" y="525316"/>
                </a:lnTo>
                <a:lnTo>
                  <a:pt x="0" y="525316"/>
                </a:lnTo>
                <a:close/>
              </a:path>
            </a:pathLst>
          </a:custGeom>
          <a:solidFill>
            <a:srgbClr val="FFFFFF"/>
          </a:solidFill>
          <a:ln w="12442"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89" name="TextBox 88">
            <a:extLst>
              <a:ext uri="{FF2B5EF4-FFF2-40B4-BE49-F238E27FC236}">
                <a16:creationId xmlns:a16="http://schemas.microsoft.com/office/drawing/2014/main" id="{6BDA0E42-7625-4EA0-9FD0-5820D8DC24C8}"/>
              </a:ext>
            </a:extLst>
          </p:cNvPr>
          <p:cNvSpPr txBox="1"/>
          <p:nvPr/>
        </p:nvSpPr>
        <p:spPr>
          <a:xfrm>
            <a:off x="6172598" y="4469947"/>
            <a:ext cx="1229437" cy="46166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ctr" defTabSz="914354" rtl="0" eaLnBrk="1" fontAlgn="auto" latinLnBrk="0" hangingPunct="0">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V2.1.</a:t>
            </a:r>
            <a:r>
              <a:rPr lang="en-US" sz="1200" b="1" dirty="0">
                <a:solidFill>
                  <a:srgbClr val="000000"/>
                </a:solidFill>
                <a:latin typeface="Arial" panose="020B0604020202020204" pitchFamily="34" charset="0"/>
                <a:cs typeface="Arial" panose="020B0604020202020204" pitchFamily="34" charset="0"/>
                <a:sym typeface="Arial"/>
              </a:rPr>
              <a:t>0?</a:t>
            </a:r>
            <a:endParaRPr kumimoji="0" lang="en-US" sz="1200" b="1"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a:p>
            <a:pPr marL="0" marR="0" lvl="0" indent="0" algn="ctr" defTabSz="914354" rtl="0" eaLnBrk="1" fontAlgn="auto" latinLnBrk="0" hangingPunct="0">
              <a:lnSpc>
                <a:spcPct val="100000"/>
              </a:lnSpc>
              <a:spcBef>
                <a:spcPts val="0"/>
              </a:spcBef>
              <a:spcAft>
                <a:spcPts val="0"/>
              </a:spcAft>
              <a:buClrTx/>
              <a:buSzTx/>
              <a:buFontTx/>
              <a:buNone/>
              <a:tabLst/>
              <a:defRPr/>
            </a:pPr>
            <a:r>
              <a:rPr lang="en-US" sz="1200" b="1" dirty="0">
                <a:solidFill>
                  <a:srgbClr val="000000"/>
                </a:solidFill>
                <a:latin typeface="Arial" panose="020B0604020202020204" pitchFamily="34" charset="0"/>
                <a:cs typeface="Arial" panose="020B0604020202020204" pitchFamily="34" charset="0"/>
                <a:sym typeface="Arial"/>
              </a:rPr>
              <a:t>2H2021*</a:t>
            </a:r>
            <a:r>
              <a:rPr kumimoji="0" lang="en-US" sz="1200" b="1"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 </a:t>
            </a:r>
          </a:p>
        </p:txBody>
      </p:sp>
      <p:sp>
        <p:nvSpPr>
          <p:cNvPr id="90" name="TextBox 89">
            <a:extLst>
              <a:ext uri="{FF2B5EF4-FFF2-40B4-BE49-F238E27FC236}">
                <a16:creationId xmlns:a16="http://schemas.microsoft.com/office/drawing/2014/main" id="{B41E1BBB-2BA9-497F-9319-3FBDFA6B4346}"/>
              </a:ext>
            </a:extLst>
          </p:cNvPr>
          <p:cNvSpPr txBox="1"/>
          <p:nvPr/>
        </p:nvSpPr>
        <p:spPr>
          <a:xfrm>
            <a:off x="8156500" y="4469947"/>
            <a:ext cx="1229437" cy="46166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ctr" defTabSz="914354" rtl="0" eaLnBrk="1" fontAlgn="auto" latinLnBrk="0" hangingPunct="0">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V2.X.</a:t>
            </a:r>
            <a:r>
              <a:rPr lang="en-US" sz="1200" b="1" dirty="0">
                <a:solidFill>
                  <a:srgbClr val="000000"/>
                </a:solidFill>
                <a:latin typeface="Arial" panose="020B0604020202020204" pitchFamily="34" charset="0"/>
                <a:cs typeface="Arial" panose="020B0604020202020204" pitchFamily="34" charset="0"/>
                <a:sym typeface="Arial"/>
              </a:rPr>
              <a:t>0</a:t>
            </a:r>
          </a:p>
          <a:p>
            <a:pPr marL="0" marR="0" lvl="0" indent="0" algn="ctr" defTabSz="914354" rtl="0" eaLnBrk="1" fontAlgn="auto" latinLnBrk="0" hangingPunct="0">
              <a:lnSpc>
                <a:spcPct val="100000"/>
              </a:lnSpc>
              <a:spcBef>
                <a:spcPts val="0"/>
              </a:spcBef>
              <a:spcAft>
                <a:spcPts val="0"/>
              </a:spcAft>
              <a:buClrTx/>
              <a:buSzTx/>
              <a:buFontTx/>
              <a:buNone/>
              <a:tabLst/>
              <a:defRPr/>
            </a:pPr>
            <a:r>
              <a:rPr lang="en-US" sz="1200" b="1" dirty="0">
                <a:solidFill>
                  <a:srgbClr val="000000"/>
                </a:solidFill>
                <a:latin typeface="Arial" panose="020B0604020202020204" pitchFamily="34" charset="0"/>
                <a:cs typeface="Arial" panose="020B0604020202020204" pitchFamily="34" charset="0"/>
                <a:sym typeface="Arial"/>
              </a:rPr>
              <a:t>TBD</a:t>
            </a:r>
            <a:endParaRPr kumimoji="0" lang="en-US" sz="1200" b="1"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p:txBody>
      </p:sp>
      <p:sp>
        <p:nvSpPr>
          <p:cNvPr id="92" name="Rectangle 91">
            <a:extLst>
              <a:ext uri="{FF2B5EF4-FFF2-40B4-BE49-F238E27FC236}">
                <a16:creationId xmlns:a16="http://schemas.microsoft.com/office/drawing/2014/main" id="{2F6A7F6B-6515-4CF4-AB14-BD0DF08242F9}"/>
              </a:ext>
            </a:extLst>
          </p:cNvPr>
          <p:cNvSpPr/>
          <p:nvPr/>
        </p:nvSpPr>
        <p:spPr>
          <a:xfrm>
            <a:off x="5788166" y="3706160"/>
            <a:ext cx="2226892" cy="269304"/>
          </a:xfrm>
          <a:prstGeom prst="rect">
            <a:avLst/>
          </a:prstGeom>
          <a:solidFill>
            <a:schemeClr val="bg1"/>
          </a:solidFill>
        </p:spPr>
        <p:txBody>
          <a:bodyPr wrap="none">
            <a:spAutoFit/>
          </a:bodyPr>
          <a:lstStyle/>
          <a:p>
            <a:r>
              <a:rPr lang="en-US" sz="1150" dirty="0">
                <a:latin typeface="Arial" panose="020B0604020202020204" pitchFamily="34" charset="0"/>
                <a:cs typeface="Arial" panose="020B0604020202020204" pitchFamily="34" charset="0"/>
              </a:rPr>
              <a:t>(Non-breaking features &amp; fixes)</a:t>
            </a:r>
          </a:p>
        </p:txBody>
      </p:sp>
      <p:sp>
        <p:nvSpPr>
          <p:cNvPr id="93" name="Rectangle 92">
            <a:extLst>
              <a:ext uri="{FF2B5EF4-FFF2-40B4-BE49-F238E27FC236}">
                <a16:creationId xmlns:a16="http://schemas.microsoft.com/office/drawing/2014/main" id="{FE3B9E89-3B34-4C04-A753-A0D942350896}"/>
              </a:ext>
            </a:extLst>
          </p:cNvPr>
          <p:cNvSpPr/>
          <p:nvPr/>
        </p:nvSpPr>
        <p:spPr>
          <a:xfrm>
            <a:off x="9311904" y="3697045"/>
            <a:ext cx="946093" cy="269304"/>
          </a:xfrm>
          <a:prstGeom prst="rect">
            <a:avLst/>
          </a:prstGeom>
          <a:solidFill>
            <a:schemeClr val="bg1"/>
          </a:solidFill>
        </p:spPr>
        <p:txBody>
          <a:bodyPr wrap="none">
            <a:spAutoFit/>
          </a:bodyPr>
          <a:lstStyle/>
          <a:p>
            <a:r>
              <a:rPr lang="en-US" sz="1150" dirty="0">
                <a:latin typeface="Arial" panose="020B0604020202020204" pitchFamily="34" charset="0"/>
                <a:cs typeface="Arial" panose="020B0604020202020204" pitchFamily="34" charset="0"/>
              </a:rPr>
              <a:t>(Fixes only)</a:t>
            </a:r>
          </a:p>
        </p:txBody>
      </p:sp>
      <p:sp>
        <p:nvSpPr>
          <p:cNvPr id="2" name="TextBox 1">
            <a:extLst>
              <a:ext uri="{FF2B5EF4-FFF2-40B4-BE49-F238E27FC236}">
                <a16:creationId xmlns:a16="http://schemas.microsoft.com/office/drawing/2014/main" id="{B520992C-21BF-4A34-B568-98CA5F1E11B2}"/>
              </a:ext>
            </a:extLst>
          </p:cNvPr>
          <p:cNvSpPr txBox="1"/>
          <p:nvPr/>
        </p:nvSpPr>
        <p:spPr>
          <a:xfrm>
            <a:off x="7287181" y="2891876"/>
            <a:ext cx="2692814" cy="307777"/>
          </a:xfrm>
          <a:prstGeom prst="rect">
            <a:avLst/>
          </a:prstGeom>
          <a:solidFill>
            <a:schemeClr val="bg1"/>
          </a:solidFill>
        </p:spPr>
        <p:txBody>
          <a:bodyPr wrap="square" rtlCol="0">
            <a:spAutoFit/>
          </a:bodyPr>
          <a:lstStyle/>
          <a:p>
            <a:r>
              <a:rPr lang="en-US" sz="1400" dirty="0">
                <a:latin typeface="Arial" panose="020B0604020202020204" pitchFamily="34" charset="0"/>
                <a:cs typeface="Arial" panose="020B0604020202020204" pitchFamily="34" charset="0"/>
              </a:rPr>
              <a:t>* Dates are subject to change.</a:t>
            </a:r>
          </a:p>
        </p:txBody>
      </p:sp>
      <p:sp>
        <p:nvSpPr>
          <p:cNvPr id="34" name="Freeform: Shape 33">
            <a:extLst>
              <a:ext uri="{FF2B5EF4-FFF2-40B4-BE49-F238E27FC236}">
                <a16:creationId xmlns:a16="http://schemas.microsoft.com/office/drawing/2014/main" id="{E71CBBC6-E602-4567-90BA-34C5AED9A99A}"/>
              </a:ext>
            </a:extLst>
          </p:cNvPr>
          <p:cNvSpPr/>
          <p:nvPr/>
        </p:nvSpPr>
        <p:spPr>
          <a:xfrm>
            <a:off x="1277941" y="2175992"/>
            <a:ext cx="2109481" cy="522926"/>
          </a:xfrm>
          <a:custGeom>
            <a:avLst/>
            <a:gdLst>
              <a:gd name="connsiteX0" fmla="*/ 0 w 1929845"/>
              <a:gd name="connsiteY0" fmla="*/ 0 h 522925"/>
              <a:gd name="connsiteX1" fmla="*/ 1932809 w 1929845"/>
              <a:gd name="connsiteY1" fmla="*/ 0 h 522925"/>
              <a:gd name="connsiteX2" fmla="*/ 1932809 w 1929845"/>
              <a:gd name="connsiteY2" fmla="*/ 525316 h 522925"/>
              <a:gd name="connsiteX3" fmla="*/ 0 w 1929845"/>
              <a:gd name="connsiteY3" fmla="*/ 525316 h 522925"/>
            </a:gdLst>
            <a:ahLst/>
            <a:cxnLst>
              <a:cxn ang="0">
                <a:pos x="connsiteX0" y="connsiteY0"/>
              </a:cxn>
              <a:cxn ang="0">
                <a:pos x="connsiteX1" y="connsiteY1"/>
              </a:cxn>
              <a:cxn ang="0">
                <a:pos x="connsiteX2" y="connsiteY2"/>
              </a:cxn>
              <a:cxn ang="0">
                <a:pos x="connsiteX3" y="connsiteY3"/>
              </a:cxn>
            </a:cxnLst>
            <a:rect l="l" t="t" r="r" b="b"/>
            <a:pathLst>
              <a:path w="1929845" h="522925">
                <a:moveTo>
                  <a:pt x="0" y="0"/>
                </a:moveTo>
                <a:lnTo>
                  <a:pt x="1932809" y="0"/>
                </a:lnTo>
                <a:lnTo>
                  <a:pt x="1932809" y="525316"/>
                </a:lnTo>
                <a:lnTo>
                  <a:pt x="0" y="525316"/>
                </a:lnTo>
                <a:close/>
              </a:path>
            </a:pathLst>
          </a:custGeom>
          <a:solidFill>
            <a:srgbClr val="2AA748"/>
          </a:solidFill>
          <a:ln w="12442"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24D08925-8F8B-4406-96E7-D01B35EDA204}"/>
              </a:ext>
            </a:extLst>
          </p:cNvPr>
          <p:cNvSpPr/>
          <p:nvPr/>
        </p:nvSpPr>
        <p:spPr>
          <a:xfrm>
            <a:off x="1898107" y="2252789"/>
            <a:ext cx="869149" cy="338554"/>
          </a:xfrm>
          <a:prstGeom prst="rect">
            <a:avLst/>
          </a:prstGeom>
        </p:spPr>
        <p:txBody>
          <a:bodyPr wrap="none">
            <a:spAutoFit/>
          </a:bodyPr>
          <a:lstStyle/>
          <a:p>
            <a:r>
              <a:rPr lang="en-US" sz="1600" dirty="0">
                <a:solidFill>
                  <a:schemeClr val="bg1"/>
                </a:solidFill>
                <a:latin typeface="Arial" panose="020B0604020202020204" pitchFamily="34" charset="0"/>
                <a:cs typeface="Arial" panose="020B0604020202020204" pitchFamily="34" charset="0"/>
              </a:rPr>
              <a:t>Current</a:t>
            </a:r>
          </a:p>
        </p:txBody>
      </p:sp>
      <p:sp>
        <p:nvSpPr>
          <p:cNvPr id="32" name="Freeform: Shape 31">
            <a:extLst>
              <a:ext uri="{FF2B5EF4-FFF2-40B4-BE49-F238E27FC236}">
                <a16:creationId xmlns:a16="http://schemas.microsoft.com/office/drawing/2014/main" id="{038FBE60-0395-49C4-AB43-2225B7ED18F5}"/>
              </a:ext>
            </a:extLst>
          </p:cNvPr>
          <p:cNvSpPr/>
          <p:nvPr/>
        </p:nvSpPr>
        <p:spPr>
          <a:xfrm>
            <a:off x="3396051" y="2175992"/>
            <a:ext cx="2059677" cy="522926"/>
          </a:xfrm>
          <a:custGeom>
            <a:avLst/>
            <a:gdLst>
              <a:gd name="connsiteX0" fmla="*/ 0 w 4083802"/>
              <a:gd name="connsiteY0" fmla="*/ 0 h 522925"/>
              <a:gd name="connsiteX1" fmla="*/ 4088086 w 4083802"/>
              <a:gd name="connsiteY1" fmla="*/ 0 h 522925"/>
              <a:gd name="connsiteX2" fmla="*/ 4088086 w 4083802"/>
              <a:gd name="connsiteY2" fmla="*/ 525316 h 522925"/>
              <a:gd name="connsiteX3" fmla="*/ 0 w 4083802"/>
              <a:gd name="connsiteY3" fmla="*/ 525316 h 522925"/>
            </a:gdLst>
            <a:ahLst/>
            <a:cxnLst>
              <a:cxn ang="0">
                <a:pos x="connsiteX0" y="connsiteY0"/>
              </a:cxn>
              <a:cxn ang="0">
                <a:pos x="connsiteX1" y="connsiteY1"/>
              </a:cxn>
              <a:cxn ang="0">
                <a:pos x="connsiteX2" y="connsiteY2"/>
              </a:cxn>
              <a:cxn ang="0">
                <a:pos x="connsiteX3" y="connsiteY3"/>
              </a:cxn>
            </a:cxnLst>
            <a:rect l="l" t="t" r="r" b="b"/>
            <a:pathLst>
              <a:path w="4083802" h="522925">
                <a:moveTo>
                  <a:pt x="0" y="0"/>
                </a:moveTo>
                <a:lnTo>
                  <a:pt x="4088086" y="0"/>
                </a:lnTo>
                <a:lnTo>
                  <a:pt x="4088086" y="525316"/>
                </a:lnTo>
                <a:lnTo>
                  <a:pt x="0" y="525316"/>
                </a:lnTo>
                <a:close/>
              </a:path>
            </a:pathLst>
          </a:custGeom>
          <a:solidFill>
            <a:srgbClr val="47B4FF"/>
          </a:solidFill>
          <a:ln w="12442"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0DCE5761-52C8-4ABB-B553-7D445F95EA04}"/>
              </a:ext>
            </a:extLst>
          </p:cNvPr>
          <p:cNvSpPr/>
          <p:nvPr/>
        </p:nvSpPr>
        <p:spPr>
          <a:xfrm>
            <a:off x="3845859" y="2252789"/>
            <a:ext cx="1160061" cy="338554"/>
          </a:xfrm>
          <a:prstGeom prst="rect">
            <a:avLst/>
          </a:prstGeom>
        </p:spPr>
        <p:txBody>
          <a:bodyPr wrap="none">
            <a:spAutoFit/>
          </a:bodyPr>
          <a:lstStyle/>
          <a:p>
            <a:r>
              <a:rPr lang="en-US" sz="1600" dirty="0">
                <a:solidFill>
                  <a:schemeClr val="bg1"/>
                </a:solidFill>
                <a:latin typeface="Arial" panose="020B0604020202020204" pitchFamily="34" charset="0"/>
                <a:cs typeface="Arial" panose="020B0604020202020204" pitchFamily="34" charset="0"/>
              </a:rPr>
              <a:t>Active LTS</a:t>
            </a:r>
          </a:p>
        </p:txBody>
      </p:sp>
      <p:sp>
        <p:nvSpPr>
          <p:cNvPr id="43" name="Freeform: Shape 42">
            <a:extLst>
              <a:ext uri="{FF2B5EF4-FFF2-40B4-BE49-F238E27FC236}">
                <a16:creationId xmlns:a16="http://schemas.microsoft.com/office/drawing/2014/main" id="{1D806C9F-548F-4D53-9A3F-4424F9F90A76}"/>
              </a:ext>
            </a:extLst>
          </p:cNvPr>
          <p:cNvSpPr/>
          <p:nvPr/>
        </p:nvSpPr>
        <p:spPr>
          <a:xfrm>
            <a:off x="5464357" y="2175992"/>
            <a:ext cx="2038498" cy="522926"/>
          </a:xfrm>
          <a:custGeom>
            <a:avLst/>
            <a:gdLst>
              <a:gd name="connsiteX0" fmla="*/ 0 w 672333"/>
              <a:gd name="connsiteY0" fmla="*/ 0 h 522925"/>
              <a:gd name="connsiteX1" fmla="*/ 681348 w 672333"/>
              <a:gd name="connsiteY1" fmla="*/ 0 h 522925"/>
              <a:gd name="connsiteX2" fmla="*/ 681348 w 672333"/>
              <a:gd name="connsiteY2" fmla="*/ 525317 h 522925"/>
              <a:gd name="connsiteX3" fmla="*/ 0 w 672333"/>
              <a:gd name="connsiteY3" fmla="*/ 525317 h 522925"/>
            </a:gdLst>
            <a:ahLst/>
            <a:cxnLst>
              <a:cxn ang="0">
                <a:pos x="connsiteX0" y="connsiteY0"/>
              </a:cxn>
              <a:cxn ang="0">
                <a:pos x="connsiteX1" y="connsiteY1"/>
              </a:cxn>
              <a:cxn ang="0">
                <a:pos x="connsiteX2" y="connsiteY2"/>
              </a:cxn>
              <a:cxn ang="0">
                <a:pos x="connsiteX3" y="connsiteY3"/>
              </a:cxn>
            </a:cxnLst>
            <a:rect l="l" t="t" r="r" b="b"/>
            <a:pathLst>
              <a:path w="672333" h="522925">
                <a:moveTo>
                  <a:pt x="0" y="0"/>
                </a:moveTo>
                <a:lnTo>
                  <a:pt x="681348" y="0"/>
                </a:lnTo>
                <a:lnTo>
                  <a:pt x="681348" y="525317"/>
                </a:lnTo>
                <a:lnTo>
                  <a:pt x="0" y="525317"/>
                </a:lnTo>
                <a:close/>
              </a:path>
            </a:pathLst>
          </a:custGeom>
          <a:solidFill>
            <a:srgbClr val="89A19D"/>
          </a:solidFill>
          <a:ln w="12442"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F5068C8A-A3EB-409E-8B91-0344D35A9A03}"/>
              </a:ext>
            </a:extLst>
          </p:cNvPr>
          <p:cNvSpPr/>
          <p:nvPr/>
        </p:nvSpPr>
        <p:spPr>
          <a:xfrm>
            <a:off x="5601196" y="2268178"/>
            <a:ext cx="1775614" cy="338554"/>
          </a:xfrm>
          <a:prstGeom prst="rect">
            <a:avLst/>
          </a:prstGeom>
        </p:spPr>
        <p:txBody>
          <a:bodyPr wrap="none">
            <a:spAutoFit/>
          </a:bodyPr>
          <a:lstStyle/>
          <a:p>
            <a:r>
              <a:rPr lang="en-US" sz="1600" dirty="0">
                <a:solidFill>
                  <a:schemeClr val="bg1"/>
                </a:solidFill>
                <a:latin typeface="Arial" panose="020B0604020202020204" pitchFamily="34" charset="0"/>
                <a:cs typeface="Arial" panose="020B0604020202020204" pitchFamily="34" charset="0"/>
              </a:rPr>
              <a:t>Maintenance LTS</a:t>
            </a:r>
          </a:p>
        </p:txBody>
      </p:sp>
      <p:sp>
        <p:nvSpPr>
          <p:cNvPr id="84" name="Freeform: Shape 83">
            <a:extLst>
              <a:ext uri="{FF2B5EF4-FFF2-40B4-BE49-F238E27FC236}">
                <a16:creationId xmlns:a16="http://schemas.microsoft.com/office/drawing/2014/main" id="{50116DA3-16F5-447F-8812-477448B95122}"/>
              </a:ext>
            </a:extLst>
          </p:cNvPr>
          <p:cNvSpPr/>
          <p:nvPr/>
        </p:nvSpPr>
        <p:spPr>
          <a:xfrm>
            <a:off x="7816401" y="3930459"/>
            <a:ext cx="3066542" cy="522926"/>
          </a:xfrm>
          <a:custGeom>
            <a:avLst/>
            <a:gdLst>
              <a:gd name="connsiteX0" fmla="*/ 0 w 672333"/>
              <a:gd name="connsiteY0" fmla="*/ 0 h 522925"/>
              <a:gd name="connsiteX1" fmla="*/ 681348 w 672333"/>
              <a:gd name="connsiteY1" fmla="*/ 0 h 522925"/>
              <a:gd name="connsiteX2" fmla="*/ 681348 w 672333"/>
              <a:gd name="connsiteY2" fmla="*/ 525317 h 522925"/>
              <a:gd name="connsiteX3" fmla="*/ 0 w 672333"/>
              <a:gd name="connsiteY3" fmla="*/ 525317 h 522925"/>
            </a:gdLst>
            <a:ahLst/>
            <a:cxnLst>
              <a:cxn ang="0">
                <a:pos x="connsiteX0" y="connsiteY0"/>
              </a:cxn>
              <a:cxn ang="0">
                <a:pos x="connsiteX1" y="connsiteY1"/>
              </a:cxn>
              <a:cxn ang="0">
                <a:pos x="connsiteX2" y="connsiteY2"/>
              </a:cxn>
              <a:cxn ang="0">
                <a:pos x="connsiteX3" y="connsiteY3"/>
              </a:cxn>
            </a:cxnLst>
            <a:rect l="l" t="t" r="r" b="b"/>
            <a:pathLst>
              <a:path w="672333" h="522925">
                <a:moveTo>
                  <a:pt x="0" y="0"/>
                </a:moveTo>
                <a:lnTo>
                  <a:pt x="681348" y="0"/>
                </a:lnTo>
                <a:lnTo>
                  <a:pt x="681348" y="525317"/>
                </a:lnTo>
                <a:lnTo>
                  <a:pt x="0" y="525317"/>
                </a:lnTo>
                <a:close/>
              </a:path>
            </a:pathLst>
          </a:custGeom>
          <a:solidFill>
            <a:srgbClr val="89A19D"/>
          </a:solidFill>
          <a:ln w="12442"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88" name="Rectangle 87">
            <a:extLst>
              <a:ext uri="{FF2B5EF4-FFF2-40B4-BE49-F238E27FC236}">
                <a16:creationId xmlns:a16="http://schemas.microsoft.com/office/drawing/2014/main" id="{9E6F5499-4407-47E8-A75C-FFC3854EBCF0}"/>
              </a:ext>
            </a:extLst>
          </p:cNvPr>
          <p:cNvSpPr/>
          <p:nvPr/>
        </p:nvSpPr>
        <p:spPr>
          <a:xfrm>
            <a:off x="8607395" y="4035476"/>
            <a:ext cx="1775614" cy="338554"/>
          </a:xfrm>
          <a:prstGeom prst="rect">
            <a:avLst/>
          </a:prstGeom>
        </p:spPr>
        <p:txBody>
          <a:bodyPr wrap="none">
            <a:spAutoFit/>
          </a:bodyPr>
          <a:lstStyle/>
          <a:p>
            <a:r>
              <a:rPr lang="en-US" sz="1600" dirty="0">
                <a:solidFill>
                  <a:schemeClr val="bg1"/>
                </a:solidFill>
                <a:latin typeface="Arial" panose="020B0604020202020204" pitchFamily="34" charset="0"/>
                <a:cs typeface="Arial" panose="020B0604020202020204" pitchFamily="34" charset="0"/>
              </a:rPr>
              <a:t>Maintenance LTS</a:t>
            </a:r>
          </a:p>
        </p:txBody>
      </p:sp>
      <p:sp>
        <p:nvSpPr>
          <p:cNvPr id="91" name="Rectangle 90">
            <a:extLst>
              <a:ext uri="{FF2B5EF4-FFF2-40B4-BE49-F238E27FC236}">
                <a16:creationId xmlns:a16="http://schemas.microsoft.com/office/drawing/2014/main" id="{8323432C-3D1E-4FEA-BDF2-775B2EF3B088}"/>
              </a:ext>
            </a:extLst>
          </p:cNvPr>
          <p:cNvSpPr/>
          <p:nvPr/>
        </p:nvSpPr>
        <p:spPr>
          <a:xfrm>
            <a:off x="4055804" y="3697045"/>
            <a:ext cx="2017037" cy="269304"/>
          </a:xfrm>
          <a:prstGeom prst="rect">
            <a:avLst/>
          </a:prstGeom>
          <a:solidFill>
            <a:schemeClr val="bg1"/>
          </a:solidFill>
        </p:spPr>
        <p:txBody>
          <a:bodyPr wrap="square">
            <a:spAutoFit/>
          </a:bodyPr>
          <a:lstStyle/>
          <a:p>
            <a:r>
              <a:rPr lang="en-US" sz="1150" dirty="0">
                <a:latin typeface="Arial" panose="020B0604020202020204" pitchFamily="34" charset="0"/>
                <a:cs typeface="Arial" panose="020B0604020202020204" pitchFamily="34" charset="0"/>
              </a:rPr>
              <a:t>(Possible breaking features)</a:t>
            </a:r>
          </a:p>
        </p:txBody>
      </p:sp>
      <p:sp>
        <p:nvSpPr>
          <p:cNvPr id="83" name="Freeform: Shape 82">
            <a:extLst>
              <a:ext uri="{FF2B5EF4-FFF2-40B4-BE49-F238E27FC236}">
                <a16:creationId xmlns:a16="http://schemas.microsoft.com/office/drawing/2014/main" id="{00D70672-8439-4A1C-A190-FA3028F996B7}"/>
              </a:ext>
            </a:extLst>
          </p:cNvPr>
          <p:cNvSpPr/>
          <p:nvPr/>
        </p:nvSpPr>
        <p:spPr>
          <a:xfrm>
            <a:off x="4214999" y="3930459"/>
            <a:ext cx="1421411" cy="508064"/>
          </a:xfrm>
          <a:custGeom>
            <a:avLst/>
            <a:gdLst>
              <a:gd name="connsiteX0" fmla="*/ 0 w 1929845"/>
              <a:gd name="connsiteY0" fmla="*/ 0 h 522925"/>
              <a:gd name="connsiteX1" fmla="*/ 1932809 w 1929845"/>
              <a:gd name="connsiteY1" fmla="*/ 0 h 522925"/>
              <a:gd name="connsiteX2" fmla="*/ 1932809 w 1929845"/>
              <a:gd name="connsiteY2" fmla="*/ 525316 h 522925"/>
              <a:gd name="connsiteX3" fmla="*/ 0 w 1929845"/>
              <a:gd name="connsiteY3" fmla="*/ 525316 h 522925"/>
            </a:gdLst>
            <a:ahLst/>
            <a:cxnLst>
              <a:cxn ang="0">
                <a:pos x="connsiteX0" y="connsiteY0"/>
              </a:cxn>
              <a:cxn ang="0">
                <a:pos x="connsiteX1" y="connsiteY1"/>
              </a:cxn>
              <a:cxn ang="0">
                <a:pos x="connsiteX2" y="connsiteY2"/>
              </a:cxn>
              <a:cxn ang="0">
                <a:pos x="connsiteX3" y="connsiteY3"/>
              </a:cxn>
            </a:cxnLst>
            <a:rect l="l" t="t" r="r" b="b"/>
            <a:pathLst>
              <a:path w="1929845" h="522925">
                <a:moveTo>
                  <a:pt x="0" y="0"/>
                </a:moveTo>
                <a:lnTo>
                  <a:pt x="1932809" y="0"/>
                </a:lnTo>
                <a:lnTo>
                  <a:pt x="1932809" y="525316"/>
                </a:lnTo>
                <a:lnTo>
                  <a:pt x="0" y="525316"/>
                </a:lnTo>
                <a:close/>
              </a:path>
            </a:pathLst>
          </a:custGeom>
          <a:solidFill>
            <a:srgbClr val="2AA748"/>
          </a:solidFill>
          <a:ln w="12442"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85" name="TextBox 84">
            <a:extLst>
              <a:ext uri="{FF2B5EF4-FFF2-40B4-BE49-F238E27FC236}">
                <a16:creationId xmlns:a16="http://schemas.microsoft.com/office/drawing/2014/main" id="{3DE364C9-0CFB-4347-A378-4747A43C5334}"/>
              </a:ext>
            </a:extLst>
          </p:cNvPr>
          <p:cNvSpPr txBox="1"/>
          <p:nvPr/>
        </p:nvSpPr>
        <p:spPr>
          <a:xfrm>
            <a:off x="1937637" y="3953605"/>
            <a:ext cx="2194215" cy="461663"/>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ctr" defTabSz="914354" rtl="0" eaLnBrk="1" fontAlgn="auto" latinLnBrk="0" hangingPunct="0">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sym typeface="Arial"/>
              </a:rPr>
              <a:t>Need for Zowe V+1 Decided Annually </a:t>
            </a:r>
          </a:p>
        </p:txBody>
      </p:sp>
      <p:sp>
        <p:nvSpPr>
          <p:cNvPr id="86" name="Rectangle 85">
            <a:extLst>
              <a:ext uri="{FF2B5EF4-FFF2-40B4-BE49-F238E27FC236}">
                <a16:creationId xmlns:a16="http://schemas.microsoft.com/office/drawing/2014/main" id="{83CAEF0F-797B-4B53-B468-CC00161960AC}"/>
              </a:ext>
            </a:extLst>
          </p:cNvPr>
          <p:cNvSpPr/>
          <p:nvPr/>
        </p:nvSpPr>
        <p:spPr>
          <a:xfrm>
            <a:off x="5547593" y="4007256"/>
            <a:ext cx="869149" cy="338554"/>
          </a:xfrm>
          <a:prstGeom prst="rect">
            <a:avLst/>
          </a:prstGeom>
        </p:spPr>
        <p:txBody>
          <a:bodyPr wrap="none">
            <a:spAutoFit/>
          </a:bodyPr>
          <a:lstStyle/>
          <a:p>
            <a:r>
              <a:rPr lang="en-US" sz="1600" dirty="0">
                <a:solidFill>
                  <a:schemeClr val="bg1"/>
                </a:solidFill>
                <a:latin typeface="Arial" panose="020B0604020202020204" pitchFamily="34" charset="0"/>
                <a:cs typeface="Arial" panose="020B0604020202020204" pitchFamily="34" charset="0"/>
              </a:rPr>
              <a:t>Current</a:t>
            </a:r>
          </a:p>
        </p:txBody>
      </p:sp>
      <p:sp>
        <p:nvSpPr>
          <p:cNvPr id="81" name="Freeform: Shape 80">
            <a:extLst>
              <a:ext uri="{FF2B5EF4-FFF2-40B4-BE49-F238E27FC236}">
                <a16:creationId xmlns:a16="http://schemas.microsoft.com/office/drawing/2014/main" id="{1B706B0E-2798-42D2-9260-888F81E04324}"/>
              </a:ext>
            </a:extLst>
          </p:cNvPr>
          <p:cNvSpPr/>
          <p:nvPr/>
        </p:nvSpPr>
        <p:spPr>
          <a:xfrm>
            <a:off x="5512227" y="3930459"/>
            <a:ext cx="2476419" cy="508064"/>
          </a:xfrm>
          <a:custGeom>
            <a:avLst/>
            <a:gdLst>
              <a:gd name="connsiteX0" fmla="*/ 0 w 4083802"/>
              <a:gd name="connsiteY0" fmla="*/ 0 h 522925"/>
              <a:gd name="connsiteX1" fmla="*/ 4088086 w 4083802"/>
              <a:gd name="connsiteY1" fmla="*/ 0 h 522925"/>
              <a:gd name="connsiteX2" fmla="*/ 4088086 w 4083802"/>
              <a:gd name="connsiteY2" fmla="*/ 525316 h 522925"/>
              <a:gd name="connsiteX3" fmla="*/ 0 w 4083802"/>
              <a:gd name="connsiteY3" fmla="*/ 525316 h 522925"/>
            </a:gdLst>
            <a:ahLst/>
            <a:cxnLst>
              <a:cxn ang="0">
                <a:pos x="connsiteX0" y="connsiteY0"/>
              </a:cxn>
              <a:cxn ang="0">
                <a:pos x="connsiteX1" y="connsiteY1"/>
              </a:cxn>
              <a:cxn ang="0">
                <a:pos x="connsiteX2" y="connsiteY2"/>
              </a:cxn>
              <a:cxn ang="0">
                <a:pos x="connsiteX3" y="connsiteY3"/>
              </a:cxn>
            </a:cxnLst>
            <a:rect l="l" t="t" r="r" b="b"/>
            <a:pathLst>
              <a:path w="4083802" h="522925">
                <a:moveTo>
                  <a:pt x="0" y="0"/>
                </a:moveTo>
                <a:lnTo>
                  <a:pt x="4088086" y="0"/>
                </a:lnTo>
                <a:lnTo>
                  <a:pt x="4088086" y="525316"/>
                </a:lnTo>
                <a:lnTo>
                  <a:pt x="0" y="525316"/>
                </a:lnTo>
                <a:close/>
              </a:path>
            </a:pathLst>
          </a:custGeom>
          <a:solidFill>
            <a:srgbClr val="47B4FF"/>
          </a:solidFill>
          <a:ln w="12442"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87" name="Rectangle 86">
            <a:extLst>
              <a:ext uri="{FF2B5EF4-FFF2-40B4-BE49-F238E27FC236}">
                <a16:creationId xmlns:a16="http://schemas.microsoft.com/office/drawing/2014/main" id="{8D522DC2-A68C-4E6F-AB5B-15A409AB82DF}"/>
              </a:ext>
            </a:extLst>
          </p:cNvPr>
          <p:cNvSpPr/>
          <p:nvPr/>
        </p:nvSpPr>
        <p:spPr>
          <a:xfrm>
            <a:off x="6067610" y="4015160"/>
            <a:ext cx="1160061" cy="338554"/>
          </a:xfrm>
          <a:prstGeom prst="rect">
            <a:avLst/>
          </a:prstGeom>
        </p:spPr>
        <p:txBody>
          <a:bodyPr wrap="none">
            <a:spAutoFit/>
          </a:bodyPr>
          <a:lstStyle/>
          <a:p>
            <a:r>
              <a:rPr lang="en-US" sz="1600" dirty="0">
                <a:solidFill>
                  <a:schemeClr val="bg1"/>
                </a:solidFill>
                <a:latin typeface="Arial" panose="020B0604020202020204" pitchFamily="34" charset="0"/>
                <a:cs typeface="Arial" panose="020B0604020202020204" pitchFamily="34" charset="0"/>
              </a:rPr>
              <a:t>Active LTS</a:t>
            </a:r>
          </a:p>
        </p:txBody>
      </p:sp>
      <p:sp>
        <p:nvSpPr>
          <p:cNvPr id="96" name="Freeform: Shape 95">
            <a:extLst>
              <a:ext uri="{FF2B5EF4-FFF2-40B4-BE49-F238E27FC236}">
                <a16:creationId xmlns:a16="http://schemas.microsoft.com/office/drawing/2014/main" id="{5B9E3D12-A5F9-4C51-B4DF-608CAD00E10B}"/>
              </a:ext>
            </a:extLst>
          </p:cNvPr>
          <p:cNvSpPr/>
          <p:nvPr/>
        </p:nvSpPr>
        <p:spPr>
          <a:xfrm>
            <a:off x="7537908" y="2170064"/>
            <a:ext cx="450738" cy="536275"/>
          </a:xfrm>
          <a:custGeom>
            <a:avLst/>
            <a:gdLst>
              <a:gd name="connsiteX0" fmla="*/ 0 w 672333"/>
              <a:gd name="connsiteY0" fmla="*/ 0 h 522925"/>
              <a:gd name="connsiteX1" fmla="*/ 681348 w 672333"/>
              <a:gd name="connsiteY1" fmla="*/ 0 h 522925"/>
              <a:gd name="connsiteX2" fmla="*/ 681348 w 672333"/>
              <a:gd name="connsiteY2" fmla="*/ 525317 h 522925"/>
              <a:gd name="connsiteX3" fmla="*/ 0 w 672333"/>
              <a:gd name="connsiteY3" fmla="*/ 525317 h 522925"/>
            </a:gdLst>
            <a:ahLst/>
            <a:cxnLst>
              <a:cxn ang="0">
                <a:pos x="connsiteX0" y="connsiteY0"/>
              </a:cxn>
              <a:cxn ang="0">
                <a:pos x="connsiteX1" y="connsiteY1"/>
              </a:cxn>
              <a:cxn ang="0">
                <a:pos x="connsiteX2" y="connsiteY2"/>
              </a:cxn>
              <a:cxn ang="0">
                <a:pos x="connsiteX3" y="connsiteY3"/>
              </a:cxn>
            </a:cxnLst>
            <a:rect l="l" t="t" r="r" b="b"/>
            <a:pathLst>
              <a:path w="672333" h="522925">
                <a:moveTo>
                  <a:pt x="0" y="0"/>
                </a:moveTo>
                <a:lnTo>
                  <a:pt x="681348" y="0"/>
                </a:lnTo>
                <a:lnTo>
                  <a:pt x="681348" y="525317"/>
                </a:lnTo>
                <a:lnTo>
                  <a:pt x="0" y="525317"/>
                </a:lnTo>
                <a:close/>
              </a:path>
            </a:pathLst>
          </a:custGeom>
          <a:gradFill>
            <a:gsLst>
              <a:gs pos="25134">
                <a:srgbClr val="89A19D"/>
              </a:gs>
              <a:gs pos="46000">
                <a:schemeClr val="accent3"/>
              </a:gs>
              <a:gs pos="90000">
                <a:schemeClr val="bg1"/>
              </a:gs>
            </a:gsLst>
            <a:lin ang="0" scaled="1"/>
          </a:gradFill>
          <a:ln w="12442" cap="flat">
            <a:solidFill>
              <a:schemeClr val="bg1"/>
            </a:solidFill>
            <a:prstDash val="solid"/>
            <a:miter/>
          </a:ln>
        </p:spPr>
        <p:txBody>
          <a:bodyPr rtlCol="0" anchor="ctr"/>
          <a:lstStyle/>
          <a:p>
            <a:r>
              <a:rPr lang="en-US" b="1" dirty="0">
                <a:solidFill>
                  <a:schemeClr val="bg1"/>
                </a:solidFill>
                <a:latin typeface="Arial" panose="020B0604020202020204" pitchFamily="34" charset="0"/>
                <a:cs typeface="Arial" panose="020B0604020202020204" pitchFamily="34" charset="0"/>
              </a:rPr>
              <a:t>…</a:t>
            </a:r>
          </a:p>
        </p:txBody>
      </p:sp>
      <p:sp>
        <p:nvSpPr>
          <p:cNvPr id="97" name="Freeform: Shape 96">
            <a:extLst>
              <a:ext uri="{FF2B5EF4-FFF2-40B4-BE49-F238E27FC236}">
                <a16:creationId xmlns:a16="http://schemas.microsoft.com/office/drawing/2014/main" id="{B32788A8-2298-4293-A4D2-6728218E3DDF}"/>
              </a:ext>
            </a:extLst>
          </p:cNvPr>
          <p:cNvSpPr/>
          <p:nvPr/>
        </p:nvSpPr>
        <p:spPr>
          <a:xfrm>
            <a:off x="10916085" y="3927441"/>
            <a:ext cx="450738" cy="542506"/>
          </a:xfrm>
          <a:custGeom>
            <a:avLst/>
            <a:gdLst>
              <a:gd name="connsiteX0" fmla="*/ 0 w 672333"/>
              <a:gd name="connsiteY0" fmla="*/ 0 h 522925"/>
              <a:gd name="connsiteX1" fmla="*/ 681348 w 672333"/>
              <a:gd name="connsiteY1" fmla="*/ 0 h 522925"/>
              <a:gd name="connsiteX2" fmla="*/ 681348 w 672333"/>
              <a:gd name="connsiteY2" fmla="*/ 525317 h 522925"/>
              <a:gd name="connsiteX3" fmla="*/ 0 w 672333"/>
              <a:gd name="connsiteY3" fmla="*/ 525317 h 522925"/>
            </a:gdLst>
            <a:ahLst/>
            <a:cxnLst>
              <a:cxn ang="0">
                <a:pos x="connsiteX0" y="connsiteY0"/>
              </a:cxn>
              <a:cxn ang="0">
                <a:pos x="connsiteX1" y="connsiteY1"/>
              </a:cxn>
              <a:cxn ang="0">
                <a:pos x="connsiteX2" y="connsiteY2"/>
              </a:cxn>
              <a:cxn ang="0">
                <a:pos x="connsiteX3" y="connsiteY3"/>
              </a:cxn>
            </a:cxnLst>
            <a:rect l="l" t="t" r="r" b="b"/>
            <a:pathLst>
              <a:path w="672333" h="522925">
                <a:moveTo>
                  <a:pt x="0" y="0"/>
                </a:moveTo>
                <a:lnTo>
                  <a:pt x="681348" y="0"/>
                </a:lnTo>
                <a:lnTo>
                  <a:pt x="681348" y="525317"/>
                </a:lnTo>
                <a:lnTo>
                  <a:pt x="0" y="525317"/>
                </a:lnTo>
                <a:close/>
              </a:path>
            </a:pathLst>
          </a:custGeom>
          <a:gradFill>
            <a:gsLst>
              <a:gs pos="25134">
                <a:srgbClr val="89A19D"/>
              </a:gs>
              <a:gs pos="46000">
                <a:schemeClr val="accent3"/>
              </a:gs>
              <a:gs pos="90000">
                <a:schemeClr val="bg1"/>
              </a:gs>
            </a:gsLst>
            <a:lin ang="0" scaled="1"/>
          </a:gradFill>
          <a:ln w="12442" cap="flat">
            <a:solidFill>
              <a:schemeClr val="bg1"/>
            </a:solidFill>
            <a:prstDash val="solid"/>
            <a:miter/>
          </a:ln>
        </p:spPr>
        <p:txBody>
          <a:bodyPr rtlCol="0" anchor="ctr"/>
          <a:lstStyle/>
          <a:p>
            <a:r>
              <a:rPr lang="en-US" b="1" dirty="0">
                <a:solidFill>
                  <a:schemeClr val="bg1"/>
                </a:solidFill>
                <a:latin typeface="Arial" panose="020B0604020202020204" pitchFamily="34" charset="0"/>
                <a:cs typeface="Arial" panose="020B0604020202020204" pitchFamily="34" charset="0"/>
              </a:rPr>
              <a:t>…</a:t>
            </a:r>
          </a:p>
        </p:txBody>
      </p:sp>
      <p:sp>
        <p:nvSpPr>
          <p:cNvPr id="98" name="TextBox 97">
            <a:extLst>
              <a:ext uri="{FF2B5EF4-FFF2-40B4-BE49-F238E27FC236}">
                <a16:creationId xmlns:a16="http://schemas.microsoft.com/office/drawing/2014/main" id="{A277EADD-4638-43A6-9882-B804D18360B5}"/>
              </a:ext>
            </a:extLst>
          </p:cNvPr>
          <p:cNvSpPr txBox="1"/>
          <p:nvPr/>
        </p:nvSpPr>
        <p:spPr>
          <a:xfrm>
            <a:off x="8315286" y="2183642"/>
            <a:ext cx="3561079" cy="307777"/>
          </a:xfrm>
          <a:prstGeom prst="rect">
            <a:avLst/>
          </a:prstGeom>
          <a:solidFill>
            <a:schemeClr val="bg1"/>
          </a:solidFill>
        </p:spPr>
        <p:txBody>
          <a:bodyPr wrap="square" rtlCol="0">
            <a:spAutoFit/>
          </a:bodyPr>
          <a:lstStyle/>
          <a:p>
            <a:r>
              <a:rPr lang="en-US" sz="1400" dirty="0">
                <a:latin typeface="Arial" panose="020B0604020202020204" pitchFamily="34" charset="0"/>
                <a:cs typeface="Arial" panose="020B0604020202020204" pitchFamily="34" charset="0"/>
              </a:rPr>
              <a:t>Source code available indefinitely  </a:t>
            </a:r>
          </a:p>
        </p:txBody>
      </p:sp>
      <p:sp>
        <p:nvSpPr>
          <p:cNvPr id="4" name="TextBox 3">
            <a:extLst>
              <a:ext uri="{FF2B5EF4-FFF2-40B4-BE49-F238E27FC236}">
                <a16:creationId xmlns:a16="http://schemas.microsoft.com/office/drawing/2014/main" id="{8AB96380-C301-42DF-A5E1-B892A0C21C92}"/>
              </a:ext>
            </a:extLst>
          </p:cNvPr>
          <p:cNvSpPr txBox="1"/>
          <p:nvPr/>
        </p:nvSpPr>
        <p:spPr>
          <a:xfrm>
            <a:off x="2845409" y="1568407"/>
            <a:ext cx="6956988" cy="307777"/>
          </a:xfrm>
          <a:prstGeom prst="rect">
            <a:avLst/>
          </a:prstGeom>
          <a:solidFill>
            <a:schemeClr val="bg1"/>
          </a:solidFill>
          <a:ln>
            <a:solidFill>
              <a:schemeClr val="tx1"/>
            </a:solidFill>
          </a:ln>
        </p:spPr>
        <p:txBody>
          <a:bodyPr wrap="square" rtlCol="0">
            <a:spAutoFit/>
          </a:bodyPr>
          <a:lstStyle/>
          <a:p>
            <a:pPr algn="ctr"/>
            <a:r>
              <a:rPr lang="en-US" sz="1400" dirty="0">
                <a:latin typeface="Arial" panose="020B0604020202020204" pitchFamily="34" charset="0"/>
                <a:cs typeface="Arial" panose="020B0604020202020204" pitchFamily="34" charset="0"/>
              </a:rPr>
              <a:t>Zowe V1 is intended to be supported for at least 2 years beginning Feb 2020</a:t>
            </a:r>
          </a:p>
        </p:txBody>
      </p:sp>
      <p:sp>
        <p:nvSpPr>
          <p:cNvPr id="99" name="TextBox 98">
            <a:extLst>
              <a:ext uri="{FF2B5EF4-FFF2-40B4-BE49-F238E27FC236}">
                <a16:creationId xmlns:a16="http://schemas.microsoft.com/office/drawing/2014/main" id="{0E90FB45-A847-4C67-A86D-DCF6D4BAE8DC}"/>
              </a:ext>
            </a:extLst>
          </p:cNvPr>
          <p:cNvSpPr txBox="1"/>
          <p:nvPr/>
        </p:nvSpPr>
        <p:spPr>
          <a:xfrm>
            <a:off x="2116850" y="3374899"/>
            <a:ext cx="7289597" cy="307777"/>
          </a:xfrm>
          <a:prstGeom prst="rect">
            <a:avLst/>
          </a:prstGeom>
          <a:solidFill>
            <a:schemeClr val="bg1"/>
          </a:solidFill>
          <a:ln>
            <a:solidFill>
              <a:schemeClr val="tx1"/>
            </a:solidFill>
          </a:ln>
        </p:spPr>
        <p:txBody>
          <a:bodyPr wrap="square" rtlCol="0">
            <a:spAutoFit/>
          </a:bodyPr>
          <a:lstStyle/>
          <a:p>
            <a:pPr algn="ctr"/>
            <a:r>
              <a:rPr lang="en-US" sz="1400" dirty="0">
                <a:latin typeface="Arial" panose="020B0604020202020204" pitchFamily="34" charset="0"/>
                <a:cs typeface="Arial" panose="020B0604020202020204" pitchFamily="34" charset="0"/>
              </a:rPr>
              <a:t>The intent and timing for any new version will be declared annually in 1Q</a:t>
            </a:r>
          </a:p>
        </p:txBody>
      </p:sp>
      <p:sp>
        <p:nvSpPr>
          <p:cNvPr id="100" name="Rectangle 99">
            <a:extLst>
              <a:ext uri="{FF2B5EF4-FFF2-40B4-BE49-F238E27FC236}">
                <a16:creationId xmlns:a16="http://schemas.microsoft.com/office/drawing/2014/main" id="{E391A9B3-3315-4989-A12B-CDA211EBDB99}"/>
              </a:ext>
            </a:extLst>
          </p:cNvPr>
          <p:cNvSpPr/>
          <p:nvPr/>
        </p:nvSpPr>
        <p:spPr>
          <a:xfrm>
            <a:off x="4448598" y="4022645"/>
            <a:ext cx="869149" cy="338554"/>
          </a:xfrm>
          <a:prstGeom prst="rect">
            <a:avLst/>
          </a:prstGeom>
        </p:spPr>
        <p:txBody>
          <a:bodyPr wrap="none">
            <a:spAutoFit/>
          </a:bodyPr>
          <a:lstStyle/>
          <a:p>
            <a:r>
              <a:rPr lang="en-US" sz="1600" dirty="0">
                <a:solidFill>
                  <a:schemeClr val="bg1"/>
                </a:solidFill>
                <a:latin typeface="Arial" panose="020B0604020202020204" pitchFamily="34" charset="0"/>
                <a:cs typeface="Arial" panose="020B0604020202020204" pitchFamily="34" charset="0"/>
              </a:rPr>
              <a:t>Current</a:t>
            </a:r>
          </a:p>
        </p:txBody>
      </p:sp>
    </p:spTree>
    <p:extLst>
      <p:ext uri="{BB962C8B-B14F-4D97-AF65-F5344CB8AC3E}">
        <p14:creationId xmlns:p14="http://schemas.microsoft.com/office/powerpoint/2010/main" val="2794382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11C8E-B5A5-48DA-BCDF-A9A0E7004F8F}"/>
              </a:ext>
            </a:extLst>
          </p:cNvPr>
          <p:cNvSpPr>
            <a:spLocks noGrp="1"/>
          </p:cNvSpPr>
          <p:nvPr>
            <p:ph type="title"/>
          </p:nvPr>
        </p:nvSpPr>
        <p:spPr>
          <a:xfrm>
            <a:off x="83128" y="11691"/>
            <a:ext cx="10515600" cy="623166"/>
          </a:xfrm>
        </p:spPr>
        <p:txBody>
          <a:bodyPr>
            <a:normAutofit fontScale="90000"/>
          </a:bodyPr>
          <a:lstStyle/>
          <a:p>
            <a:r>
              <a:rPr lang="en-US" b="1" dirty="0">
                <a:solidFill>
                  <a:srgbClr val="0070C0"/>
                </a:solidFill>
              </a:rPr>
              <a:t>Version, Release, Modification </a:t>
            </a:r>
          </a:p>
        </p:txBody>
      </p:sp>
      <p:sp>
        <p:nvSpPr>
          <p:cNvPr id="3" name="TextBox 2">
            <a:extLst>
              <a:ext uri="{FF2B5EF4-FFF2-40B4-BE49-F238E27FC236}">
                <a16:creationId xmlns:a16="http://schemas.microsoft.com/office/drawing/2014/main" id="{DB01706B-B67F-4667-8FCA-E5F97EBB794A}"/>
              </a:ext>
            </a:extLst>
          </p:cNvPr>
          <p:cNvSpPr txBox="1"/>
          <p:nvPr/>
        </p:nvSpPr>
        <p:spPr>
          <a:xfrm>
            <a:off x="147782" y="549032"/>
            <a:ext cx="11896436" cy="7048083"/>
          </a:xfrm>
          <a:prstGeom prst="rect">
            <a:avLst/>
          </a:prstGeom>
          <a:noFill/>
        </p:spPr>
        <p:txBody>
          <a:bodyPr wrap="square" rtlCol="0">
            <a:spAutoFit/>
          </a:bodyPr>
          <a:lstStyle/>
          <a:p>
            <a:pPr marL="285750" lvl="0" indent="-285750">
              <a:buFont typeface="Arial" panose="020B0604020202020204" pitchFamily="34" charset="0"/>
              <a:buChar char="•"/>
            </a:pPr>
            <a:endParaRPr lang="en-US" sz="2000" dirty="0">
              <a:cs typeface="Arial" panose="020B0604020202020204" pitchFamily="34" charset="0"/>
            </a:endParaRPr>
          </a:p>
          <a:p>
            <a:pPr marL="285750" lvl="0" indent="-285750">
              <a:buFont typeface="Arial" panose="020B0604020202020204" pitchFamily="34" charset="0"/>
              <a:buChar char="•"/>
            </a:pPr>
            <a:r>
              <a:rPr lang="en-US" sz="2000" dirty="0" err="1">
                <a:cs typeface="Arial" panose="020B0604020202020204" pitchFamily="34" charset="0"/>
              </a:rPr>
              <a:t>Zowe</a:t>
            </a:r>
            <a:r>
              <a:rPr lang="en-US" sz="2000" dirty="0">
                <a:cs typeface="Arial" panose="020B0604020202020204" pitchFamily="34" charset="0"/>
              </a:rPr>
              <a:t> distributions are given a version, release, and modification number.  </a:t>
            </a:r>
          </a:p>
          <a:p>
            <a:pPr marL="742950" lvl="1" indent="-285750">
              <a:buFont typeface="Arial" panose="020B0604020202020204" pitchFamily="34" charset="0"/>
              <a:buChar char="•"/>
            </a:pPr>
            <a:r>
              <a:rPr lang="en-US" sz="2000" dirty="0">
                <a:latin typeface="Courier" pitchFamily="2" charset="0"/>
                <a:cs typeface="Arial" panose="020B0604020202020204" pitchFamily="34" charset="0"/>
              </a:rPr>
              <a:t>Zowe 1.11.1 </a:t>
            </a:r>
            <a:r>
              <a:rPr lang="en-US" sz="2000" dirty="0">
                <a:cs typeface="Arial" panose="020B0604020202020204" pitchFamily="34" charset="0"/>
              </a:rPr>
              <a:t>is version one, release 11, and modification one.  </a:t>
            </a:r>
            <a:r>
              <a:rPr lang="en-US" sz="2000" dirty="0" err="1">
                <a:cs typeface="Arial" panose="020B0604020202020204" pitchFamily="34" charset="0"/>
              </a:rPr>
              <a:t>Zowe</a:t>
            </a:r>
            <a:r>
              <a:rPr lang="en-US" sz="2000" dirty="0">
                <a:cs typeface="Arial" panose="020B0604020202020204" pitchFamily="34" charset="0"/>
              </a:rPr>
              <a:t> distributions are sequential, </a:t>
            </a:r>
            <a:r>
              <a:rPr lang="en-US" sz="2000" dirty="0">
                <a:latin typeface="Courier" pitchFamily="2" charset="0"/>
                <a:cs typeface="Arial" panose="020B0604020202020204" pitchFamily="34" charset="0"/>
              </a:rPr>
              <a:t>so 1.11.2</a:t>
            </a:r>
            <a:r>
              <a:rPr lang="en-US" sz="2000" dirty="0">
                <a:cs typeface="Arial" panose="020B0604020202020204" pitchFamily="34" charset="0"/>
              </a:rPr>
              <a:t>, </a:t>
            </a:r>
            <a:r>
              <a:rPr lang="en-US" sz="2000" dirty="0">
                <a:latin typeface="Courier" pitchFamily="2" charset="0"/>
                <a:cs typeface="Arial" panose="020B0604020202020204" pitchFamily="34" charset="0"/>
              </a:rPr>
              <a:t>1.12.0</a:t>
            </a:r>
            <a:r>
              <a:rPr lang="en-US" sz="2000" dirty="0">
                <a:cs typeface="Arial" panose="020B0604020202020204" pitchFamily="34" charset="0"/>
              </a:rPr>
              <a:t> or </a:t>
            </a:r>
            <a:r>
              <a:rPr lang="en-US" sz="2000" dirty="0">
                <a:latin typeface="Courier" pitchFamily="2" charset="0"/>
                <a:cs typeface="Arial" panose="020B0604020202020204" pitchFamily="34" charset="0"/>
              </a:rPr>
              <a:t>2.0.0</a:t>
            </a:r>
            <a:r>
              <a:rPr lang="en-US" sz="2000" dirty="0">
                <a:cs typeface="Arial" panose="020B0604020202020204" pitchFamily="34" charset="0"/>
              </a:rPr>
              <a:t> are all later software distributions than </a:t>
            </a:r>
            <a:r>
              <a:rPr lang="en-US" sz="2000" dirty="0">
                <a:latin typeface="Courier" pitchFamily="2" charset="0"/>
                <a:cs typeface="Arial" panose="020B0604020202020204" pitchFamily="34" charset="0"/>
              </a:rPr>
              <a:t>1.11.1</a:t>
            </a:r>
            <a:r>
              <a:rPr lang="en-US" sz="2000" dirty="0">
                <a:cs typeface="Arial" panose="020B0604020202020204" pitchFamily="34" charset="0"/>
              </a:rPr>
              <a:t>.  </a:t>
            </a:r>
          </a:p>
          <a:p>
            <a:pPr marL="285750" indent="-285750">
              <a:buFont typeface="Arial" panose="020B0604020202020204" pitchFamily="34" charset="0"/>
              <a:buChar char="•"/>
            </a:pPr>
            <a:endParaRPr lang="en-US" sz="2000" dirty="0">
              <a:solidFill>
                <a:prstClr val="black"/>
              </a:solidFill>
              <a:cs typeface="Arial" panose="020B0604020202020204" pitchFamily="34" charset="0"/>
            </a:endParaRPr>
          </a:p>
          <a:p>
            <a:pPr marL="285750" indent="-285750">
              <a:buFont typeface="Arial" panose="020B0604020202020204" pitchFamily="34" charset="0"/>
              <a:buChar char="•"/>
            </a:pPr>
            <a:r>
              <a:rPr lang="en-US" sz="2000" dirty="0">
                <a:solidFill>
                  <a:prstClr val="black"/>
                </a:solidFill>
                <a:cs typeface="Arial" panose="020B0604020202020204" pitchFamily="34" charset="0"/>
              </a:rPr>
              <a:t>Distributions that increment the </a:t>
            </a:r>
            <a:r>
              <a:rPr lang="en-US" sz="2000" b="1" dirty="0">
                <a:solidFill>
                  <a:prstClr val="black"/>
                </a:solidFill>
                <a:cs typeface="Arial" panose="020B0604020202020204" pitchFamily="34" charset="0"/>
              </a:rPr>
              <a:t>modification number </a:t>
            </a:r>
            <a:r>
              <a:rPr lang="en-US" sz="2000" dirty="0">
                <a:solidFill>
                  <a:prstClr val="black"/>
                </a:solidFill>
                <a:cs typeface="Arial" panose="020B0604020202020204" pitchFamily="34" charset="0"/>
              </a:rPr>
              <a:t>are created when the community recognizes the need to provide a fix mid iteration.  </a:t>
            </a:r>
          </a:p>
          <a:p>
            <a:pPr marL="285750" indent="-285750">
              <a:buFont typeface="Arial" panose="020B0604020202020204" pitchFamily="34" charset="0"/>
              <a:buChar char="•"/>
            </a:pPr>
            <a:endParaRPr lang="en-US" sz="2000" dirty="0">
              <a:solidFill>
                <a:prstClr val="black"/>
              </a:solidFill>
              <a:cs typeface="Arial" panose="020B0604020202020204" pitchFamily="34" charset="0"/>
            </a:endParaRPr>
          </a:p>
          <a:p>
            <a:pPr marL="285750" indent="-285750">
              <a:buFont typeface="Arial" panose="020B0604020202020204" pitchFamily="34" charset="0"/>
              <a:buChar char="•"/>
            </a:pPr>
            <a:r>
              <a:rPr lang="en-US" sz="2000" dirty="0">
                <a:solidFill>
                  <a:prstClr val="black"/>
                </a:solidFill>
                <a:cs typeface="Arial" panose="020B0604020202020204" pitchFamily="34" charset="0"/>
              </a:rPr>
              <a:t>Distributions that increment the </a:t>
            </a:r>
            <a:r>
              <a:rPr lang="en-US" sz="2000" b="1" dirty="0">
                <a:solidFill>
                  <a:prstClr val="black"/>
                </a:solidFill>
                <a:cs typeface="Arial" panose="020B0604020202020204" pitchFamily="34" charset="0"/>
              </a:rPr>
              <a:t>release number </a:t>
            </a:r>
            <a:r>
              <a:rPr lang="en-US" sz="2000" dirty="0">
                <a:solidFill>
                  <a:prstClr val="black"/>
                </a:solidFill>
                <a:cs typeface="Arial" panose="020B0604020202020204" pitchFamily="34" charset="0"/>
              </a:rPr>
              <a:t>represents a rollup of all new content since the previous release distribution.  The frequency of releases distributions is determined by the community sprint cycle and is typically every 4 and 6 weeks.  </a:t>
            </a:r>
          </a:p>
          <a:p>
            <a:pPr marL="285750" indent="-285750">
              <a:buFont typeface="Arial" panose="020B0604020202020204" pitchFamily="34" charset="0"/>
              <a:buChar char="•"/>
            </a:pPr>
            <a:endParaRPr lang="en-US" sz="2000" dirty="0">
              <a:solidFill>
                <a:prstClr val="black"/>
              </a:solidFill>
              <a:cs typeface="Arial" panose="020B0604020202020204" pitchFamily="34" charset="0"/>
            </a:endParaRPr>
          </a:p>
          <a:p>
            <a:pPr marL="285750" indent="-285750">
              <a:buFont typeface="Arial" panose="020B0604020202020204" pitchFamily="34" charset="0"/>
              <a:buChar char="•"/>
            </a:pPr>
            <a:r>
              <a:rPr lang="en-US" sz="2000" dirty="0">
                <a:solidFill>
                  <a:prstClr val="black"/>
                </a:solidFill>
                <a:cs typeface="Arial" panose="020B0604020202020204" pitchFamily="34" charset="0"/>
              </a:rPr>
              <a:t>Distributions that increment the </a:t>
            </a:r>
            <a:r>
              <a:rPr lang="en-US" sz="2000" b="1" dirty="0">
                <a:solidFill>
                  <a:prstClr val="black"/>
                </a:solidFill>
                <a:cs typeface="Arial" panose="020B0604020202020204" pitchFamily="34" charset="0"/>
              </a:rPr>
              <a:t>version number </a:t>
            </a:r>
            <a:r>
              <a:rPr lang="en-US" sz="2000" dirty="0">
                <a:solidFill>
                  <a:prstClr val="black"/>
                </a:solidFill>
                <a:cs typeface="Arial" panose="020B0604020202020204" pitchFamily="34" charset="0"/>
              </a:rPr>
              <a:t>represents a change in the support relationship that a  customer using </a:t>
            </a:r>
            <a:r>
              <a:rPr lang="en-US" sz="2000" dirty="0" err="1">
                <a:solidFill>
                  <a:prstClr val="black"/>
                </a:solidFill>
                <a:cs typeface="Arial" panose="020B0604020202020204" pitchFamily="34" charset="0"/>
              </a:rPr>
              <a:t>Zowe</a:t>
            </a:r>
            <a:r>
              <a:rPr lang="en-US" sz="2000" dirty="0">
                <a:solidFill>
                  <a:prstClr val="black"/>
                </a:solidFill>
                <a:cs typeface="Arial" panose="020B0604020202020204" pitchFamily="34" charset="0"/>
              </a:rPr>
              <a:t> or a vendor extending </a:t>
            </a:r>
            <a:r>
              <a:rPr lang="en-US" sz="2000" dirty="0" err="1">
                <a:solidFill>
                  <a:prstClr val="black"/>
                </a:solidFill>
                <a:cs typeface="Arial" panose="020B0604020202020204" pitchFamily="34" charset="0"/>
              </a:rPr>
              <a:t>Zowe</a:t>
            </a:r>
            <a:r>
              <a:rPr lang="en-US" sz="2000" dirty="0">
                <a:solidFill>
                  <a:prstClr val="black"/>
                </a:solidFill>
                <a:cs typeface="Arial" panose="020B0604020202020204" pitchFamily="34" charset="0"/>
              </a:rPr>
              <a:t>  has with the underlying </a:t>
            </a:r>
            <a:r>
              <a:rPr lang="en-US" sz="2000" dirty="0" err="1">
                <a:solidFill>
                  <a:prstClr val="black"/>
                </a:solidFill>
                <a:cs typeface="Arial" panose="020B0604020202020204" pitchFamily="34" charset="0"/>
              </a:rPr>
              <a:t>Zowe</a:t>
            </a:r>
            <a:r>
              <a:rPr lang="en-US" sz="2000" dirty="0">
                <a:solidFill>
                  <a:prstClr val="black"/>
                </a:solidFill>
                <a:cs typeface="Arial" panose="020B0604020202020204" pitchFamily="34" charset="0"/>
              </a:rPr>
              <a:t> distribution.  </a:t>
            </a:r>
            <a:r>
              <a:rPr lang="en-US" sz="2000" b="1" dirty="0">
                <a:solidFill>
                  <a:prstClr val="black"/>
                </a:solidFill>
                <a:cs typeface="Arial" panose="020B0604020202020204" pitchFamily="34" charset="0"/>
              </a:rPr>
              <a:t>Each </a:t>
            </a:r>
            <a:r>
              <a:rPr lang="en-US" sz="2000" b="1" dirty="0" err="1">
                <a:solidFill>
                  <a:prstClr val="black"/>
                </a:solidFill>
                <a:cs typeface="Arial" panose="020B0604020202020204" pitchFamily="34" charset="0"/>
              </a:rPr>
              <a:t>Zowe</a:t>
            </a:r>
            <a:r>
              <a:rPr lang="en-US" sz="2000" b="1" dirty="0">
                <a:solidFill>
                  <a:prstClr val="black"/>
                </a:solidFill>
                <a:cs typeface="Arial" panose="020B0604020202020204" pitchFamily="34" charset="0"/>
              </a:rPr>
              <a:t> version is associated with a conformance program </a:t>
            </a:r>
            <a:r>
              <a:rPr lang="en-US" sz="2000" dirty="0">
                <a:solidFill>
                  <a:prstClr val="black"/>
                </a:solidFill>
                <a:cs typeface="Arial" panose="020B0604020202020204" pitchFamily="34" charset="0"/>
              </a:rPr>
              <a:t>that determines the contract an extender of </a:t>
            </a:r>
            <a:r>
              <a:rPr lang="en-US" sz="2000" dirty="0" err="1">
                <a:solidFill>
                  <a:prstClr val="black"/>
                </a:solidFill>
                <a:cs typeface="Arial" panose="020B0604020202020204" pitchFamily="34" charset="0"/>
              </a:rPr>
              <a:t>Zowe</a:t>
            </a:r>
            <a:r>
              <a:rPr lang="en-US" sz="2000" dirty="0">
                <a:solidFill>
                  <a:prstClr val="black"/>
                </a:solidFill>
                <a:cs typeface="Arial" panose="020B0604020202020204" pitchFamily="34" charset="0"/>
              </a:rPr>
              <a:t> has with the base </a:t>
            </a:r>
            <a:r>
              <a:rPr lang="en-US" sz="2000" dirty="0" err="1">
                <a:solidFill>
                  <a:prstClr val="black"/>
                </a:solidFill>
                <a:cs typeface="Arial" panose="020B0604020202020204" pitchFamily="34" charset="0"/>
              </a:rPr>
              <a:t>Zowe</a:t>
            </a:r>
            <a:r>
              <a:rPr lang="en-US" sz="2000" dirty="0">
                <a:solidFill>
                  <a:prstClr val="black"/>
                </a:solidFill>
                <a:cs typeface="Arial" panose="020B0604020202020204" pitchFamily="34" charset="0"/>
              </a:rPr>
              <a:t> distribution.  If an extension has achieved the criteria for </a:t>
            </a:r>
            <a:r>
              <a:rPr lang="en-US" sz="2000" dirty="0" err="1">
                <a:solidFill>
                  <a:prstClr val="black"/>
                </a:solidFill>
                <a:cs typeface="Arial" panose="020B0604020202020204" pitchFamily="34" charset="0"/>
              </a:rPr>
              <a:t>Zowe</a:t>
            </a:r>
            <a:r>
              <a:rPr lang="en-US" sz="2000" dirty="0">
                <a:solidFill>
                  <a:prstClr val="black"/>
                </a:solidFill>
                <a:cs typeface="Arial" panose="020B0604020202020204" pitchFamily="34" charset="0"/>
              </a:rPr>
              <a:t> version </a:t>
            </a:r>
            <a:r>
              <a:rPr lang="en-US" sz="2000" dirty="0">
                <a:solidFill>
                  <a:prstClr val="black"/>
                </a:solidFill>
                <a:latin typeface="Courier" pitchFamily="2" charset="0"/>
                <a:cs typeface="Arial" panose="020B0604020202020204" pitchFamily="34" charset="0"/>
              </a:rPr>
              <a:t>n</a:t>
            </a:r>
            <a:r>
              <a:rPr lang="en-US" sz="2000" dirty="0">
                <a:solidFill>
                  <a:prstClr val="black"/>
                </a:solidFill>
                <a:cs typeface="Arial" panose="020B0604020202020204" pitchFamily="34" charset="0"/>
              </a:rPr>
              <a:t> conformance then that extension will continue to work unmodified with all subsequent release or modification distributions within the same version </a:t>
            </a:r>
            <a:r>
              <a:rPr lang="en-US" sz="2000" dirty="0">
                <a:solidFill>
                  <a:prstClr val="black"/>
                </a:solidFill>
                <a:latin typeface="Courier" pitchFamily="2" charset="0"/>
                <a:cs typeface="Arial" panose="020B0604020202020204" pitchFamily="34" charset="0"/>
              </a:rPr>
              <a:t>n. </a:t>
            </a:r>
            <a:r>
              <a:rPr lang="en-US" sz="2000" dirty="0">
                <a:solidFill>
                  <a:prstClr val="black"/>
                </a:solidFill>
                <a:latin typeface="Calibri" panose="020F0502020204030204" pitchFamily="34" charset="0"/>
                <a:cs typeface="Calibri" panose="020F0502020204030204" pitchFamily="34" charset="0"/>
              </a:rPr>
              <a:t>Version</a:t>
            </a:r>
            <a:r>
              <a:rPr lang="en-US" sz="2000" dirty="0">
                <a:solidFill>
                  <a:prstClr val="black"/>
                </a:solidFill>
                <a:latin typeface="Courier" pitchFamily="2" charset="0"/>
                <a:cs typeface="Arial" panose="020B0604020202020204" pitchFamily="34" charset="0"/>
              </a:rPr>
              <a:t> n+1 </a:t>
            </a:r>
            <a:r>
              <a:rPr lang="en-US" sz="2000" dirty="0">
                <a:solidFill>
                  <a:prstClr val="black"/>
                </a:solidFill>
                <a:latin typeface="Calibri" panose="020F0502020204030204" pitchFamily="34" charset="0"/>
                <a:cs typeface="Calibri" panose="020F0502020204030204" pitchFamily="34" charset="0"/>
              </a:rPr>
              <a:t>will have new conformance criteria and a vendor product conformance with version </a:t>
            </a:r>
            <a:r>
              <a:rPr lang="en-US" sz="2000" dirty="0">
                <a:solidFill>
                  <a:prstClr val="black"/>
                </a:solidFill>
                <a:latin typeface="Courier" pitchFamily="2" charset="0"/>
                <a:cs typeface="Calibri" panose="020F0502020204030204" pitchFamily="34" charset="0"/>
              </a:rPr>
              <a:t>n </a:t>
            </a:r>
            <a:r>
              <a:rPr lang="en-US" sz="2000" dirty="0">
                <a:solidFill>
                  <a:prstClr val="black"/>
                </a:solidFill>
                <a:latin typeface="Calibri" panose="020F0502020204030204" pitchFamily="34" charset="0"/>
                <a:cs typeface="Calibri" panose="020F0502020204030204" pitchFamily="34" charset="0"/>
              </a:rPr>
              <a:t>may need to be modified to  continue to work with </a:t>
            </a:r>
            <a:r>
              <a:rPr lang="en-US" sz="2000" dirty="0">
                <a:solidFill>
                  <a:prstClr val="black"/>
                </a:solidFill>
                <a:latin typeface="Courier" pitchFamily="2" charset="0"/>
                <a:cs typeface="Calibri" panose="020F0502020204030204" pitchFamily="34" charset="0"/>
              </a:rPr>
              <a:t>n+1</a:t>
            </a:r>
          </a:p>
          <a:p>
            <a:pPr marL="285750" indent="-285750">
              <a:buFont typeface="Arial" panose="020B0604020202020204" pitchFamily="34" charset="0"/>
              <a:buChar char="•"/>
            </a:pPr>
            <a:endParaRPr lang="en-US" sz="2400" dirty="0">
              <a:solidFill>
                <a:prstClr val="black"/>
              </a:solidFill>
              <a:cs typeface="Arial" panose="020B0604020202020204" pitchFamily="34" charset="0"/>
            </a:endParaRPr>
          </a:p>
          <a:p>
            <a:pPr marL="285750" lvl="0" indent="-285750">
              <a:buFont typeface="Arial" panose="020B0604020202020204" pitchFamily="34" charset="0"/>
              <a:buChar char="•"/>
            </a:pPr>
            <a:endParaRPr lang="en-US" sz="2400" dirty="0">
              <a:solidFill>
                <a:prstClr val="black"/>
              </a:solidFill>
              <a:cs typeface="Arial" panose="020B0604020202020204" pitchFamily="34" charset="0"/>
            </a:endParaRP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989741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11C8E-B5A5-48DA-BCDF-A9A0E7004F8F}"/>
              </a:ext>
            </a:extLst>
          </p:cNvPr>
          <p:cNvSpPr>
            <a:spLocks noGrp="1"/>
          </p:cNvSpPr>
          <p:nvPr>
            <p:ph type="title"/>
          </p:nvPr>
        </p:nvSpPr>
        <p:spPr>
          <a:xfrm>
            <a:off x="83128" y="11691"/>
            <a:ext cx="10515600" cy="623166"/>
          </a:xfrm>
        </p:spPr>
        <p:txBody>
          <a:bodyPr>
            <a:normAutofit fontScale="90000"/>
          </a:bodyPr>
          <a:lstStyle/>
          <a:p>
            <a:r>
              <a:rPr lang="en-US" b="1" dirty="0">
                <a:solidFill>
                  <a:srgbClr val="0070C0"/>
                </a:solidFill>
              </a:rPr>
              <a:t>Version timeframe, Current, Active LTS </a:t>
            </a:r>
          </a:p>
        </p:txBody>
      </p:sp>
      <p:sp>
        <p:nvSpPr>
          <p:cNvPr id="3" name="TextBox 2">
            <a:extLst>
              <a:ext uri="{FF2B5EF4-FFF2-40B4-BE49-F238E27FC236}">
                <a16:creationId xmlns:a16="http://schemas.microsoft.com/office/drawing/2014/main" id="{DB01706B-B67F-4667-8FCA-E5F97EBB794A}"/>
              </a:ext>
            </a:extLst>
          </p:cNvPr>
          <p:cNvSpPr txBox="1"/>
          <p:nvPr/>
        </p:nvSpPr>
        <p:spPr>
          <a:xfrm>
            <a:off x="147782" y="323274"/>
            <a:ext cx="11896436" cy="7294305"/>
          </a:xfrm>
          <a:prstGeom prst="rect">
            <a:avLst/>
          </a:prstGeom>
          <a:noFill/>
        </p:spPr>
        <p:txBody>
          <a:bodyPr wrap="square" rtlCol="0">
            <a:spAutoFit/>
          </a:bodyPr>
          <a:lstStyle/>
          <a:p>
            <a:pPr marL="285750" lvl="0" indent="-285750">
              <a:buFont typeface="Arial" panose="020B0604020202020204" pitchFamily="34" charset="0"/>
              <a:buChar char="•"/>
            </a:pPr>
            <a:endParaRPr lang="en-US" sz="2000" dirty="0">
              <a:cs typeface="Arial" panose="020B0604020202020204" pitchFamily="34" charset="0"/>
            </a:endParaRPr>
          </a:p>
          <a:p>
            <a:pPr marL="285750" lvl="0" indent="-285750">
              <a:buFont typeface="Arial" panose="020B0604020202020204" pitchFamily="34" charset="0"/>
              <a:buChar char="•"/>
            </a:pPr>
            <a:r>
              <a:rPr lang="en-US" sz="2000" dirty="0">
                <a:solidFill>
                  <a:prstClr val="black"/>
                </a:solidFill>
                <a:cs typeface="Arial" panose="020B0604020202020204" pitchFamily="34" charset="0"/>
              </a:rPr>
              <a:t>New </a:t>
            </a:r>
            <a:r>
              <a:rPr lang="en-US" sz="2000" dirty="0" err="1">
                <a:solidFill>
                  <a:prstClr val="black"/>
                </a:solidFill>
                <a:cs typeface="Arial" panose="020B0604020202020204" pitchFamily="34" charset="0"/>
              </a:rPr>
              <a:t>Zowe</a:t>
            </a:r>
            <a:r>
              <a:rPr lang="en-US" sz="2000" dirty="0">
                <a:solidFill>
                  <a:prstClr val="black"/>
                </a:solidFill>
                <a:cs typeface="Arial" panose="020B0604020202020204" pitchFamily="34" charset="0"/>
              </a:rPr>
              <a:t> versions will enter </a:t>
            </a:r>
            <a:r>
              <a:rPr lang="en-US" sz="2000" b="1" dirty="0">
                <a:solidFill>
                  <a:prstClr val="black"/>
                </a:solidFill>
                <a:cs typeface="Arial" panose="020B0604020202020204" pitchFamily="34" charset="0"/>
              </a:rPr>
              <a:t>Current</a:t>
            </a:r>
            <a:r>
              <a:rPr lang="en-US" sz="2000" dirty="0">
                <a:solidFill>
                  <a:prstClr val="black"/>
                </a:solidFill>
                <a:cs typeface="Arial" panose="020B0604020202020204" pitchFamily="34" charset="0"/>
              </a:rPr>
              <a:t> release status for six-nine months to allow consumers of </a:t>
            </a:r>
            <a:r>
              <a:rPr lang="en-US" sz="2000" dirty="0" err="1">
                <a:solidFill>
                  <a:prstClr val="black"/>
                </a:solidFill>
                <a:cs typeface="Arial" panose="020B0604020202020204" pitchFamily="34" charset="0"/>
              </a:rPr>
              <a:t>Zowe</a:t>
            </a:r>
            <a:r>
              <a:rPr lang="en-US" sz="2000" dirty="0">
                <a:solidFill>
                  <a:prstClr val="black"/>
                </a:solidFill>
                <a:cs typeface="Arial" panose="020B0604020202020204" pitchFamily="34" charset="0"/>
              </a:rPr>
              <a:t> to test, provide feedback and adjust to any changes</a:t>
            </a:r>
            <a:r>
              <a:rPr lang="en-US" altLang="zh-CN" sz="2000" dirty="0">
                <a:solidFill>
                  <a:prstClr val="black"/>
                </a:solidFill>
                <a:cs typeface="Arial" panose="020B0604020202020204" pitchFamily="34" charset="0"/>
              </a:rPr>
              <a:t>.</a:t>
            </a:r>
            <a:r>
              <a:rPr lang="en-US" sz="2000" dirty="0">
                <a:solidFill>
                  <a:prstClr val="black"/>
                </a:solidFill>
                <a:cs typeface="Arial" panose="020B0604020202020204" pitchFamily="34" charset="0"/>
              </a:rPr>
              <a:t>  </a:t>
            </a:r>
          </a:p>
          <a:p>
            <a:pPr marL="285750" lvl="0" indent="-285750">
              <a:buFont typeface="Arial" panose="020B0604020202020204" pitchFamily="34" charset="0"/>
              <a:buChar char="•"/>
            </a:pPr>
            <a:endParaRPr lang="en-US" sz="2000" dirty="0">
              <a:solidFill>
                <a:prstClr val="black"/>
              </a:solidFill>
              <a:cs typeface="Arial" panose="020B0604020202020204" pitchFamily="34" charset="0"/>
            </a:endParaRPr>
          </a:p>
          <a:p>
            <a:pPr marL="285750" lvl="0" indent="-285750">
              <a:buFont typeface="Arial" panose="020B0604020202020204" pitchFamily="34" charset="0"/>
              <a:buChar char="•"/>
            </a:pPr>
            <a:r>
              <a:rPr lang="en-US" sz="2000" dirty="0">
                <a:solidFill>
                  <a:prstClr val="black"/>
                </a:solidFill>
                <a:cs typeface="Arial" panose="020B0604020202020204" pitchFamily="34" charset="0"/>
              </a:rPr>
              <a:t>After Current release phase, </a:t>
            </a:r>
            <a:r>
              <a:rPr lang="en-US" sz="2000" dirty="0" err="1">
                <a:solidFill>
                  <a:prstClr val="black"/>
                </a:solidFill>
                <a:cs typeface="Arial" panose="020B0604020202020204" pitchFamily="34" charset="0"/>
              </a:rPr>
              <a:t>Zowe</a:t>
            </a:r>
            <a:r>
              <a:rPr lang="en-US" sz="2000" dirty="0">
                <a:solidFill>
                  <a:prstClr val="black"/>
                </a:solidFill>
                <a:cs typeface="Arial" panose="020B0604020202020204" pitchFamily="34" charset="0"/>
              </a:rPr>
              <a:t> will move to </a:t>
            </a:r>
            <a:r>
              <a:rPr lang="en-US" sz="2000" b="1" dirty="0">
                <a:solidFill>
                  <a:prstClr val="black"/>
                </a:solidFill>
                <a:cs typeface="Arial" panose="020B0604020202020204" pitchFamily="34" charset="0"/>
              </a:rPr>
              <a:t>Active LTS status </a:t>
            </a:r>
            <a:r>
              <a:rPr lang="en-US" sz="2000" dirty="0">
                <a:solidFill>
                  <a:prstClr val="black"/>
                </a:solidFill>
                <a:cs typeface="Arial" panose="020B0604020202020204" pitchFamily="34" charset="0"/>
              </a:rPr>
              <a:t>and will deemed ready by the community for general use. </a:t>
            </a:r>
            <a:r>
              <a:rPr lang="en-US" sz="2000" b="1" dirty="0">
                <a:solidFill>
                  <a:prstClr val="black"/>
                </a:solidFill>
                <a:cs typeface="Arial" panose="020B0604020202020204" pitchFamily="34" charset="0"/>
              </a:rPr>
              <a:t>Active LTS </a:t>
            </a:r>
            <a:r>
              <a:rPr lang="en-US" sz="2000" dirty="0">
                <a:solidFill>
                  <a:prstClr val="black"/>
                </a:solidFill>
                <a:cs typeface="Arial" panose="020B0604020202020204" pitchFamily="34" charset="0"/>
              </a:rPr>
              <a:t>will have additional releases with both fixes and enhancements</a:t>
            </a:r>
            <a:r>
              <a:rPr lang="en-US" altLang="zh-CN" sz="2000" dirty="0">
                <a:solidFill>
                  <a:prstClr val="black"/>
                </a:solidFill>
                <a:cs typeface="Arial" panose="020B0604020202020204" pitchFamily="34" charset="0"/>
              </a:rPr>
              <a:t>. </a:t>
            </a:r>
          </a:p>
          <a:p>
            <a:pPr marL="285750" lvl="0" indent="-285750">
              <a:buFont typeface="Arial" panose="020B0604020202020204" pitchFamily="34" charset="0"/>
              <a:buChar char="•"/>
            </a:pPr>
            <a:endParaRPr lang="en-US" altLang="zh-CN" sz="2000" dirty="0">
              <a:solidFill>
                <a:prstClr val="black"/>
              </a:solidFill>
              <a:cs typeface="Arial" panose="020B0604020202020204" pitchFamily="34" charset="0"/>
            </a:endParaRPr>
          </a:p>
          <a:p>
            <a:pPr marL="285750" lvl="0" indent="-285750">
              <a:buFont typeface="Arial" panose="020B0604020202020204" pitchFamily="34" charset="0"/>
              <a:buChar char="•"/>
            </a:pPr>
            <a:r>
              <a:rPr lang="en-US" altLang="zh-CN" sz="2000" dirty="0">
                <a:solidFill>
                  <a:prstClr val="black"/>
                </a:solidFill>
                <a:cs typeface="Arial" panose="020B0604020202020204" pitchFamily="34" charset="0"/>
              </a:rPr>
              <a:t>Following a period of </a:t>
            </a:r>
            <a:r>
              <a:rPr lang="en-US" altLang="zh-CN" sz="2000" i="1" dirty="0">
                <a:solidFill>
                  <a:prstClr val="black"/>
                </a:solidFill>
                <a:cs typeface="Arial" panose="020B0604020202020204" pitchFamily="34" charset="0"/>
              </a:rPr>
              <a:t>Active LTS, </a:t>
            </a:r>
            <a:r>
              <a:rPr lang="en-US" altLang="zh-CN" sz="2000" dirty="0" err="1">
                <a:solidFill>
                  <a:prstClr val="black"/>
                </a:solidFill>
                <a:cs typeface="Arial" panose="020B0604020202020204" pitchFamily="34" charset="0"/>
              </a:rPr>
              <a:t>Zowe</a:t>
            </a:r>
            <a:r>
              <a:rPr lang="en-US" altLang="zh-CN" sz="2000" dirty="0">
                <a:solidFill>
                  <a:prstClr val="black"/>
                </a:solidFill>
                <a:cs typeface="Arial" panose="020B0604020202020204" pitchFamily="34" charset="0"/>
              </a:rPr>
              <a:t> will enter </a:t>
            </a:r>
            <a:r>
              <a:rPr lang="en-US" altLang="zh-CN" sz="2000" i="1" dirty="0">
                <a:solidFill>
                  <a:prstClr val="black"/>
                </a:solidFill>
                <a:cs typeface="Arial" panose="020B0604020202020204" pitchFamily="34" charset="0"/>
              </a:rPr>
              <a:t>Maintenance LTS for fixes only. </a:t>
            </a:r>
            <a:endParaRPr lang="en-US" sz="2000" i="1" dirty="0">
              <a:solidFill>
                <a:prstClr val="black"/>
              </a:solidFill>
              <a:cs typeface="Arial" panose="020B0604020202020204" pitchFamily="34" charset="0"/>
            </a:endParaRPr>
          </a:p>
          <a:p>
            <a:pPr marL="285750" indent="-285750">
              <a:buFont typeface="Arial" panose="020B0604020202020204" pitchFamily="34" charset="0"/>
              <a:buChar char="•"/>
            </a:pPr>
            <a:endParaRPr lang="en-US" sz="2000" dirty="0">
              <a:solidFill>
                <a:prstClr val="black"/>
              </a:solidFill>
              <a:cs typeface="Arial" panose="020B0604020202020204" pitchFamily="34" charset="0"/>
            </a:endParaRPr>
          </a:p>
          <a:p>
            <a:pPr marL="285750" indent="-285750">
              <a:buFont typeface="Arial" panose="020B0604020202020204" pitchFamily="34" charset="0"/>
              <a:buChar char="•"/>
            </a:pPr>
            <a:r>
              <a:rPr lang="en-US" sz="2000" dirty="0">
                <a:solidFill>
                  <a:prstClr val="black"/>
                </a:solidFill>
                <a:cs typeface="Arial" panose="020B0604020202020204" pitchFamily="34" charset="0"/>
              </a:rPr>
              <a:t>The combination of </a:t>
            </a:r>
            <a:r>
              <a:rPr lang="en-US" sz="2000" i="1" dirty="0">
                <a:solidFill>
                  <a:prstClr val="black"/>
                </a:solidFill>
                <a:cs typeface="Arial" panose="020B0604020202020204" pitchFamily="34" charset="0"/>
              </a:rPr>
              <a:t>Active LTS and Maintenance LTS</a:t>
            </a:r>
            <a:r>
              <a:rPr lang="en-US" sz="2000" dirty="0">
                <a:solidFill>
                  <a:prstClr val="black"/>
                </a:solidFill>
                <a:cs typeface="Arial" panose="020B0604020202020204" pitchFamily="34" charset="0"/>
              </a:rPr>
              <a:t> release is designated as </a:t>
            </a:r>
            <a:r>
              <a:rPr lang="en-US" sz="2000" b="1" dirty="0">
                <a:solidFill>
                  <a:prstClr val="black"/>
                </a:solidFill>
                <a:cs typeface="Arial" panose="020B0604020202020204" pitchFamily="34" charset="0"/>
              </a:rPr>
              <a:t>"long-term support”, </a:t>
            </a:r>
            <a:r>
              <a:rPr lang="en-US" sz="2000" dirty="0">
                <a:solidFill>
                  <a:prstClr val="black"/>
                </a:solidFill>
                <a:cs typeface="Arial" panose="020B0604020202020204" pitchFamily="34" charset="0"/>
              </a:rPr>
              <a:t>which provides two guarantees </a:t>
            </a:r>
          </a:p>
          <a:p>
            <a:pPr marL="914400" lvl="1" indent="-457200">
              <a:buFont typeface="+mj-lt"/>
              <a:buAutoNum type="arabicPeriod"/>
            </a:pPr>
            <a:r>
              <a:rPr lang="en-US" sz="2000" dirty="0">
                <a:solidFill>
                  <a:prstClr val="black"/>
                </a:solidFill>
                <a:cs typeface="Arial" panose="020B0604020202020204" pitchFamily="34" charset="0"/>
              </a:rPr>
              <a:t>Critical defects will be fixed.   The criteria for what constitutes a critical defect is covered below.</a:t>
            </a:r>
          </a:p>
          <a:p>
            <a:pPr marL="914400" lvl="1" indent="-457200">
              <a:buFont typeface="+mj-lt"/>
              <a:buAutoNum type="arabicPeriod"/>
            </a:pPr>
            <a:r>
              <a:rPr lang="en-US" sz="2000" dirty="0">
                <a:solidFill>
                  <a:prstClr val="black"/>
                </a:solidFill>
                <a:cs typeface="Arial" panose="020B0604020202020204" pitchFamily="34" charset="0"/>
              </a:rPr>
              <a:t>Extenders who achieve </a:t>
            </a:r>
            <a:r>
              <a:rPr lang="en-US" sz="2000" dirty="0" err="1">
                <a:solidFill>
                  <a:prstClr val="black"/>
                </a:solidFill>
                <a:cs typeface="Arial" panose="020B0604020202020204" pitchFamily="34" charset="0"/>
              </a:rPr>
              <a:t>Zowe</a:t>
            </a:r>
            <a:r>
              <a:rPr lang="en-US" sz="2000" dirty="0">
                <a:solidFill>
                  <a:prstClr val="black"/>
                </a:solidFill>
                <a:cs typeface="Arial" panose="020B0604020202020204" pitchFamily="34" charset="0"/>
              </a:rPr>
              <a:t> conformance for the long-term support version will not need to modify their product for it to remain function when the </a:t>
            </a:r>
            <a:r>
              <a:rPr lang="en-US" sz="2000" dirty="0" err="1">
                <a:solidFill>
                  <a:prstClr val="black"/>
                </a:solidFill>
                <a:cs typeface="Arial" panose="020B0604020202020204" pitchFamily="34" charset="0"/>
              </a:rPr>
              <a:t>Zowe</a:t>
            </a:r>
            <a:r>
              <a:rPr lang="en-US" sz="2000" dirty="0">
                <a:solidFill>
                  <a:prstClr val="black"/>
                </a:solidFill>
                <a:cs typeface="Arial" panose="020B0604020202020204" pitchFamily="34" charset="0"/>
              </a:rPr>
              <a:t> community provides distributions within the release or  modification level boundary within the same version.  </a:t>
            </a:r>
          </a:p>
          <a:p>
            <a:pPr marL="742950" lvl="1" indent="-285750">
              <a:buFont typeface="Arial" panose="020B0604020202020204" pitchFamily="34" charset="0"/>
              <a:buChar char="•"/>
            </a:pPr>
            <a:endParaRPr lang="en-US" sz="2000" dirty="0">
              <a:solidFill>
                <a:prstClr val="black"/>
              </a:solidFill>
              <a:cs typeface="Arial" panose="020B0604020202020204" pitchFamily="34" charset="0"/>
            </a:endParaRPr>
          </a:p>
          <a:p>
            <a:pPr marL="285750" indent="-285750">
              <a:buFont typeface="Arial" panose="020B0604020202020204" pitchFamily="34" charset="0"/>
              <a:buChar char="•"/>
            </a:pPr>
            <a:r>
              <a:rPr lang="en-US" sz="2000" dirty="0">
                <a:solidFill>
                  <a:prstClr val="black"/>
                </a:solidFill>
                <a:cs typeface="Arial" panose="020B0604020202020204" pitchFamily="34" charset="0"/>
              </a:rPr>
              <a:t>The length of </a:t>
            </a:r>
            <a:r>
              <a:rPr lang="en-US" sz="2000" b="1" dirty="0">
                <a:solidFill>
                  <a:prstClr val="black"/>
                </a:solidFill>
                <a:cs typeface="Arial" panose="020B0604020202020204" pitchFamily="34" charset="0"/>
              </a:rPr>
              <a:t>Active LTS </a:t>
            </a:r>
            <a:r>
              <a:rPr lang="en-US" sz="2000" dirty="0">
                <a:solidFill>
                  <a:prstClr val="black"/>
                </a:solidFill>
                <a:cs typeface="Arial" panose="020B0604020202020204" pitchFamily="34" charset="0"/>
              </a:rPr>
              <a:t>may vary but </a:t>
            </a:r>
            <a:r>
              <a:rPr lang="en-US" sz="2000" b="1" dirty="0">
                <a:solidFill>
                  <a:prstClr val="black"/>
                </a:solidFill>
                <a:cs typeface="Arial" panose="020B0604020202020204" pitchFamily="34" charset="0"/>
              </a:rPr>
              <a:t>the total time period of </a:t>
            </a:r>
            <a:r>
              <a:rPr lang="en-US" sz="2000" b="1" i="1" dirty="0">
                <a:solidFill>
                  <a:prstClr val="black"/>
                </a:solidFill>
                <a:cs typeface="Arial" panose="020B0604020202020204" pitchFamily="34" charset="0"/>
              </a:rPr>
              <a:t>Active LTS + Maintenance LTS </a:t>
            </a:r>
            <a:r>
              <a:rPr lang="en-US" sz="2000" b="1" dirty="0">
                <a:solidFill>
                  <a:prstClr val="black"/>
                </a:solidFill>
                <a:cs typeface="Arial" panose="020B0604020202020204" pitchFamily="34" charset="0"/>
              </a:rPr>
              <a:t>will be at least 24 months. </a:t>
            </a:r>
          </a:p>
          <a:p>
            <a:pPr marL="285750" lvl="0" indent="-285750">
              <a:buFont typeface="Arial" panose="020B0604020202020204" pitchFamily="34" charset="0"/>
              <a:buChar char="•"/>
            </a:pPr>
            <a:endParaRPr lang="en-US" sz="2000" dirty="0">
              <a:solidFill>
                <a:prstClr val="black"/>
              </a:solidFill>
              <a:cs typeface="Arial" panose="020B0604020202020204" pitchFamily="34" charset="0"/>
            </a:endParaRPr>
          </a:p>
          <a:p>
            <a:pPr marL="285750" lvl="0" indent="-285750">
              <a:buFont typeface="Arial" panose="020B0604020202020204" pitchFamily="34" charset="0"/>
              <a:buChar char="•"/>
            </a:pPr>
            <a:r>
              <a:rPr lang="en-US" sz="2000" dirty="0">
                <a:solidFill>
                  <a:prstClr val="black"/>
                </a:solidFill>
                <a:cs typeface="Arial" panose="020B0604020202020204" pitchFamily="34" charset="0"/>
              </a:rPr>
              <a:t>Production applications should only use </a:t>
            </a:r>
            <a:r>
              <a:rPr lang="en-US" sz="2000" i="1" dirty="0">
                <a:solidFill>
                  <a:prstClr val="black"/>
                </a:solidFill>
                <a:cs typeface="Arial" panose="020B0604020202020204" pitchFamily="34" charset="0"/>
              </a:rPr>
              <a:t>Active LTS</a:t>
            </a:r>
            <a:r>
              <a:rPr lang="en-US" sz="2000" dirty="0">
                <a:solidFill>
                  <a:prstClr val="black"/>
                </a:solidFill>
                <a:cs typeface="Arial" panose="020B0604020202020204" pitchFamily="34" charset="0"/>
              </a:rPr>
              <a:t> or </a:t>
            </a:r>
            <a:r>
              <a:rPr lang="en-US" sz="2000" i="1" dirty="0">
                <a:solidFill>
                  <a:prstClr val="black"/>
                </a:solidFill>
                <a:cs typeface="Arial" panose="020B0604020202020204" pitchFamily="34" charset="0"/>
              </a:rPr>
              <a:t>Maintenance LTS</a:t>
            </a:r>
            <a:r>
              <a:rPr lang="en-US" sz="2000" dirty="0">
                <a:solidFill>
                  <a:prstClr val="black"/>
                </a:solidFill>
                <a:cs typeface="Arial" panose="020B0604020202020204" pitchFamily="34" charset="0"/>
              </a:rPr>
              <a:t> releases due to the contract with extender products remaining functional and the community’s commitment to fix critical defects</a:t>
            </a:r>
          </a:p>
          <a:p>
            <a:pPr marL="285750" lvl="0" indent="-285750">
              <a:buFont typeface="Arial" panose="020B0604020202020204" pitchFamily="34" charset="0"/>
              <a:buChar char="•"/>
            </a:pPr>
            <a:endParaRPr lang="en-US" sz="2400" dirty="0">
              <a:solidFill>
                <a:prstClr val="black"/>
              </a:solidFill>
              <a:cs typeface="Arial" panose="020B0604020202020204" pitchFamily="34" charset="0"/>
            </a:endParaRP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469401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11C8E-B5A5-48DA-BCDF-A9A0E7004F8F}"/>
              </a:ext>
            </a:extLst>
          </p:cNvPr>
          <p:cNvSpPr>
            <a:spLocks noGrp="1"/>
          </p:cNvSpPr>
          <p:nvPr>
            <p:ph type="title"/>
          </p:nvPr>
        </p:nvSpPr>
        <p:spPr>
          <a:xfrm>
            <a:off x="83128" y="11691"/>
            <a:ext cx="10515600" cy="623166"/>
          </a:xfrm>
        </p:spPr>
        <p:txBody>
          <a:bodyPr>
            <a:normAutofit fontScale="90000"/>
          </a:bodyPr>
          <a:lstStyle/>
          <a:p>
            <a:r>
              <a:rPr lang="en-US" b="1" dirty="0">
                <a:solidFill>
                  <a:srgbClr val="00B0F0"/>
                </a:solidFill>
              </a:rPr>
              <a:t>How many active distributions at a given time ?</a:t>
            </a:r>
          </a:p>
        </p:txBody>
      </p:sp>
      <p:sp>
        <p:nvSpPr>
          <p:cNvPr id="3" name="TextBox 2">
            <a:extLst>
              <a:ext uri="{FF2B5EF4-FFF2-40B4-BE49-F238E27FC236}">
                <a16:creationId xmlns:a16="http://schemas.microsoft.com/office/drawing/2014/main" id="{DB01706B-B67F-4667-8FCA-E5F97EBB794A}"/>
              </a:ext>
            </a:extLst>
          </p:cNvPr>
          <p:cNvSpPr txBox="1"/>
          <p:nvPr/>
        </p:nvSpPr>
        <p:spPr>
          <a:xfrm>
            <a:off x="83128" y="731738"/>
            <a:ext cx="12034982" cy="7109639"/>
          </a:xfrm>
          <a:prstGeom prst="rect">
            <a:avLst/>
          </a:prstGeom>
          <a:noFill/>
        </p:spPr>
        <p:txBody>
          <a:bodyPr wrap="square" rtlCol="0">
            <a:spAutoFit/>
          </a:bodyPr>
          <a:lstStyle/>
          <a:p>
            <a:pPr marL="285750" indent="-285750">
              <a:buFont typeface="Arial" panose="020B0604020202020204" pitchFamily="34" charset="0"/>
              <a:buChar char="•"/>
            </a:pPr>
            <a:r>
              <a:rPr lang="en-US" sz="2400" dirty="0"/>
              <a:t>There will be only one Active LTS distribution with new enhancements at a given time.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dates of when Current distribution switches to Active LTS and to Maintenance distribution will vary depending on the judgement of the Zowe community.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open community will be given at least 30 days notice of intent to declare and Active LTS or Maintenance LTS distribution.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 new Current distribution that increments the version number of </a:t>
            </a:r>
            <a:r>
              <a:rPr lang="en-US" sz="2400" dirty="0" err="1"/>
              <a:t>Zowe</a:t>
            </a:r>
            <a:r>
              <a:rPr lang="en-US" sz="2400" dirty="0"/>
              <a:t> will be declared when there is a change impacting consumers of Zowe that the community needs </a:t>
            </a:r>
          </a:p>
          <a:p>
            <a:pPr marL="285750" indent="-285750">
              <a:buFont typeface="Arial" panose="020B0604020202020204" pitchFamily="34" charset="0"/>
              <a:buChar char="•"/>
            </a:pPr>
            <a:endParaRPr lang="en-US" sz="2400" dirty="0"/>
          </a:p>
          <a:p>
            <a:pPr marL="742950" lvl="1" indent="-285750">
              <a:buFont typeface="Arial" panose="020B0604020202020204" pitchFamily="34" charset="0"/>
              <a:buChar char="•"/>
            </a:pPr>
            <a:r>
              <a:rPr lang="en-US" sz="2400" dirty="0"/>
              <a:t>feedback on a new architectural direction that depreciates the prior version and/or </a:t>
            </a:r>
          </a:p>
          <a:p>
            <a:pPr marL="742950" lvl="1" indent="-285750">
              <a:buFont typeface="Arial" panose="020B0604020202020204" pitchFamily="34" charset="0"/>
              <a:buChar char="•"/>
            </a:pPr>
            <a:r>
              <a:rPr lang="en-US" sz="2400" dirty="0"/>
              <a:t>consumers of Zowe are likely to need time to develop, change and test and plan for implementation of software in advance of the next Active LTS distribution </a:t>
            </a:r>
          </a:p>
          <a:p>
            <a:pPr marL="742950" lvl="1" indent="-285750">
              <a:buFont typeface="Arial" panose="020B0604020202020204" pitchFamily="34" charset="0"/>
              <a:buChar char="•"/>
            </a:pPr>
            <a:r>
              <a:rPr lang="en-US" sz="2400" dirty="0"/>
              <a:t>a new conformance program for extenders to be made aware of any changes that they may need to accommodate based on the scope of new, deprecated or removed function</a:t>
            </a:r>
          </a:p>
          <a:p>
            <a:pPr marL="742950" lvl="1" indent="-285750">
              <a:buFont typeface="Arial" panose="020B0604020202020204" pitchFamily="34" charset="0"/>
              <a:buChar char="•"/>
            </a:pPr>
            <a:endParaRPr lang="en-US" sz="2400" dirty="0"/>
          </a:p>
          <a:p>
            <a:pPr marL="742950" lvl="1" indent="-285750">
              <a:buFont typeface="Arial" panose="020B0604020202020204" pitchFamily="34" charset="0"/>
              <a:buChar char="•"/>
            </a:pPr>
            <a:endParaRPr lang="en-US" sz="2400" dirty="0"/>
          </a:p>
          <a:p>
            <a:endParaRPr lang="en-US" sz="2400" dirty="0"/>
          </a:p>
        </p:txBody>
      </p:sp>
    </p:spTree>
    <p:extLst>
      <p:ext uri="{BB962C8B-B14F-4D97-AF65-F5344CB8AC3E}">
        <p14:creationId xmlns:p14="http://schemas.microsoft.com/office/powerpoint/2010/main" val="2820440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11C8E-B5A5-48DA-BCDF-A9A0E7004F8F}"/>
              </a:ext>
            </a:extLst>
          </p:cNvPr>
          <p:cNvSpPr>
            <a:spLocks noGrp="1"/>
          </p:cNvSpPr>
          <p:nvPr>
            <p:ph type="title"/>
          </p:nvPr>
        </p:nvSpPr>
        <p:spPr>
          <a:xfrm>
            <a:off x="441036" y="152690"/>
            <a:ext cx="10515600" cy="623166"/>
          </a:xfrm>
        </p:spPr>
        <p:txBody>
          <a:bodyPr>
            <a:normAutofit fontScale="90000"/>
          </a:bodyPr>
          <a:lstStyle/>
          <a:p>
            <a:r>
              <a:rPr lang="en-US" b="1" dirty="0">
                <a:solidFill>
                  <a:srgbClr val="00B0F0"/>
                </a:solidFill>
              </a:rPr>
              <a:t>Compatibility</a:t>
            </a:r>
          </a:p>
        </p:txBody>
      </p:sp>
      <p:sp>
        <p:nvSpPr>
          <p:cNvPr id="3" name="TextBox 2">
            <a:extLst>
              <a:ext uri="{FF2B5EF4-FFF2-40B4-BE49-F238E27FC236}">
                <a16:creationId xmlns:a16="http://schemas.microsoft.com/office/drawing/2014/main" id="{DB01706B-B67F-4667-8FCA-E5F97EBB794A}"/>
              </a:ext>
            </a:extLst>
          </p:cNvPr>
          <p:cNvSpPr txBox="1"/>
          <p:nvPr/>
        </p:nvSpPr>
        <p:spPr>
          <a:xfrm>
            <a:off x="83128" y="1117599"/>
            <a:ext cx="11896436" cy="5324535"/>
          </a:xfrm>
          <a:prstGeom prst="rect">
            <a:avLst/>
          </a:prstGeom>
          <a:noFill/>
        </p:spPr>
        <p:txBody>
          <a:bodyPr wrap="square" rtlCol="0">
            <a:spAutoFit/>
          </a:bodyPr>
          <a:lstStyle/>
          <a:p>
            <a:pPr marL="285750" indent="-285750">
              <a:buFont typeface="Arial" panose="020B0604020202020204" pitchFamily="34" charset="0"/>
              <a:buChar char="•"/>
            </a:pPr>
            <a:r>
              <a:rPr lang="en-US" sz="2000" dirty="0"/>
              <a:t>Once an Active LTS is declared, it is the community's intent to maintain compatibility for APIs, CLI plug-ins and Application Framework applications within the same version. The intent is for any extensions that have achieved </a:t>
            </a:r>
            <a:r>
              <a:rPr lang="en-US" sz="2000" dirty="0" err="1"/>
              <a:t>Zowe</a:t>
            </a:r>
            <a:r>
              <a:rPr lang="en-US" sz="2000" dirty="0"/>
              <a:t> conformance status for the Active LTS version, to run without changes from one release in a version to the next.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 new Zowe version may introduce a change that will limit prior extensions or cause them to become inoperable without the extension requiring modification.  This could be in the form of documentation, scripts or code requiring the extending offering to update their software. The Zowe community expects this to be a rare occurrence. If it does occur, the required changes to the extension will be communicated during a </a:t>
            </a:r>
            <a:r>
              <a:rPr lang="en-US" sz="2000" i="1" dirty="0"/>
              <a:t>Current Release </a:t>
            </a:r>
            <a:r>
              <a:rPr lang="en-US" sz="2000" dirty="0"/>
              <a:t>and Zowe extenders and consumers will be given at least 90 day notice of the required change.  All extensions who have </a:t>
            </a:r>
            <a:r>
              <a:rPr lang="en-US" sz="2000" dirty="0" err="1"/>
              <a:t>Zowe</a:t>
            </a:r>
            <a:r>
              <a:rPr lang="en-US" sz="2000" dirty="0"/>
              <a:t> conformance will be explicitly contacted and other communication will be made through mailing lists, slack, and other public channels.  </a:t>
            </a:r>
          </a:p>
          <a:p>
            <a:endParaRPr lang="en-US" sz="2000" dirty="0"/>
          </a:p>
          <a:p>
            <a:pPr marL="285750" indent="-285750">
              <a:buFont typeface="Arial" panose="020B0604020202020204" pitchFamily="34" charset="0"/>
              <a:buChar char="•"/>
            </a:pPr>
            <a:r>
              <a:rPr lang="en-US" sz="2000" dirty="0"/>
              <a:t>Changes affecting compatibility between version boundaries will be documented in each </a:t>
            </a:r>
            <a:r>
              <a:rPr lang="en-US" sz="2000" dirty="0" err="1"/>
              <a:t>Zowe</a:t>
            </a:r>
            <a:r>
              <a:rPr lang="en-US" sz="2000" dirty="0"/>
              <a:t> distribution and where possible warning messages will be generated to indicate the need to perform the recommended changes. Migration assistance will be provided where possible either in the form of documentation or utilities.  The </a:t>
            </a:r>
            <a:r>
              <a:rPr lang="en-US" sz="2000" dirty="0" err="1"/>
              <a:t>Zowe</a:t>
            </a:r>
            <a:r>
              <a:rPr lang="en-US" sz="2000" dirty="0"/>
              <a:t> conformance program will provide more detail on these changes.  </a:t>
            </a:r>
            <a:endParaRPr lang="en-US" sz="2400" dirty="0"/>
          </a:p>
        </p:txBody>
      </p:sp>
    </p:spTree>
    <p:extLst>
      <p:ext uri="{BB962C8B-B14F-4D97-AF65-F5344CB8AC3E}">
        <p14:creationId xmlns:p14="http://schemas.microsoft.com/office/powerpoint/2010/main" val="2752018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11C8E-B5A5-48DA-BCDF-A9A0E7004F8F}"/>
              </a:ext>
            </a:extLst>
          </p:cNvPr>
          <p:cNvSpPr>
            <a:spLocks noGrp="1"/>
          </p:cNvSpPr>
          <p:nvPr>
            <p:ph type="title"/>
          </p:nvPr>
        </p:nvSpPr>
        <p:spPr>
          <a:xfrm>
            <a:off x="441036" y="365126"/>
            <a:ext cx="10515600" cy="623166"/>
          </a:xfrm>
        </p:spPr>
        <p:txBody>
          <a:bodyPr>
            <a:normAutofit fontScale="90000"/>
          </a:bodyPr>
          <a:lstStyle/>
          <a:p>
            <a:r>
              <a:rPr lang="en-US" dirty="0">
                <a:solidFill>
                  <a:srgbClr val="00B0F0"/>
                </a:solidFill>
              </a:rPr>
              <a:t>Which defects are deemed critical to fix in LTS ?</a:t>
            </a:r>
          </a:p>
        </p:txBody>
      </p:sp>
      <p:sp>
        <p:nvSpPr>
          <p:cNvPr id="3" name="TextBox 2">
            <a:extLst>
              <a:ext uri="{FF2B5EF4-FFF2-40B4-BE49-F238E27FC236}">
                <a16:creationId xmlns:a16="http://schemas.microsoft.com/office/drawing/2014/main" id="{DB01706B-B67F-4667-8FCA-E5F97EBB794A}"/>
              </a:ext>
            </a:extLst>
          </p:cNvPr>
          <p:cNvSpPr txBox="1"/>
          <p:nvPr/>
        </p:nvSpPr>
        <p:spPr>
          <a:xfrm>
            <a:off x="432955" y="997528"/>
            <a:ext cx="11326090"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t>Characteristics of what is considered a “critical” bug or defect:  </a:t>
            </a:r>
          </a:p>
          <a:p>
            <a:pPr lvl="1"/>
            <a:endParaRPr lang="en-US" sz="2400" dirty="0"/>
          </a:p>
          <a:p>
            <a:pPr lvl="1"/>
            <a:r>
              <a:rPr lang="en-US" sz="2400" dirty="0"/>
              <a:t>It is difficult to pre-determine all the conditions that will determine when a fix will be created for a Maintenance LTS release so this is not to be used as an exhaustive list.  Criteria that are considered include include: </a:t>
            </a:r>
          </a:p>
          <a:p>
            <a:pPr lvl="1"/>
            <a:endParaRPr lang="en-US" sz="2400" dirty="0"/>
          </a:p>
          <a:p>
            <a:pPr marL="1200150" lvl="2" indent="-285750">
              <a:buFont typeface="Arial" panose="020B0604020202020204" pitchFamily="34" charset="0"/>
              <a:buChar char="•"/>
            </a:pPr>
            <a:r>
              <a:rPr lang="en-US" sz="2400" dirty="0"/>
              <a:t>Unexpected downtime occurs or unacceptable performance</a:t>
            </a:r>
          </a:p>
          <a:p>
            <a:pPr marL="1200150" lvl="2" indent="-285750">
              <a:buFont typeface="Arial" panose="020B0604020202020204" pitchFamily="34" charset="0"/>
              <a:buChar char="•"/>
            </a:pPr>
            <a:r>
              <a:rPr lang="en-US" sz="2400" dirty="0"/>
              <a:t>No viable workaround can be provided through configuration workarounds</a:t>
            </a:r>
          </a:p>
          <a:p>
            <a:pPr marL="1200150" lvl="2" indent="-285750">
              <a:buFont typeface="Arial" panose="020B0604020202020204" pitchFamily="34" charset="0"/>
              <a:buChar char="•"/>
            </a:pPr>
            <a:r>
              <a:rPr lang="en-US" sz="2400" dirty="0"/>
              <a:t>Data corruption</a:t>
            </a:r>
          </a:p>
          <a:p>
            <a:pPr marL="1200150" lvl="2" indent="-285750">
              <a:buFont typeface="Arial" panose="020B0604020202020204" pitchFamily="34" charset="0"/>
              <a:buChar char="•"/>
            </a:pPr>
            <a:r>
              <a:rPr lang="en-US" sz="2400" dirty="0"/>
              <a:t>Conformant applications no longer function as expected</a:t>
            </a:r>
          </a:p>
          <a:p>
            <a:pPr marL="1200150" lvl="2" indent="-285750">
              <a:buFont typeface="Arial" panose="020B0604020202020204" pitchFamily="34" charset="0"/>
              <a:buChar char="•"/>
            </a:pPr>
            <a:r>
              <a:rPr lang="en-US" sz="2400" dirty="0"/>
              <a:t>Security vulnerabilities that compromise data or system integrity</a:t>
            </a:r>
          </a:p>
          <a:p>
            <a:pPr marL="1200150" lvl="2" indent="-285750">
              <a:buFont typeface="Arial" panose="020B0604020202020204" pitchFamily="34" charset="0"/>
              <a:buChar char="•"/>
            </a:pPr>
            <a:r>
              <a:rPr lang="en-US" sz="2400" dirty="0"/>
              <a:t>Critical business function is affected</a:t>
            </a:r>
          </a:p>
          <a:p>
            <a:pPr marL="1200150" lvl="2" indent="-285750">
              <a:buFont typeface="Arial" panose="020B0604020202020204" pitchFamily="34" charset="0"/>
              <a:buChar char="•"/>
            </a:pPr>
            <a:r>
              <a:rPr lang="en-US" sz="2400" dirty="0"/>
              <a:t>A fix can be made available without incurring a greater risk of introducing additional defects</a:t>
            </a:r>
          </a:p>
        </p:txBody>
      </p:sp>
    </p:spTree>
    <p:extLst>
      <p:ext uri="{BB962C8B-B14F-4D97-AF65-F5344CB8AC3E}">
        <p14:creationId xmlns:p14="http://schemas.microsoft.com/office/powerpoint/2010/main" val="229394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25692</TotalTime>
  <Words>1021</Words>
  <Application>Microsoft Office PowerPoint</Application>
  <PresentationFormat>Widescreen</PresentationFormat>
  <Paragraphs>98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Courier</vt:lpstr>
      <vt:lpstr>Office Theme</vt:lpstr>
      <vt:lpstr>PowerPoint Presentation</vt:lpstr>
      <vt:lpstr>Version, Release, Modification </vt:lpstr>
      <vt:lpstr>Version timeframe, Current, Active LTS </vt:lpstr>
      <vt:lpstr>How many active distributions at a given time ?</vt:lpstr>
      <vt:lpstr>Compatibility</vt:lpstr>
      <vt:lpstr>Which defects are deemed critical to fix in LTS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Alvin Tan</dc:creator>
  <cp:lastModifiedBy>Bruce Armstrong</cp:lastModifiedBy>
  <cp:revision>134</cp:revision>
  <dcterms:created xsi:type="dcterms:W3CDTF">2019-09-25T15:31:00Z</dcterms:created>
  <dcterms:modified xsi:type="dcterms:W3CDTF">2020-02-05T11:38:09Z</dcterms:modified>
</cp:coreProperties>
</file>