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41" r:id="rId2"/>
    <p:sldId id="2643" r:id="rId3"/>
    <p:sldId id="2646" r:id="rId4"/>
    <p:sldId id="264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A1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p:restoredTop sz="94694"/>
  </p:normalViewPr>
  <p:slideViewPr>
    <p:cSldViewPr snapToGrid="0" snapToObjects="1">
      <p:cViewPr varScale="1">
        <p:scale>
          <a:sx n="69" d="100"/>
          <a:sy n="69" d="100"/>
        </p:scale>
        <p:origin x="5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A4213-1D66-E24D-AD5E-C4D804D2AD29}"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E69B6-F2C8-4643-9C59-C03C4C063A0E}" type="slidenum">
              <a:rPr lang="en-US" smtClean="0"/>
              <a:t>‹#›</a:t>
            </a:fld>
            <a:endParaRPr lang="en-US"/>
          </a:p>
        </p:txBody>
      </p:sp>
    </p:spTree>
    <p:extLst>
      <p:ext uri="{BB962C8B-B14F-4D97-AF65-F5344CB8AC3E}">
        <p14:creationId xmlns:p14="http://schemas.microsoft.com/office/powerpoint/2010/main" val="424285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DA9E-A39D-9844-98D5-218D467E66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1BDAF-9E14-1E43-A412-0748F7151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AA9C46-7573-9E4F-A56A-E289D28F804F}"/>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B1BCDFB3-41CD-2E46-B65F-258C22075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1007B-B18A-DE4F-9EA4-C746BD08FEB2}"/>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29922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52B00-17B7-754E-9099-0F04093D3B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5C406-44C8-E042-92E2-36530C4484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52341-1C0C-024D-B0A4-079824290ECE}"/>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EA8AF467-6475-5642-B3FE-281F36F7A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30CE8-BEFC-2646-9C6D-57021A3D0672}"/>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58714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DE952-DD62-D54B-9450-17E3B0C1D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B5A41-15DA-4C4E-A2E1-F75FC5803F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4712E-F3A9-7543-A480-3A513E8EF55E}"/>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BF105DDE-CA0D-B546-8A6F-70827BA06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75A12-5CA1-E145-94BB-022E74C0F8EC}"/>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85701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8DD5-822C-AD4C-BEED-87041D918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99474B-5DE3-B94B-8714-8DAC5B071C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1F0FA-20BE-7B4D-92A6-F6FCF0F9D1B1}"/>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CC4AF4C2-7591-974A-916F-E581914D9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0662A-536A-EB4D-9392-39A1AD1A72BF}"/>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23185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FE95-632A-AE41-A017-ACF7475CBA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BFC8D0-FA15-624E-9BD9-0304F2876C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53DAC-8EB7-0B41-8810-3F73BF296060}"/>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47A55EA0-FE9E-204B-A720-DDC9EA856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FD69A-8E37-7F4A-8523-E11CB0A88179}"/>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58794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068FE-046A-044B-932D-AC70B5360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0AFB5-90AD-9146-9781-80A824B48C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28C3C5-D793-CA41-B87E-05F2BC913B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F1A827-EAB7-524D-A932-15CAB1827011}"/>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6" name="Footer Placeholder 5">
            <a:extLst>
              <a:ext uri="{FF2B5EF4-FFF2-40B4-BE49-F238E27FC236}">
                <a16:creationId xmlns:a16="http://schemas.microsoft.com/office/drawing/2014/main" id="{F14E5298-FEFF-FE45-8E33-6D358C671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5CA72-5033-1545-BD14-7F61D9DB27BE}"/>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333707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4953A-11FA-A14A-BB4C-9D805CE258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7C43FF-7900-7742-8129-015E20C32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660816-3492-6349-A58D-4D0DBA79BA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398396-1073-6447-A7CF-A4B99E4731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D749F1-F6C2-A04B-A6F9-5A078711BA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BED70-F2AD-1D47-9A5D-79381B554826}"/>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8" name="Footer Placeholder 7">
            <a:extLst>
              <a:ext uri="{FF2B5EF4-FFF2-40B4-BE49-F238E27FC236}">
                <a16:creationId xmlns:a16="http://schemas.microsoft.com/office/drawing/2014/main" id="{12BCA0D4-19B6-AC42-B65E-CE25737428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8E5670-D3D1-AE46-AF60-359CFBBF0C94}"/>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61475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17F7-A7DA-434F-895A-73C3F2C2BB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12048B-C17A-A94A-8397-69EC22BE1826}"/>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4" name="Footer Placeholder 3">
            <a:extLst>
              <a:ext uri="{FF2B5EF4-FFF2-40B4-BE49-F238E27FC236}">
                <a16:creationId xmlns:a16="http://schemas.microsoft.com/office/drawing/2014/main" id="{6D76BF1A-CCBA-0F46-81F3-D51C9F5A2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B5498D-57C8-3F4C-ABBD-D390E75B180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345069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F74D1-AB8C-CF40-BAD8-A9847298BA11}"/>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3" name="Footer Placeholder 2">
            <a:extLst>
              <a:ext uri="{FF2B5EF4-FFF2-40B4-BE49-F238E27FC236}">
                <a16:creationId xmlns:a16="http://schemas.microsoft.com/office/drawing/2014/main" id="{3716C26F-E419-F24E-A69C-B63205D973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BC77D5-8B44-734F-812B-EDD8ED5C9EB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60515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A7E5-D866-CF4E-BAE2-445FA12FBD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2F7D35-E6CE-3141-8755-9FF4CF415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869ABA-4350-194D-910E-51D60AF53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FFDAE-223D-FD40-B027-FA4DDB2817FA}"/>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6" name="Footer Placeholder 5">
            <a:extLst>
              <a:ext uri="{FF2B5EF4-FFF2-40B4-BE49-F238E27FC236}">
                <a16:creationId xmlns:a16="http://schemas.microsoft.com/office/drawing/2014/main" id="{323B43C9-880D-7244-85B6-0B74141679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85F55F-C4B5-734F-B4F8-9899FA70D6C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201521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10CD-1202-A646-9870-F1A5D779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4BDBFE-243A-0D46-87F8-064A342438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88C07D-8616-1545-9609-0839BDA44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38D32-1EF4-D640-B0C6-818D2057F3E8}"/>
              </a:ext>
            </a:extLst>
          </p:cNvPr>
          <p:cNvSpPr>
            <a:spLocks noGrp="1"/>
          </p:cNvSpPr>
          <p:nvPr>
            <p:ph type="dt" sz="half" idx="10"/>
          </p:nvPr>
        </p:nvSpPr>
        <p:spPr/>
        <p:txBody>
          <a:bodyPr/>
          <a:lstStyle/>
          <a:p>
            <a:fld id="{928A4FF5-39FC-2949-9978-7AE2543F404A}" type="datetimeFigureOut">
              <a:rPr lang="en-US" smtClean="0"/>
              <a:t>1/22/2020</a:t>
            </a:fld>
            <a:endParaRPr lang="en-US"/>
          </a:p>
        </p:txBody>
      </p:sp>
      <p:sp>
        <p:nvSpPr>
          <p:cNvPr id="6" name="Footer Placeholder 5">
            <a:extLst>
              <a:ext uri="{FF2B5EF4-FFF2-40B4-BE49-F238E27FC236}">
                <a16:creationId xmlns:a16="http://schemas.microsoft.com/office/drawing/2014/main" id="{25725721-2E8D-2C45-B3E6-C20C70C4B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B1B61A-7233-384E-A552-CE6C9B125A01}"/>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23429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F42C1B-5C49-6942-A551-9A57FEAE1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A2CFC3-F2E8-7542-BED9-3E882B3A3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80E8E-2B9C-5543-801F-63117BB691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A4FF5-39FC-2949-9978-7AE2543F404A}" type="datetimeFigureOut">
              <a:rPr lang="en-US" smtClean="0"/>
              <a:t>1/22/2020</a:t>
            </a:fld>
            <a:endParaRPr lang="en-US"/>
          </a:p>
        </p:txBody>
      </p:sp>
      <p:sp>
        <p:nvSpPr>
          <p:cNvPr id="5" name="Footer Placeholder 4">
            <a:extLst>
              <a:ext uri="{FF2B5EF4-FFF2-40B4-BE49-F238E27FC236}">
                <a16:creationId xmlns:a16="http://schemas.microsoft.com/office/drawing/2014/main" id="{5706F947-CB5C-A54B-8D1F-CC4B605CB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C7EBF9-314C-9843-8A75-983652B32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CE879-CEA6-D24A-9055-C8B23142AA6E}" type="slidenum">
              <a:rPr lang="en-US" smtClean="0"/>
              <a:t>‹#›</a:t>
            </a:fld>
            <a:endParaRPr lang="en-US"/>
          </a:p>
        </p:txBody>
      </p:sp>
    </p:spTree>
    <p:extLst>
      <p:ext uri="{BB962C8B-B14F-4D97-AF65-F5344CB8AC3E}">
        <p14:creationId xmlns:p14="http://schemas.microsoft.com/office/powerpoint/2010/main" val="1889929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246508E-EA72-40C6-B3DC-EBB6374CCB4B}"/>
              </a:ext>
            </a:extLst>
          </p:cNvPr>
          <p:cNvSpPr/>
          <p:nvPr/>
        </p:nvSpPr>
        <p:spPr>
          <a:xfrm>
            <a:off x="2207878"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EAFDEA11-C751-4143-9168-07D48BC6C360}"/>
              </a:ext>
            </a:extLst>
          </p:cNvPr>
          <p:cNvSpPr/>
          <p:nvPr/>
        </p:nvSpPr>
        <p:spPr>
          <a:xfrm>
            <a:off x="3235490"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31D4493-27E8-4E3C-8463-313883E1B5D2}"/>
              </a:ext>
            </a:extLst>
          </p:cNvPr>
          <p:cNvSpPr/>
          <p:nvPr/>
        </p:nvSpPr>
        <p:spPr>
          <a:xfrm>
            <a:off x="4263550"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B9D04560-4D13-4EEB-A697-D350001BA8A0}"/>
              </a:ext>
            </a:extLst>
          </p:cNvPr>
          <p:cNvSpPr/>
          <p:nvPr/>
        </p:nvSpPr>
        <p:spPr>
          <a:xfrm>
            <a:off x="5279520"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5B074F5F-CAC0-44AF-8788-7E7632191B56}"/>
              </a:ext>
            </a:extLst>
          </p:cNvPr>
          <p:cNvSpPr/>
          <p:nvPr/>
        </p:nvSpPr>
        <p:spPr>
          <a:xfrm>
            <a:off x="6295964"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 name="Freeform: Shape 11">
            <a:extLst>
              <a:ext uri="{FF2B5EF4-FFF2-40B4-BE49-F238E27FC236}">
                <a16:creationId xmlns:a16="http://schemas.microsoft.com/office/drawing/2014/main" id="{1D3013E3-30C8-4008-A303-014A226D0D27}"/>
              </a:ext>
            </a:extLst>
          </p:cNvPr>
          <p:cNvSpPr/>
          <p:nvPr/>
        </p:nvSpPr>
        <p:spPr>
          <a:xfrm>
            <a:off x="7323563"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3" name="Freeform: Shape 12">
            <a:extLst>
              <a:ext uri="{FF2B5EF4-FFF2-40B4-BE49-F238E27FC236}">
                <a16:creationId xmlns:a16="http://schemas.microsoft.com/office/drawing/2014/main" id="{FF58FE24-FE6E-4640-A865-D477EAE6C72E}"/>
              </a:ext>
            </a:extLst>
          </p:cNvPr>
          <p:cNvSpPr/>
          <p:nvPr/>
        </p:nvSpPr>
        <p:spPr>
          <a:xfrm>
            <a:off x="8351636"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a16="http://schemas.microsoft.com/office/drawing/2014/main" id="{3B9E6563-62A5-4830-AAF8-B24A9513EE3A}"/>
              </a:ext>
            </a:extLst>
          </p:cNvPr>
          <p:cNvSpPr/>
          <p:nvPr/>
        </p:nvSpPr>
        <p:spPr>
          <a:xfrm>
            <a:off x="9356438"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5" name="Freeform: Shape 14">
            <a:extLst>
              <a:ext uri="{FF2B5EF4-FFF2-40B4-BE49-F238E27FC236}">
                <a16:creationId xmlns:a16="http://schemas.microsoft.com/office/drawing/2014/main" id="{E839BDD3-41DB-418E-978F-659849ED706C}"/>
              </a:ext>
            </a:extLst>
          </p:cNvPr>
          <p:cNvSpPr/>
          <p:nvPr/>
        </p:nvSpPr>
        <p:spPr>
          <a:xfrm>
            <a:off x="10372882"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6" name="Freeform: Shape 15">
            <a:extLst>
              <a:ext uri="{FF2B5EF4-FFF2-40B4-BE49-F238E27FC236}">
                <a16:creationId xmlns:a16="http://schemas.microsoft.com/office/drawing/2014/main" id="{29178630-9A88-48E0-9986-BB723529D711}"/>
              </a:ext>
            </a:extLst>
          </p:cNvPr>
          <p:cNvSpPr/>
          <p:nvPr/>
        </p:nvSpPr>
        <p:spPr>
          <a:xfrm>
            <a:off x="11400494" y="706028"/>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7" name="Freeform: Shape 16">
            <a:extLst>
              <a:ext uri="{FF2B5EF4-FFF2-40B4-BE49-F238E27FC236}">
                <a16:creationId xmlns:a16="http://schemas.microsoft.com/office/drawing/2014/main" id="{D5220ED0-9371-474F-B319-9570AEB4FC7F}"/>
              </a:ext>
            </a:extLst>
          </p:cNvPr>
          <p:cNvSpPr/>
          <p:nvPr/>
        </p:nvSpPr>
        <p:spPr>
          <a:xfrm>
            <a:off x="1191331" y="1166775"/>
            <a:ext cx="10538481" cy="45719"/>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53D2AA29-E68D-42F0-BF1F-01F7B81D4B20}"/>
              </a:ext>
            </a:extLst>
          </p:cNvPr>
          <p:cNvSpPr/>
          <p:nvPr/>
        </p:nvSpPr>
        <p:spPr>
          <a:xfrm>
            <a:off x="1520305" y="1950492"/>
            <a:ext cx="10209507" cy="12451"/>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 name="Freeform: Shape 18">
            <a:extLst>
              <a:ext uri="{FF2B5EF4-FFF2-40B4-BE49-F238E27FC236}">
                <a16:creationId xmlns:a16="http://schemas.microsoft.com/office/drawing/2014/main" id="{FED5A0B3-5F3A-4FB2-87B9-FEB7AE1E593A}"/>
              </a:ext>
            </a:extLst>
          </p:cNvPr>
          <p:cNvSpPr/>
          <p:nvPr/>
        </p:nvSpPr>
        <p:spPr>
          <a:xfrm flipV="1">
            <a:off x="1225599" y="2713391"/>
            <a:ext cx="10504213" cy="45719"/>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a16="http://schemas.microsoft.com/office/drawing/2014/main" id="{96D8033C-3A33-49A2-895A-1471215E65F4}"/>
              </a:ext>
            </a:extLst>
          </p:cNvPr>
          <p:cNvSpPr/>
          <p:nvPr/>
        </p:nvSpPr>
        <p:spPr>
          <a:xfrm>
            <a:off x="1243805" y="3405671"/>
            <a:ext cx="10486008" cy="58170"/>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4" name="Freeform: Shape 23">
            <a:extLst>
              <a:ext uri="{FF2B5EF4-FFF2-40B4-BE49-F238E27FC236}">
                <a16:creationId xmlns:a16="http://schemas.microsoft.com/office/drawing/2014/main" id="{6017B68C-8080-48D7-933F-33E37AE37E85}"/>
              </a:ext>
            </a:extLst>
          </p:cNvPr>
          <p:cNvSpPr/>
          <p:nvPr/>
        </p:nvSpPr>
        <p:spPr>
          <a:xfrm>
            <a:off x="1252946" y="4179750"/>
            <a:ext cx="10486008" cy="94158"/>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 name="Freeform: Shape 27">
            <a:extLst>
              <a:ext uri="{FF2B5EF4-FFF2-40B4-BE49-F238E27FC236}">
                <a16:creationId xmlns:a16="http://schemas.microsoft.com/office/drawing/2014/main" id="{FE7D52C6-3A54-4F84-96D0-A3515C528180}"/>
              </a:ext>
            </a:extLst>
          </p:cNvPr>
          <p:cNvSpPr/>
          <p:nvPr/>
        </p:nvSpPr>
        <p:spPr>
          <a:xfrm>
            <a:off x="5221973" y="2394343"/>
            <a:ext cx="24901" cy="522926"/>
          </a:xfrm>
          <a:custGeom>
            <a:avLst/>
            <a:gdLst>
              <a:gd name="connsiteX0" fmla="*/ 0 w 24901"/>
              <a:gd name="connsiteY0" fmla="*/ 0 h 522925"/>
              <a:gd name="connsiteX1" fmla="*/ 24901 w 24901"/>
              <a:gd name="connsiteY1" fmla="*/ 0 h 522925"/>
              <a:gd name="connsiteX2" fmla="*/ 24901 w 24901"/>
              <a:gd name="connsiteY2" fmla="*/ 525317 h 522925"/>
              <a:gd name="connsiteX3" fmla="*/ 0 w 24901"/>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7"/>
                </a:lnTo>
                <a:lnTo>
                  <a:pt x="0" y="525317"/>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 name="Freeform: Shape 30">
            <a:extLst>
              <a:ext uri="{FF2B5EF4-FFF2-40B4-BE49-F238E27FC236}">
                <a16:creationId xmlns:a16="http://schemas.microsoft.com/office/drawing/2014/main" id="{88C78F0B-24DC-476F-88F6-75BD46CF21B3}"/>
              </a:ext>
            </a:extLst>
          </p:cNvPr>
          <p:cNvSpPr/>
          <p:nvPr/>
        </p:nvSpPr>
        <p:spPr>
          <a:xfrm>
            <a:off x="7539918" y="1420145"/>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3" name="Freeform: Shape 32">
            <a:extLst>
              <a:ext uri="{FF2B5EF4-FFF2-40B4-BE49-F238E27FC236}">
                <a16:creationId xmlns:a16="http://schemas.microsoft.com/office/drawing/2014/main" id="{0D30B964-2B29-4F0F-A834-66AD288348ED}"/>
              </a:ext>
            </a:extLst>
          </p:cNvPr>
          <p:cNvSpPr/>
          <p:nvPr/>
        </p:nvSpPr>
        <p:spPr>
          <a:xfrm>
            <a:off x="3451832" y="1420145"/>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6" name="Freeform: Shape 35">
            <a:extLst>
              <a:ext uri="{FF2B5EF4-FFF2-40B4-BE49-F238E27FC236}">
                <a16:creationId xmlns:a16="http://schemas.microsoft.com/office/drawing/2014/main" id="{80326319-869D-4388-ADB0-D3091AE28876}"/>
              </a:ext>
            </a:extLst>
          </p:cNvPr>
          <p:cNvSpPr/>
          <p:nvPr/>
        </p:nvSpPr>
        <p:spPr>
          <a:xfrm>
            <a:off x="5261317" y="4683402"/>
            <a:ext cx="24901" cy="522926"/>
          </a:xfrm>
          <a:custGeom>
            <a:avLst/>
            <a:gdLst>
              <a:gd name="connsiteX0" fmla="*/ 0 w 24901"/>
              <a:gd name="connsiteY0" fmla="*/ 0 h 522925"/>
              <a:gd name="connsiteX1" fmla="*/ 24901 w 24901"/>
              <a:gd name="connsiteY1" fmla="*/ 0 h 522925"/>
              <a:gd name="connsiteX2" fmla="*/ 24901 w 24901"/>
              <a:gd name="connsiteY2" fmla="*/ 525317 h 522925"/>
              <a:gd name="connsiteX3" fmla="*/ 0 w 24901"/>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7"/>
                </a:lnTo>
                <a:lnTo>
                  <a:pt x="0" y="525317"/>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9" name="Freeform: Shape 38">
            <a:extLst>
              <a:ext uri="{FF2B5EF4-FFF2-40B4-BE49-F238E27FC236}">
                <a16:creationId xmlns:a16="http://schemas.microsoft.com/office/drawing/2014/main" id="{C628D7A1-4E9E-44DF-8DF0-04561D16DC82}"/>
              </a:ext>
            </a:extLst>
          </p:cNvPr>
          <p:cNvSpPr/>
          <p:nvPr/>
        </p:nvSpPr>
        <p:spPr>
          <a:xfrm>
            <a:off x="11594499" y="5433851"/>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41" name="Freeform: Shape 40">
            <a:extLst>
              <a:ext uri="{FF2B5EF4-FFF2-40B4-BE49-F238E27FC236}">
                <a16:creationId xmlns:a16="http://schemas.microsoft.com/office/drawing/2014/main" id="{4DD1D323-6B47-4D0C-8437-6F1343361EC4}"/>
              </a:ext>
            </a:extLst>
          </p:cNvPr>
          <p:cNvSpPr/>
          <p:nvPr/>
        </p:nvSpPr>
        <p:spPr>
          <a:xfrm>
            <a:off x="7517581" y="5433851"/>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cxnSp>
        <p:nvCxnSpPr>
          <p:cNvPr id="44" name="AutoShape 2">
            <a:extLst>
              <a:ext uri="{FF2B5EF4-FFF2-40B4-BE49-F238E27FC236}">
                <a16:creationId xmlns:a16="http://schemas.microsoft.com/office/drawing/2014/main" id="{9B7E4EE5-DD22-4223-9A98-9B28721D13BB}"/>
              </a:ext>
            </a:extLst>
          </p:cNvPr>
          <p:cNvCxnSpPr>
            <a:cxnSpLocks noChangeShapeType="1"/>
          </p:cNvCxnSpPr>
          <p:nvPr/>
        </p:nvCxnSpPr>
        <p:spPr bwMode="auto">
          <a:xfrm flipV="1">
            <a:off x="537807" y="492655"/>
            <a:ext cx="11340000" cy="7200"/>
          </a:xfrm>
          <a:prstGeom prst="straightConnector1">
            <a:avLst/>
          </a:prstGeom>
          <a:noFill/>
          <a:ln w="25560" cap="sq">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46" name="TextBox 45">
            <a:extLst>
              <a:ext uri="{FF2B5EF4-FFF2-40B4-BE49-F238E27FC236}">
                <a16:creationId xmlns:a16="http://schemas.microsoft.com/office/drawing/2014/main" id="{61D24E88-092B-42FE-B894-C2D60E6705E7}"/>
              </a:ext>
            </a:extLst>
          </p:cNvPr>
          <p:cNvSpPr txBox="1"/>
          <p:nvPr/>
        </p:nvSpPr>
        <p:spPr>
          <a:xfrm>
            <a:off x="2728706" y="66397"/>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1H20</a:t>
            </a:r>
          </a:p>
        </p:txBody>
      </p:sp>
      <p:pic>
        <p:nvPicPr>
          <p:cNvPr id="47" name="Picture 46">
            <a:extLst>
              <a:ext uri="{FF2B5EF4-FFF2-40B4-BE49-F238E27FC236}">
                <a16:creationId xmlns:a16="http://schemas.microsoft.com/office/drawing/2014/main" id="{E02D50F4-9487-443D-A7CE-E5CAE121B773}"/>
              </a:ext>
            </a:extLst>
          </p:cNvPr>
          <p:cNvPicPr>
            <a:picLocks noChangeAspect="1"/>
          </p:cNvPicPr>
          <p:nvPr/>
        </p:nvPicPr>
        <p:blipFill>
          <a:blip r:embed="rId2"/>
          <a:stretch>
            <a:fillRect/>
          </a:stretch>
        </p:blipFill>
        <p:spPr>
          <a:xfrm>
            <a:off x="4151856" y="389323"/>
            <a:ext cx="215096" cy="206661"/>
          </a:xfrm>
          <a:prstGeom prst="rect">
            <a:avLst/>
          </a:prstGeom>
        </p:spPr>
      </p:pic>
      <p:pic>
        <p:nvPicPr>
          <p:cNvPr id="48" name="Picture 47">
            <a:extLst>
              <a:ext uri="{FF2B5EF4-FFF2-40B4-BE49-F238E27FC236}">
                <a16:creationId xmlns:a16="http://schemas.microsoft.com/office/drawing/2014/main" id="{26E8A44B-FFF0-4AC1-A88D-E7CBEA67FD26}"/>
              </a:ext>
            </a:extLst>
          </p:cNvPr>
          <p:cNvPicPr>
            <a:picLocks noChangeAspect="1"/>
          </p:cNvPicPr>
          <p:nvPr/>
        </p:nvPicPr>
        <p:blipFill>
          <a:blip r:embed="rId2"/>
          <a:stretch>
            <a:fillRect/>
          </a:stretch>
        </p:blipFill>
        <p:spPr>
          <a:xfrm flipH="1">
            <a:off x="3125925" y="393108"/>
            <a:ext cx="219130" cy="210537"/>
          </a:xfrm>
          <a:prstGeom prst="rect">
            <a:avLst/>
          </a:prstGeom>
        </p:spPr>
      </p:pic>
      <p:pic>
        <p:nvPicPr>
          <p:cNvPr id="50" name="Picture 49">
            <a:extLst>
              <a:ext uri="{FF2B5EF4-FFF2-40B4-BE49-F238E27FC236}">
                <a16:creationId xmlns:a16="http://schemas.microsoft.com/office/drawing/2014/main" id="{882718A4-A0EA-4AD2-A92D-F79D78AEA01C}"/>
              </a:ext>
            </a:extLst>
          </p:cNvPr>
          <p:cNvPicPr>
            <a:picLocks noChangeAspect="1"/>
          </p:cNvPicPr>
          <p:nvPr/>
        </p:nvPicPr>
        <p:blipFill>
          <a:blip r:embed="rId2"/>
          <a:stretch>
            <a:fillRect/>
          </a:stretch>
        </p:blipFill>
        <p:spPr>
          <a:xfrm>
            <a:off x="5178670" y="400426"/>
            <a:ext cx="215096" cy="206661"/>
          </a:xfrm>
          <a:prstGeom prst="rect">
            <a:avLst/>
          </a:prstGeom>
        </p:spPr>
      </p:pic>
      <p:pic>
        <p:nvPicPr>
          <p:cNvPr id="51" name="Picture 50">
            <a:extLst>
              <a:ext uri="{FF2B5EF4-FFF2-40B4-BE49-F238E27FC236}">
                <a16:creationId xmlns:a16="http://schemas.microsoft.com/office/drawing/2014/main" id="{0E6C2511-A015-49F8-A2BC-4D6F2A466761}"/>
              </a:ext>
            </a:extLst>
          </p:cNvPr>
          <p:cNvPicPr>
            <a:picLocks noChangeAspect="1"/>
          </p:cNvPicPr>
          <p:nvPr/>
        </p:nvPicPr>
        <p:blipFill>
          <a:blip r:embed="rId2"/>
          <a:stretch>
            <a:fillRect/>
          </a:stretch>
        </p:blipFill>
        <p:spPr>
          <a:xfrm>
            <a:off x="8223347" y="410730"/>
            <a:ext cx="215096" cy="206661"/>
          </a:xfrm>
          <a:prstGeom prst="rect">
            <a:avLst/>
          </a:prstGeom>
        </p:spPr>
      </p:pic>
      <p:sp>
        <p:nvSpPr>
          <p:cNvPr id="52" name="TextBox 51">
            <a:extLst>
              <a:ext uri="{FF2B5EF4-FFF2-40B4-BE49-F238E27FC236}">
                <a16:creationId xmlns:a16="http://schemas.microsoft.com/office/drawing/2014/main" id="{54954254-746B-435B-8647-7F1CF647AAA1}"/>
              </a:ext>
            </a:extLst>
          </p:cNvPr>
          <p:cNvSpPr txBox="1"/>
          <p:nvPr/>
        </p:nvSpPr>
        <p:spPr>
          <a:xfrm>
            <a:off x="4733978" y="51686"/>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1H21</a:t>
            </a:r>
          </a:p>
        </p:txBody>
      </p:sp>
      <p:sp>
        <p:nvSpPr>
          <p:cNvPr id="53" name="TextBox 52">
            <a:extLst>
              <a:ext uri="{FF2B5EF4-FFF2-40B4-BE49-F238E27FC236}">
                <a16:creationId xmlns:a16="http://schemas.microsoft.com/office/drawing/2014/main" id="{5E250C9F-4C80-4237-AA7D-E16A3D81CF93}"/>
              </a:ext>
            </a:extLst>
          </p:cNvPr>
          <p:cNvSpPr txBox="1"/>
          <p:nvPr/>
        </p:nvSpPr>
        <p:spPr>
          <a:xfrm>
            <a:off x="7823840" y="41398"/>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2H22</a:t>
            </a:r>
          </a:p>
        </p:txBody>
      </p:sp>
      <p:pic>
        <p:nvPicPr>
          <p:cNvPr id="54" name="Picture 53">
            <a:extLst>
              <a:ext uri="{FF2B5EF4-FFF2-40B4-BE49-F238E27FC236}">
                <a16:creationId xmlns:a16="http://schemas.microsoft.com/office/drawing/2014/main" id="{F60D689D-8014-434C-A4B8-60CE5A5A3290}"/>
              </a:ext>
            </a:extLst>
          </p:cNvPr>
          <p:cNvPicPr>
            <a:picLocks noChangeAspect="1"/>
          </p:cNvPicPr>
          <p:nvPr/>
        </p:nvPicPr>
        <p:blipFill>
          <a:blip r:embed="rId2"/>
          <a:stretch>
            <a:fillRect/>
          </a:stretch>
        </p:blipFill>
        <p:spPr>
          <a:xfrm>
            <a:off x="6196079" y="401096"/>
            <a:ext cx="215096" cy="206661"/>
          </a:xfrm>
          <a:prstGeom prst="rect">
            <a:avLst/>
          </a:prstGeom>
        </p:spPr>
      </p:pic>
      <p:sp>
        <p:nvSpPr>
          <p:cNvPr id="55" name="TextBox 54">
            <a:extLst>
              <a:ext uri="{FF2B5EF4-FFF2-40B4-BE49-F238E27FC236}">
                <a16:creationId xmlns:a16="http://schemas.microsoft.com/office/drawing/2014/main" id="{184E7E74-B4DB-4C01-9679-D095984CE64D}"/>
              </a:ext>
            </a:extLst>
          </p:cNvPr>
          <p:cNvSpPr txBox="1"/>
          <p:nvPr/>
        </p:nvSpPr>
        <p:spPr>
          <a:xfrm>
            <a:off x="6780200" y="41398"/>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1H22</a:t>
            </a:r>
          </a:p>
        </p:txBody>
      </p:sp>
      <p:sp>
        <p:nvSpPr>
          <p:cNvPr id="56" name="TextBox 55">
            <a:extLst>
              <a:ext uri="{FF2B5EF4-FFF2-40B4-BE49-F238E27FC236}">
                <a16:creationId xmlns:a16="http://schemas.microsoft.com/office/drawing/2014/main" id="{3CC25FCC-C06A-449A-9773-430E8755F6BD}"/>
              </a:ext>
            </a:extLst>
          </p:cNvPr>
          <p:cNvSpPr txBox="1"/>
          <p:nvPr/>
        </p:nvSpPr>
        <p:spPr>
          <a:xfrm>
            <a:off x="3771248" y="54907"/>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2H20</a:t>
            </a:r>
          </a:p>
        </p:txBody>
      </p:sp>
      <p:sp>
        <p:nvSpPr>
          <p:cNvPr id="57" name="TextBox 56">
            <a:extLst>
              <a:ext uri="{FF2B5EF4-FFF2-40B4-BE49-F238E27FC236}">
                <a16:creationId xmlns:a16="http://schemas.microsoft.com/office/drawing/2014/main" id="{E3D8441C-B903-45EE-A0A7-46D2A89E95D1}"/>
              </a:ext>
            </a:extLst>
          </p:cNvPr>
          <p:cNvSpPr txBox="1"/>
          <p:nvPr/>
        </p:nvSpPr>
        <p:spPr>
          <a:xfrm>
            <a:off x="5810620" y="73187"/>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2H21</a:t>
            </a:r>
          </a:p>
        </p:txBody>
      </p:sp>
      <p:pic>
        <p:nvPicPr>
          <p:cNvPr id="58" name="Picture 57">
            <a:extLst>
              <a:ext uri="{FF2B5EF4-FFF2-40B4-BE49-F238E27FC236}">
                <a16:creationId xmlns:a16="http://schemas.microsoft.com/office/drawing/2014/main" id="{673C405C-23E6-4EF7-9A29-574C948BBB62}"/>
              </a:ext>
            </a:extLst>
          </p:cNvPr>
          <p:cNvPicPr>
            <a:picLocks noChangeAspect="1"/>
          </p:cNvPicPr>
          <p:nvPr/>
        </p:nvPicPr>
        <p:blipFill>
          <a:blip r:embed="rId2"/>
          <a:stretch>
            <a:fillRect/>
          </a:stretch>
        </p:blipFill>
        <p:spPr>
          <a:xfrm>
            <a:off x="7209713" y="404441"/>
            <a:ext cx="215096" cy="206661"/>
          </a:xfrm>
          <a:prstGeom prst="rect">
            <a:avLst/>
          </a:prstGeom>
        </p:spPr>
      </p:pic>
      <p:sp>
        <p:nvSpPr>
          <p:cNvPr id="59" name="TextBox 58">
            <a:extLst>
              <a:ext uri="{FF2B5EF4-FFF2-40B4-BE49-F238E27FC236}">
                <a16:creationId xmlns:a16="http://schemas.microsoft.com/office/drawing/2014/main" id="{E4883DBD-056F-42C7-90CE-2E87ADB1BBE8}"/>
              </a:ext>
            </a:extLst>
          </p:cNvPr>
          <p:cNvSpPr txBox="1"/>
          <p:nvPr/>
        </p:nvSpPr>
        <p:spPr>
          <a:xfrm>
            <a:off x="1745501" y="72865"/>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2H19</a:t>
            </a:r>
          </a:p>
        </p:txBody>
      </p:sp>
      <p:pic>
        <p:nvPicPr>
          <p:cNvPr id="60" name="Picture 59">
            <a:extLst>
              <a:ext uri="{FF2B5EF4-FFF2-40B4-BE49-F238E27FC236}">
                <a16:creationId xmlns:a16="http://schemas.microsoft.com/office/drawing/2014/main" id="{3DDA938E-65F0-48D2-B8FC-6071BC67BC35}"/>
              </a:ext>
            </a:extLst>
          </p:cNvPr>
          <p:cNvPicPr>
            <a:picLocks noChangeAspect="1"/>
          </p:cNvPicPr>
          <p:nvPr/>
        </p:nvPicPr>
        <p:blipFill>
          <a:blip r:embed="rId2"/>
          <a:stretch>
            <a:fillRect/>
          </a:stretch>
        </p:blipFill>
        <p:spPr>
          <a:xfrm>
            <a:off x="2084702" y="392004"/>
            <a:ext cx="215096" cy="206661"/>
          </a:xfrm>
          <a:prstGeom prst="rect">
            <a:avLst/>
          </a:prstGeom>
        </p:spPr>
      </p:pic>
      <p:sp>
        <p:nvSpPr>
          <p:cNvPr id="61" name="Freeform: Shape 60">
            <a:extLst>
              <a:ext uri="{FF2B5EF4-FFF2-40B4-BE49-F238E27FC236}">
                <a16:creationId xmlns:a16="http://schemas.microsoft.com/office/drawing/2014/main" id="{F35D7214-4204-4480-AD50-8C8BB62B4412}"/>
              </a:ext>
            </a:extLst>
          </p:cNvPr>
          <p:cNvSpPr/>
          <p:nvPr/>
        </p:nvSpPr>
        <p:spPr>
          <a:xfrm>
            <a:off x="1243804" y="689864"/>
            <a:ext cx="269464"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73E1D8CD-C141-44F7-A39B-510A4A2F30EB}"/>
              </a:ext>
            </a:extLst>
          </p:cNvPr>
          <p:cNvSpPr txBox="1"/>
          <p:nvPr/>
        </p:nvSpPr>
        <p:spPr>
          <a:xfrm>
            <a:off x="170373" y="1420144"/>
            <a:ext cx="1011115" cy="46166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rPr>
              <a:t>Zowe V1.0</a:t>
            </a:r>
          </a:p>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Feb 8</a:t>
            </a:r>
            <a:r>
              <a:rPr kumimoji="0" lang="en-US" sz="1200" b="1" i="0" u="none" strike="noStrike" kern="1200" cap="none" spc="0" normalizeH="0" baseline="30000" noProof="0" dirty="0">
                <a:ln>
                  <a:noFill/>
                </a:ln>
                <a:solidFill>
                  <a:srgbClr val="000000"/>
                </a:solidFill>
                <a:effectLst/>
                <a:uLnTx/>
                <a:uFillTx/>
                <a:latin typeface="Arial" panose="020B0604020202020204" pitchFamily="34" charset="0"/>
                <a:cs typeface="Arial" panose="020B0604020202020204" pitchFamily="34" charset="0"/>
                <a:sym typeface="Arial"/>
              </a:rPr>
              <a:t>th</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2019</a:t>
            </a:r>
          </a:p>
        </p:txBody>
      </p:sp>
      <p:pic>
        <p:nvPicPr>
          <p:cNvPr id="63" name="Picture 62">
            <a:extLst>
              <a:ext uri="{FF2B5EF4-FFF2-40B4-BE49-F238E27FC236}">
                <a16:creationId xmlns:a16="http://schemas.microsoft.com/office/drawing/2014/main" id="{CDD583DC-EC6A-484B-967A-F7D4E5DC2F3A}"/>
              </a:ext>
            </a:extLst>
          </p:cNvPr>
          <p:cNvPicPr>
            <a:picLocks noChangeAspect="1"/>
          </p:cNvPicPr>
          <p:nvPr/>
        </p:nvPicPr>
        <p:blipFill>
          <a:blip r:embed="rId2"/>
          <a:stretch>
            <a:fillRect/>
          </a:stretch>
        </p:blipFill>
        <p:spPr>
          <a:xfrm>
            <a:off x="1145749" y="404441"/>
            <a:ext cx="215096" cy="206661"/>
          </a:xfrm>
          <a:prstGeom prst="rect">
            <a:avLst/>
          </a:prstGeom>
        </p:spPr>
      </p:pic>
      <p:sp>
        <p:nvSpPr>
          <p:cNvPr id="64" name="TextBox 63">
            <a:extLst>
              <a:ext uri="{FF2B5EF4-FFF2-40B4-BE49-F238E27FC236}">
                <a16:creationId xmlns:a16="http://schemas.microsoft.com/office/drawing/2014/main" id="{C5EE7BC4-A621-49F3-9AF3-8D84D51F6D70}"/>
              </a:ext>
            </a:extLst>
          </p:cNvPr>
          <p:cNvSpPr txBox="1"/>
          <p:nvPr/>
        </p:nvSpPr>
        <p:spPr>
          <a:xfrm>
            <a:off x="762296" y="68886"/>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1H19</a:t>
            </a:r>
          </a:p>
        </p:txBody>
      </p:sp>
      <p:pic>
        <p:nvPicPr>
          <p:cNvPr id="65" name="Picture 64">
            <a:extLst>
              <a:ext uri="{FF2B5EF4-FFF2-40B4-BE49-F238E27FC236}">
                <a16:creationId xmlns:a16="http://schemas.microsoft.com/office/drawing/2014/main" id="{4760DA3F-092B-476F-AD06-677BDFE901F2}"/>
              </a:ext>
            </a:extLst>
          </p:cNvPr>
          <p:cNvPicPr>
            <a:picLocks noChangeAspect="1"/>
          </p:cNvPicPr>
          <p:nvPr/>
        </p:nvPicPr>
        <p:blipFill>
          <a:blip r:embed="rId2"/>
          <a:stretch>
            <a:fillRect/>
          </a:stretch>
        </p:blipFill>
        <p:spPr>
          <a:xfrm>
            <a:off x="9264615" y="406824"/>
            <a:ext cx="215096" cy="206661"/>
          </a:xfrm>
          <a:prstGeom prst="rect">
            <a:avLst/>
          </a:prstGeom>
        </p:spPr>
      </p:pic>
      <p:pic>
        <p:nvPicPr>
          <p:cNvPr id="66" name="Picture 65">
            <a:extLst>
              <a:ext uri="{FF2B5EF4-FFF2-40B4-BE49-F238E27FC236}">
                <a16:creationId xmlns:a16="http://schemas.microsoft.com/office/drawing/2014/main" id="{1AD3BF62-597A-480E-BB61-8740DA152BEB}"/>
              </a:ext>
            </a:extLst>
          </p:cNvPr>
          <p:cNvPicPr>
            <a:picLocks noChangeAspect="1"/>
          </p:cNvPicPr>
          <p:nvPr/>
        </p:nvPicPr>
        <p:blipFill>
          <a:blip r:embed="rId2"/>
          <a:stretch>
            <a:fillRect/>
          </a:stretch>
        </p:blipFill>
        <p:spPr>
          <a:xfrm>
            <a:off x="10300735" y="419500"/>
            <a:ext cx="215096" cy="206661"/>
          </a:xfrm>
          <a:prstGeom prst="rect">
            <a:avLst/>
          </a:prstGeom>
        </p:spPr>
      </p:pic>
      <p:pic>
        <p:nvPicPr>
          <p:cNvPr id="67" name="Picture 66">
            <a:extLst>
              <a:ext uri="{FF2B5EF4-FFF2-40B4-BE49-F238E27FC236}">
                <a16:creationId xmlns:a16="http://schemas.microsoft.com/office/drawing/2014/main" id="{3FA2FAC3-0651-4D15-BE1E-AF7BDD849D7D}"/>
              </a:ext>
            </a:extLst>
          </p:cNvPr>
          <p:cNvPicPr>
            <a:picLocks noChangeAspect="1"/>
          </p:cNvPicPr>
          <p:nvPr/>
        </p:nvPicPr>
        <p:blipFill>
          <a:blip r:embed="rId2"/>
          <a:stretch>
            <a:fillRect/>
          </a:stretch>
        </p:blipFill>
        <p:spPr>
          <a:xfrm>
            <a:off x="11305397" y="361105"/>
            <a:ext cx="215096" cy="206661"/>
          </a:xfrm>
          <a:prstGeom prst="rect">
            <a:avLst/>
          </a:prstGeom>
        </p:spPr>
      </p:pic>
      <p:sp>
        <p:nvSpPr>
          <p:cNvPr id="68" name="TextBox 67">
            <a:extLst>
              <a:ext uri="{FF2B5EF4-FFF2-40B4-BE49-F238E27FC236}">
                <a16:creationId xmlns:a16="http://schemas.microsoft.com/office/drawing/2014/main" id="{2B227C19-6AC8-4CAE-B899-A9ABF293090B}"/>
              </a:ext>
            </a:extLst>
          </p:cNvPr>
          <p:cNvSpPr txBox="1"/>
          <p:nvPr/>
        </p:nvSpPr>
        <p:spPr>
          <a:xfrm>
            <a:off x="8844447" y="73187"/>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1H23</a:t>
            </a:r>
          </a:p>
        </p:txBody>
      </p:sp>
      <p:sp>
        <p:nvSpPr>
          <p:cNvPr id="69" name="TextBox 68">
            <a:extLst>
              <a:ext uri="{FF2B5EF4-FFF2-40B4-BE49-F238E27FC236}">
                <a16:creationId xmlns:a16="http://schemas.microsoft.com/office/drawing/2014/main" id="{A9E6A6CB-CD9D-444D-92D9-2CBCA821F51C}"/>
              </a:ext>
            </a:extLst>
          </p:cNvPr>
          <p:cNvSpPr txBox="1"/>
          <p:nvPr/>
        </p:nvSpPr>
        <p:spPr>
          <a:xfrm>
            <a:off x="9877434" y="68886"/>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2H23</a:t>
            </a:r>
          </a:p>
        </p:txBody>
      </p:sp>
      <p:sp>
        <p:nvSpPr>
          <p:cNvPr id="70" name="TextBox 69">
            <a:extLst>
              <a:ext uri="{FF2B5EF4-FFF2-40B4-BE49-F238E27FC236}">
                <a16:creationId xmlns:a16="http://schemas.microsoft.com/office/drawing/2014/main" id="{FDEA806E-6A27-489C-9A08-9A0942282270}"/>
              </a:ext>
            </a:extLst>
          </p:cNvPr>
          <p:cNvSpPr txBox="1"/>
          <p:nvPr/>
        </p:nvSpPr>
        <p:spPr>
          <a:xfrm>
            <a:off x="10884506" y="19991"/>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1H24</a:t>
            </a:r>
          </a:p>
        </p:txBody>
      </p:sp>
      <p:sp>
        <p:nvSpPr>
          <p:cNvPr id="75" name="TextBox 74">
            <a:extLst>
              <a:ext uri="{FF2B5EF4-FFF2-40B4-BE49-F238E27FC236}">
                <a16:creationId xmlns:a16="http://schemas.microsoft.com/office/drawing/2014/main" id="{B32A4D49-6F59-42C5-BD7B-CCD1C40ACCCE}"/>
              </a:ext>
            </a:extLst>
          </p:cNvPr>
          <p:cNvSpPr txBox="1"/>
          <p:nvPr/>
        </p:nvSpPr>
        <p:spPr>
          <a:xfrm>
            <a:off x="2794864" y="1962220"/>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~V1.10.</a:t>
            </a:r>
            <a:r>
              <a:rPr lang="en-US" sz="1200" b="1" dirty="0">
                <a:solidFill>
                  <a:srgbClr val="000000"/>
                </a:solidFill>
                <a:latin typeface="Arial" panose="020B0604020202020204" pitchFamily="34" charset="0"/>
                <a:cs typeface="Arial" panose="020B0604020202020204" pitchFamily="34" charset="0"/>
                <a:sym typeface="Arial"/>
              </a:rPr>
              <a:t>0</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~Feb 2020*</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t>
            </a:r>
          </a:p>
        </p:txBody>
      </p:sp>
      <p:sp>
        <p:nvSpPr>
          <p:cNvPr id="76" name="TextBox 75">
            <a:extLst>
              <a:ext uri="{FF2B5EF4-FFF2-40B4-BE49-F238E27FC236}">
                <a16:creationId xmlns:a16="http://schemas.microsoft.com/office/drawing/2014/main" id="{67205E8F-618B-4D12-ACB5-4CEBC99B86B9}"/>
              </a:ext>
            </a:extLst>
          </p:cNvPr>
          <p:cNvSpPr txBox="1"/>
          <p:nvPr/>
        </p:nvSpPr>
        <p:spPr>
          <a:xfrm>
            <a:off x="4849584" y="1945985"/>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V1.X.</a:t>
            </a:r>
            <a:r>
              <a:rPr lang="en-US" sz="1200" b="1" dirty="0">
                <a:solidFill>
                  <a:srgbClr val="000000"/>
                </a:solidFill>
                <a:latin typeface="Arial" panose="020B0604020202020204" pitchFamily="34" charset="0"/>
                <a:cs typeface="Arial" panose="020B0604020202020204" pitchFamily="34" charset="0"/>
                <a:sym typeface="Arial"/>
              </a:rPr>
              <a:t>0</a:t>
            </a: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TBD</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7" name="Rectangle 76">
            <a:extLst>
              <a:ext uri="{FF2B5EF4-FFF2-40B4-BE49-F238E27FC236}">
                <a16:creationId xmlns:a16="http://schemas.microsoft.com/office/drawing/2014/main" id="{D8FB7774-35C6-4EEC-9D60-6786F47CCEB4}"/>
              </a:ext>
            </a:extLst>
          </p:cNvPr>
          <p:cNvSpPr/>
          <p:nvPr/>
        </p:nvSpPr>
        <p:spPr>
          <a:xfrm>
            <a:off x="1422206" y="1190474"/>
            <a:ext cx="2020105"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(Possible breaking features)</a:t>
            </a:r>
          </a:p>
        </p:txBody>
      </p:sp>
      <p:sp>
        <p:nvSpPr>
          <p:cNvPr id="78" name="Rectangle 77">
            <a:extLst>
              <a:ext uri="{FF2B5EF4-FFF2-40B4-BE49-F238E27FC236}">
                <a16:creationId xmlns:a16="http://schemas.microsoft.com/office/drawing/2014/main" id="{F9CC1DD0-CEB5-4B6C-BA1E-6FB0011404D6}"/>
              </a:ext>
            </a:extLst>
          </p:cNvPr>
          <p:cNvSpPr/>
          <p:nvPr/>
        </p:nvSpPr>
        <p:spPr>
          <a:xfrm>
            <a:off x="3385623" y="1190474"/>
            <a:ext cx="2226892"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(Non-breaking features &amp; fixes)</a:t>
            </a:r>
          </a:p>
        </p:txBody>
      </p:sp>
      <p:sp>
        <p:nvSpPr>
          <p:cNvPr id="79" name="Rectangle 78">
            <a:extLst>
              <a:ext uri="{FF2B5EF4-FFF2-40B4-BE49-F238E27FC236}">
                <a16:creationId xmlns:a16="http://schemas.microsoft.com/office/drawing/2014/main" id="{08E83667-97D7-42C3-9C94-D0A49DA9ED1C}"/>
              </a:ext>
            </a:extLst>
          </p:cNvPr>
          <p:cNvSpPr/>
          <p:nvPr/>
        </p:nvSpPr>
        <p:spPr>
          <a:xfrm>
            <a:off x="6035164" y="1190474"/>
            <a:ext cx="946093"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(Fixes only)</a:t>
            </a:r>
          </a:p>
        </p:txBody>
      </p:sp>
      <p:sp>
        <p:nvSpPr>
          <p:cNvPr id="80" name="Freeform: Shape 79">
            <a:extLst>
              <a:ext uri="{FF2B5EF4-FFF2-40B4-BE49-F238E27FC236}">
                <a16:creationId xmlns:a16="http://schemas.microsoft.com/office/drawing/2014/main" id="{9C603941-203E-452C-95C4-15B0D23146C9}"/>
              </a:ext>
            </a:extLst>
          </p:cNvPr>
          <p:cNvSpPr/>
          <p:nvPr/>
        </p:nvSpPr>
        <p:spPr>
          <a:xfrm>
            <a:off x="10907132" y="2907492"/>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2" name="Freeform: Shape 81">
            <a:extLst>
              <a:ext uri="{FF2B5EF4-FFF2-40B4-BE49-F238E27FC236}">
                <a16:creationId xmlns:a16="http://schemas.microsoft.com/office/drawing/2014/main" id="{A4F8466C-048D-4D0D-95A7-806482CE9EEC}"/>
              </a:ext>
            </a:extLst>
          </p:cNvPr>
          <p:cNvSpPr/>
          <p:nvPr/>
        </p:nvSpPr>
        <p:spPr>
          <a:xfrm>
            <a:off x="6819046" y="2907492"/>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9" name="TextBox 88">
            <a:extLst>
              <a:ext uri="{FF2B5EF4-FFF2-40B4-BE49-F238E27FC236}">
                <a16:creationId xmlns:a16="http://schemas.microsoft.com/office/drawing/2014/main" id="{6BDA0E42-7625-4EA0-9FD0-5820D8DC24C8}"/>
              </a:ext>
            </a:extLst>
          </p:cNvPr>
          <p:cNvSpPr txBox="1"/>
          <p:nvPr/>
        </p:nvSpPr>
        <p:spPr>
          <a:xfrm>
            <a:off x="6232896" y="3446980"/>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V2.1.</a:t>
            </a:r>
            <a:r>
              <a:rPr lang="en-US" sz="1200" b="1" dirty="0">
                <a:solidFill>
                  <a:srgbClr val="000000"/>
                </a:solidFill>
                <a:latin typeface="Arial" panose="020B0604020202020204" pitchFamily="34" charset="0"/>
                <a:cs typeface="Arial" panose="020B0604020202020204" pitchFamily="34" charset="0"/>
                <a:sym typeface="Arial"/>
              </a:rPr>
              <a:t>0</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1H2021*</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t>
            </a:r>
          </a:p>
        </p:txBody>
      </p:sp>
      <p:sp>
        <p:nvSpPr>
          <p:cNvPr id="90" name="TextBox 89">
            <a:extLst>
              <a:ext uri="{FF2B5EF4-FFF2-40B4-BE49-F238E27FC236}">
                <a16:creationId xmlns:a16="http://schemas.microsoft.com/office/drawing/2014/main" id="{B41E1BBB-2BA9-497F-9319-3FBDFA6B4346}"/>
              </a:ext>
            </a:extLst>
          </p:cNvPr>
          <p:cNvSpPr txBox="1"/>
          <p:nvPr/>
        </p:nvSpPr>
        <p:spPr>
          <a:xfrm>
            <a:off x="8216798" y="3446980"/>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V2.X.</a:t>
            </a:r>
            <a:r>
              <a:rPr lang="en-US" sz="1200" b="1" dirty="0">
                <a:solidFill>
                  <a:srgbClr val="000000"/>
                </a:solidFill>
                <a:latin typeface="Arial" panose="020B0604020202020204" pitchFamily="34" charset="0"/>
                <a:cs typeface="Arial" panose="020B0604020202020204" pitchFamily="34" charset="0"/>
                <a:sym typeface="Arial"/>
              </a:rPr>
              <a:t>0</a:t>
            </a: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TBD</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92" name="Rectangle 91">
            <a:extLst>
              <a:ext uri="{FF2B5EF4-FFF2-40B4-BE49-F238E27FC236}">
                <a16:creationId xmlns:a16="http://schemas.microsoft.com/office/drawing/2014/main" id="{2F6A7F6B-6515-4CF4-AB14-BD0DF08242F9}"/>
              </a:ext>
            </a:extLst>
          </p:cNvPr>
          <p:cNvSpPr/>
          <p:nvPr/>
        </p:nvSpPr>
        <p:spPr>
          <a:xfrm>
            <a:off x="6818406" y="2674078"/>
            <a:ext cx="2226892"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(Non-breaking features &amp; fixes)</a:t>
            </a:r>
          </a:p>
        </p:txBody>
      </p:sp>
      <p:sp>
        <p:nvSpPr>
          <p:cNvPr id="93" name="Rectangle 92">
            <a:extLst>
              <a:ext uri="{FF2B5EF4-FFF2-40B4-BE49-F238E27FC236}">
                <a16:creationId xmlns:a16="http://schemas.microsoft.com/office/drawing/2014/main" id="{FE3B9E89-3B34-4C04-A753-A0D942350896}"/>
              </a:ext>
            </a:extLst>
          </p:cNvPr>
          <p:cNvSpPr/>
          <p:nvPr/>
        </p:nvSpPr>
        <p:spPr>
          <a:xfrm>
            <a:off x="9372202" y="2674078"/>
            <a:ext cx="946093"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(Fixes only)</a:t>
            </a:r>
          </a:p>
        </p:txBody>
      </p:sp>
      <p:sp>
        <p:nvSpPr>
          <p:cNvPr id="94" name="TextBox 93">
            <a:extLst>
              <a:ext uri="{FF2B5EF4-FFF2-40B4-BE49-F238E27FC236}">
                <a16:creationId xmlns:a16="http://schemas.microsoft.com/office/drawing/2014/main" id="{9A6030CF-8E08-4428-A492-F6929CB93598}"/>
              </a:ext>
            </a:extLst>
          </p:cNvPr>
          <p:cNvSpPr txBox="1"/>
          <p:nvPr/>
        </p:nvSpPr>
        <p:spPr>
          <a:xfrm>
            <a:off x="177097" y="4412627"/>
            <a:ext cx="11837806" cy="181588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Zowe versions enter </a:t>
            </a:r>
            <a:r>
              <a:rPr lang="en-US" sz="1600" i="1" dirty="0">
                <a:latin typeface="Arial" panose="020B0604020202020204" pitchFamily="34" charset="0"/>
                <a:cs typeface="Arial" panose="020B0604020202020204" pitchFamily="34" charset="0"/>
              </a:rPr>
              <a:t>Current</a:t>
            </a:r>
            <a:r>
              <a:rPr lang="en-US" sz="1600" dirty="0">
                <a:latin typeface="Arial" panose="020B0604020202020204" pitchFamily="34" charset="0"/>
                <a:cs typeface="Arial" panose="020B0604020202020204" pitchFamily="34" charset="0"/>
              </a:rPr>
              <a:t> release status for six-nine months to allow consumers of Zowe to test and adjust to any changes</a:t>
            </a:r>
            <a:r>
              <a:rPr lang="en-US" altLang="zh-CN" sz="16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After Current phase, Zowe will move to </a:t>
            </a:r>
            <a:r>
              <a:rPr lang="en-US" sz="1600" i="1" dirty="0">
                <a:latin typeface="Arial" panose="020B0604020202020204" pitchFamily="34" charset="0"/>
                <a:cs typeface="Arial" panose="020B0604020202020204" pitchFamily="34" charset="0"/>
              </a:rPr>
              <a:t>Active LTS</a:t>
            </a:r>
            <a:r>
              <a:rPr lang="en-US" sz="1600" dirty="0">
                <a:latin typeface="Arial" panose="020B0604020202020204" pitchFamily="34" charset="0"/>
                <a:cs typeface="Arial" panose="020B0604020202020204" pitchFamily="34" charset="0"/>
              </a:rPr>
              <a:t> status and is deemed ready by the community for general use. </a:t>
            </a:r>
          </a:p>
          <a:p>
            <a:pPr marL="285750" indent="-285750">
              <a:buFont typeface="Arial" panose="020B0604020202020204" pitchFamily="34" charset="0"/>
              <a:buChar char="•"/>
            </a:pPr>
            <a:r>
              <a:rPr lang="en-US" sz="1600" i="1" dirty="0">
                <a:latin typeface="Arial" panose="020B0604020202020204" pitchFamily="34" charset="0"/>
                <a:cs typeface="Arial" panose="020B0604020202020204" pitchFamily="34" charset="0"/>
              </a:rPr>
              <a:t>Active LTS </a:t>
            </a:r>
            <a:r>
              <a:rPr lang="en-US" sz="1600" dirty="0">
                <a:latin typeface="Arial" panose="020B0604020202020204" pitchFamily="34" charset="0"/>
                <a:cs typeface="Arial" panose="020B0604020202020204" pitchFamily="34" charset="0"/>
              </a:rPr>
              <a:t>will have additional releases with both fixes and enhancements</a:t>
            </a:r>
            <a:r>
              <a:rPr lang="en-US" altLang="zh-CN" sz="1600" dirty="0">
                <a:latin typeface="Arial" panose="020B0604020202020204" pitchFamily="34" charset="0"/>
                <a:cs typeface="Arial" panose="020B0604020202020204" pitchFamily="34" charset="0"/>
              </a:rPr>
              <a:t>.</a:t>
            </a:r>
            <a:endParaRPr lang="en-US" sz="1600"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latin typeface="Arial" panose="020B0604020202020204" pitchFamily="34" charset="0"/>
                <a:cs typeface="Arial" panose="020B0604020202020204" pitchFamily="34" charset="0"/>
              </a:rPr>
              <a:t>Active LTS and Maintenance LTS</a:t>
            </a:r>
            <a:r>
              <a:rPr lang="en-US" sz="1600" dirty="0">
                <a:latin typeface="Arial" panose="020B0604020202020204" pitchFamily="34" charset="0"/>
                <a:cs typeface="Arial" panose="020B0604020202020204" pitchFamily="34" charset="0"/>
              </a:rPr>
              <a:t> release status is "long-term support", which typically guarantees that critical</a:t>
            </a:r>
            <a:r>
              <a:rPr lang="en-US" sz="1600" baseline="30000"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 bugs will be fixed.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Exact length of </a:t>
            </a:r>
            <a:r>
              <a:rPr lang="en-US" sz="1600" i="1" dirty="0">
                <a:latin typeface="Arial" panose="020B0604020202020204" pitchFamily="34" charset="0"/>
                <a:cs typeface="Arial" panose="020B0604020202020204" pitchFamily="34" charset="0"/>
              </a:rPr>
              <a:t>Active LTS </a:t>
            </a:r>
            <a:r>
              <a:rPr lang="en-US" sz="1600" dirty="0">
                <a:latin typeface="Arial" panose="020B0604020202020204" pitchFamily="34" charset="0"/>
                <a:cs typeface="Arial" panose="020B0604020202020204" pitchFamily="34" charset="0"/>
              </a:rPr>
              <a:t>may vary but the total time period of </a:t>
            </a:r>
            <a:r>
              <a:rPr lang="en-US" sz="1600" i="1" dirty="0">
                <a:latin typeface="Arial" panose="020B0604020202020204" pitchFamily="34" charset="0"/>
                <a:cs typeface="Arial" panose="020B0604020202020204" pitchFamily="34" charset="0"/>
              </a:rPr>
              <a:t>Active LTS + Maintenance LTS </a:t>
            </a:r>
            <a:r>
              <a:rPr lang="en-US" sz="1600" dirty="0">
                <a:latin typeface="Arial" panose="020B0604020202020204" pitchFamily="34" charset="0"/>
                <a:cs typeface="Arial" panose="020B0604020202020204" pitchFamily="34" charset="0"/>
              </a:rPr>
              <a:t>will be 24 months.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Production applications should only use </a:t>
            </a:r>
            <a:r>
              <a:rPr lang="en-US" sz="1600" i="1" dirty="0">
                <a:latin typeface="Arial" panose="020B0604020202020204" pitchFamily="34" charset="0"/>
                <a:cs typeface="Arial" panose="020B0604020202020204" pitchFamily="34" charset="0"/>
              </a:rPr>
              <a:t>Active LTS</a:t>
            </a:r>
            <a:r>
              <a:rPr lang="en-US" sz="1600" dirty="0">
                <a:latin typeface="Arial" panose="020B0604020202020204" pitchFamily="34" charset="0"/>
                <a:cs typeface="Arial" panose="020B0604020202020204" pitchFamily="34" charset="0"/>
              </a:rPr>
              <a:t> or </a:t>
            </a:r>
            <a:r>
              <a:rPr lang="en-US" sz="1600" i="1" dirty="0">
                <a:latin typeface="Arial" panose="020B0604020202020204" pitchFamily="34" charset="0"/>
                <a:cs typeface="Arial" panose="020B0604020202020204" pitchFamily="34" charset="0"/>
              </a:rPr>
              <a:t>Maintenance LTS</a:t>
            </a:r>
            <a:r>
              <a:rPr lang="en-US" sz="1600" dirty="0">
                <a:latin typeface="Arial" panose="020B0604020202020204" pitchFamily="34" charset="0"/>
                <a:cs typeface="Arial" panose="020B0604020202020204" pitchFamily="34" charset="0"/>
              </a:rPr>
              <a:t> releases.</a:t>
            </a:r>
          </a:p>
        </p:txBody>
      </p:sp>
      <p:sp>
        <p:nvSpPr>
          <p:cNvPr id="95" name="TextBox 94">
            <a:extLst>
              <a:ext uri="{FF2B5EF4-FFF2-40B4-BE49-F238E27FC236}">
                <a16:creationId xmlns:a16="http://schemas.microsoft.com/office/drawing/2014/main" id="{1C97EC1F-7BE5-4CCF-92C9-D0D3BA940CF9}"/>
              </a:ext>
            </a:extLst>
          </p:cNvPr>
          <p:cNvSpPr txBox="1"/>
          <p:nvPr/>
        </p:nvSpPr>
        <p:spPr>
          <a:xfrm>
            <a:off x="359668" y="6265894"/>
            <a:ext cx="10901903" cy="523220"/>
          </a:xfrm>
          <a:prstGeom prst="rect">
            <a:avLst/>
          </a:prstGeom>
          <a:noFill/>
        </p:spPr>
        <p:txBody>
          <a:bodyPr wrap="square" rtlCol="0">
            <a:spAutoFit/>
          </a:bodyPr>
          <a:lstStyle/>
          <a:p>
            <a:r>
              <a:rPr lang="en-US" sz="1400" baseline="30000"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Critical = “Security vulnerabilities, performance degradation impacting normal operations, or problem making </a:t>
            </a:r>
            <a:r>
              <a:rPr lang="en-US" sz="1400" dirty="0" err="1">
                <a:latin typeface="Arial" panose="020B0604020202020204" pitchFamily="34" charset="0"/>
                <a:cs typeface="Arial" panose="020B0604020202020204" pitchFamily="34" charset="0"/>
              </a:rPr>
              <a:t>Zowe</a:t>
            </a:r>
            <a:r>
              <a:rPr lang="en-US" sz="1400" dirty="0">
                <a:latin typeface="Arial" panose="020B0604020202020204" pitchFamily="34" charset="0"/>
                <a:cs typeface="Arial" panose="020B0604020202020204" pitchFamily="34" charset="0"/>
              </a:rPr>
              <a:t> inoperable”. See Additional information.</a:t>
            </a:r>
          </a:p>
        </p:txBody>
      </p:sp>
      <p:sp>
        <p:nvSpPr>
          <p:cNvPr id="2" name="TextBox 1">
            <a:extLst>
              <a:ext uri="{FF2B5EF4-FFF2-40B4-BE49-F238E27FC236}">
                <a16:creationId xmlns:a16="http://schemas.microsoft.com/office/drawing/2014/main" id="{B520992C-21BF-4A34-B568-98CA5F1E11B2}"/>
              </a:ext>
            </a:extLst>
          </p:cNvPr>
          <p:cNvSpPr txBox="1"/>
          <p:nvPr/>
        </p:nvSpPr>
        <p:spPr>
          <a:xfrm>
            <a:off x="7363200" y="2136029"/>
            <a:ext cx="2692814" cy="307777"/>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 Dates are subject to change.</a:t>
            </a:r>
          </a:p>
        </p:txBody>
      </p:sp>
      <p:sp>
        <p:nvSpPr>
          <p:cNvPr id="34" name="Freeform: Shape 33">
            <a:extLst>
              <a:ext uri="{FF2B5EF4-FFF2-40B4-BE49-F238E27FC236}">
                <a16:creationId xmlns:a16="http://schemas.microsoft.com/office/drawing/2014/main" id="{E71CBBC6-E602-4567-90BA-34C5AED9A99A}"/>
              </a:ext>
            </a:extLst>
          </p:cNvPr>
          <p:cNvSpPr/>
          <p:nvPr/>
        </p:nvSpPr>
        <p:spPr>
          <a:xfrm>
            <a:off x="1353960" y="1420145"/>
            <a:ext cx="2109481" cy="522926"/>
          </a:xfrm>
          <a:custGeom>
            <a:avLst/>
            <a:gdLst>
              <a:gd name="connsiteX0" fmla="*/ 0 w 1929845"/>
              <a:gd name="connsiteY0" fmla="*/ 0 h 522925"/>
              <a:gd name="connsiteX1" fmla="*/ 1932809 w 1929845"/>
              <a:gd name="connsiteY1" fmla="*/ 0 h 522925"/>
              <a:gd name="connsiteX2" fmla="*/ 1932809 w 1929845"/>
              <a:gd name="connsiteY2" fmla="*/ 525316 h 522925"/>
              <a:gd name="connsiteX3" fmla="*/ 0 w 1929845"/>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1929845" h="522925">
                <a:moveTo>
                  <a:pt x="0" y="0"/>
                </a:moveTo>
                <a:lnTo>
                  <a:pt x="1932809" y="0"/>
                </a:lnTo>
                <a:lnTo>
                  <a:pt x="1932809" y="525316"/>
                </a:lnTo>
                <a:lnTo>
                  <a:pt x="0" y="525316"/>
                </a:lnTo>
                <a:close/>
              </a:path>
            </a:pathLst>
          </a:custGeom>
          <a:solidFill>
            <a:srgbClr val="2AA748"/>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24D08925-8F8B-4406-96E7-D01B35EDA204}"/>
              </a:ext>
            </a:extLst>
          </p:cNvPr>
          <p:cNvSpPr/>
          <p:nvPr/>
        </p:nvSpPr>
        <p:spPr>
          <a:xfrm>
            <a:off x="1974126" y="1496942"/>
            <a:ext cx="869149"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Current</a:t>
            </a:r>
          </a:p>
        </p:txBody>
      </p:sp>
      <p:sp>
        <p:nvSpPr>
          <p:cNvPr id="32" name="Freeform: Shape 31">
            <a:extLst>
              <a:ext uri="{FF2B5EF4-FFF2-40B4-BE49-F238E27FC236}">
                <a16:creationId xmlns:a16="http://schemas.microsoft.com/office/drawing/2014/main" id="{038FBE60-0395-49C4-AB43-2225B7ED18F5}"/>
              </a:ext>
            </a:extLst>
          </p:cNvPr>
          <p:cNvSpPr/>
          <p:nvPr/>
        </p:nvSpPr>
        <p:spPr>
          <a:xfrm>
            <a:off x="3472070" y="1420145"/>
            <a:ext cx="2059677" cy="522926"/>
          </a:xfrm>
          <a:custGeom>
            <a:avLst/>
            <a:gdLst>
              <a:gd name="connsiteX0" fmla="*/ 0 w 4083802"/>
              <a:gd name="connsiteY0" fmla="*/ 0 h 522925"/>
              <a:gd name="connsiteX1" fmla="*/ 4088086 w 4083802"/>
              <a:gd name="connsiteY1" fmla="*/ 0 h 522925"/>
              <a:gd name="connsiteX2" fmla="*/ 4088086 w 4083802"/>
              <a:gd name="connsiteY2" fmla="*/ 525316 h 522925"/>
              <a:gd name="connsiteX3" fmla="*/ 0 w 4083802"/>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4083802" h="522925">
                <a:moveTo>
                  <a:pt x="0" y="0"/>
                </a:moveTo>
                <a:lnTo>
                  <a:pt x="4088086" y="0"/>
                </a:lnTo>
                <a:lnTo>
                  <a:pt x="4088086" y="525316"/>
                </a:lnTo>
                <a:lnTo>
                  <a:pt x="0" y="525316"/>
                </a:lnTo>
                <a:close/>
              </a:path>
            </a:pathLst>
          </a:custGeom>
          <a:solidFill>
            <a:srgbClr val="47B4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2" name="Rectangle 71">
            <a:extLst>
              <a:ext uri="{FF2B5EF4-FFF2-40B4-BE49-F238E27FC236}">
                <a16:creationId xmlns:a16="http://schemas.microsoft.com/office/drawing/2014/main" id="{0DCE5761-52C8-4ABB-B553-7D445F95EA04}"/>
              </a:ext>
            </a:extLst>
          </p:cNvPr>
          <p:cNvSpPr/>
          <p:nvPr/>
        </p:nvSpPr>
        <p:spPr>
          <a:xfrm>
            <a:off x="3921878" y="1496942"/>
            <a:ext cx="1160061"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Active LTS</a:t>
            </a:r>
          </a:p>
        </p:txBody>
      </p:sp>
      <p:sp>
        <p:nvSpPr>
          <p:cNvPr id="43" name="Freeform: Shape 42">
            <a:extLst>
              <a:ext uri="{FF2B5EF4-FFF2-40B4-BE49-F238E27FC236}">
                <a16:creationId xmlns:a16="http://schemas.microsoft.com/office/drawing/2014/main" id="{1D806C9F-548F-4D53-9A3F-4424F9F90A76}"/>
              </a:ext>
            </a:extLst>
          </p:cNvPr>
          <p:cNvSpPr/>
          <p:nvPr/>
        </p:nvSpPr>
        <p:spPr>
          <a:xfrm>
            <a:off x="5540376" y="1420145"/>
            <a:ext cx="2038498" cy="522926"/>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solidFill>
            <a:srgbClr val="89A19D"/>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F5068C8A-A3EB-409E-8B91-0344D35A9A03}"/>
              </a:ext>
            </a:extLst>
          </p:cNvPr>
          <p:cNvSpPr/>
          <p:nvPr/>
        </p:nvSpPr>
        <p:spPr>
          <a:xfrm>
            <a:off x="5677215" y="1512331"/>
            <a:ext cx="1775614"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Maintenance LTS</a:t>
            </a:r>
          </a:p>
        </p:txBody>
      </p:sp>
      <p:sp>
        <p:nvSpPr>
          <p:cNvPr id="84" name="Freeform: Shape 83">
            <a:extLst>
              <a:ext uri="{FF2B5EF4-FFF2-40B4-BE49-F238E27FC236}">
                <a16:creationId xmlns:a16="http://schemas.microsoft.com/office/drawing/2014/main" id="{50116DA3-16F5-447F-8812-477448B95122}"/>
              </a:ext>
            </a:extLst>
          </p:cNvPr>
          <p:cNvSpPr/>
          <p:nvPr/>
        </p:nvSpPr>
        <p:spPr>
          <a:xfrm>
            <a:off x="8893949" y="2907492"/>
            <a:ext cx="2049292" cy="522926"/>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solidFill>
            <a:srgbClr val="89A19D"/>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8" name="Rectangle 87">
            <a:extLst>
              <a:ext uri="{FF2B5EF4-FFF2-40B4-BE49-F238E27FC236}">
                <a16:creationId xmlns:a16="http://schemas.microsoft.com/office/drawing/2014/main" id="{9E6F5499-4407-47E8-A75C-FFC3854EBCF0}"/>
              </a:ext>
            </a:extLst>
          </p:cNvPr>
          <p:cNvSpPr/>
          <p:nvPr/>
        </p:nvSpPr>
        <p:spPr>
          <a:xfrm>
            <a:off x="9030788" y="2984289"/>
            <a:ext cx="1775614"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Maintenance LTS</a:t>
            </a:r>
          </a:p>
        </p:txBody>
      </p:sp>
      <p:sp>
        <p:nvSpPr>
          <p:cNvPr id="91" name="Rectangle 90">
            <a:extLst>
              <a:ext uri="{FF2B5EF4-FFF2-40B4-BE49-F238E27FC236}">
                <a16:creationId xmlns:a16="http://schemas.microsoft.com/office/drawing/2014/main" id="{8323432C-3D1E-4FEA-BDF2-775B2EF3B088}"/>
              </a:ext>
            </a:extLst>
          </p:cNvPr>
          <p:cNvSpPr/>
          <p:nvPr/>
        </p:nvSpPr>
        <p:spPr>
          <a:xfrm>
            <a:off x="4892511" y="2674078"/>
            <a:ext cx="2017037" cy="269304"/>
          </a:xfrm>
          <a:prstGeom prst="rect">
            <a:avLst/>
          </a:prstGeom>
          <a:solidFill>
            <a:schemeClr val="bg1"/>
          </a:solidFill>
        </p:spPr>
        <p:txBody>
          <a:bodyPr wrap="square">
            <a:spAutoFit/>
          </a:bodyPr>
          <a:lstStyle/>
          <a:p>
            <a:r>
              <a:rPr lang="en-US" sz="1150" dirty="0">
                <a:latin typeface="Arial" panose="020B0604020202020204" pitchFamily="34" charset="0"/>
                <a:cs typeface="Arial" panose="020B0604020202020204" pitchFamily="34" charset="0"/>
              </a:rPr>
              <a:t>(Possible breaking features)</a:t>
            </a:r>
          </a:p>
        </p:txBody>
      </p:sp>
      <p:sp>
        <p:nvSpPr>
          <p:cNvPr id="83" name="Freeform: Shape 82">
            <a:extLst>
              <a:ext uri="{FF2B5EF4-FFF2-40B4-BE49-F238E27FC236}">
                <a16:creationId xmlns:a16="http://schemas.microsoft.com/office/drawing/2014/main" id="{00D70672-8439-4A1C-A190-FA3028F996B7}"/>
              </a:ext>
            </a:extLst>
          </p:cNvPr>
          <p:cNvSpPr/>
          <p:nvPr/>
        </p:nvSpPr>
        <p:spPr>
          <a:xfrm>
            <a:off x="5279520" y="2907492"/>
            <a:ext cx="1539824" cy="522926"/>
          </a:xfrm>
          <a:custGeom>
            <a:avLst/>
            <a:gdLst>
              <a:gd name="connsiteX0" fmla="*/ 0 w 1929845"/>
              <a:gd name="connsiteY0" fmla="*/ 0 h 522925"/>
              <a:gd name="connsiteX1" fmla="*/ 1932809 w 1929845"/>
              <a:gd name="connsiteY1" fmla="*/ 0 h 522925"/>
              <a:gd name="connsiteX2" fmla="*/ 1932809 w 1929845"/>
              <a:gd name="connsiteY2" fmla="*/ 525316 h 522925"/>
              <a:gd name="connsiteX3" fmla="*/ 0 w 1929845"/>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1929845" h="522925">
                <a:moveTo>
                  <a:pt x="0" y="0"/>
                </a:moveTo>
                <a:lnTo>
                  <a:pt x="1932809" y="0"/>
                </a:lnTo>
                <a:lnTo>
                  <a:pt x="1932809" y="525316"/>
                </a:lnTo>
                <a:lnTo>
                  <a:pt x="0" y="525316"/>
                </a:lnTo>
                <a:close/>
              </a:path>
            </a:pathLst>
          </a:custGeom>
          <a:solidFill>
            <a:srgbClr val="2AA748"/>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5" name="TextBox 84">
            <a:extLst>
              <a:ext uri="{FF2B5EF4-FFF2-40B4-BE49-F238E27FC236}">
                <a16:creationId xmlns:a16="http://schemas.microsoft.com/office/drawing/2014/main" id="{3DE364C9-0CFB-4347-A378-4747A43C5334}"/>
              </a:ext>
            </a:extLst>
          </p:cNvPr>
          <p:cNvSpPr txBox="1"/>
          <p:nvPr/>
        </p:nvSpPr>
        <p:spPr>
          <a:xfrm>
            <a:off x="4547882" y="2991289"/>
            <a:ext cx="1011115" cy="27699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rPr>
              <a:t>Zowe V2.0</a:t>
            </a:r>
          </a:p>
        </p:txBody>
      </p:sp>
      <p:sp>
        <p:nvSpPr>
          <p:cNvPr id="86" name="Rectangle 85">
            <a:extLst>
              <a:ext uri="{FF2B5EF4-FFF2-40B4-BE49-F238E27FC236}">
                <a16:creationId xmlns:a16="http://schemas.microsoft.com/office/drawing/2014/main" id="{83CAEF0F-797B-4B53-B468-CC00161960AC}"/>
              </a:ext>
            </a:extLst>
          </p:cNvPr>
          <p:cNvSpPr/>
          <p:nvPr/>
        </p:nvSpPr>
        <p:spPr>
          <a:xfrm>
            <a:off x="5607891" y="2984289"/>
            <a:ext cx="869149"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Current</a:t>
            </a:r>
          </a:p>
        </p:txBody>
      </p:sp>
      <p:sp>
        <p:nvSpPr>
          <p:cNvPr id="81" name="Freeform: Shape 80">
            <a:extLst>
              <a:ext uri="{FF2B5EF4-FFF2-40B4-BE49-F238E27FC236}">
                <a16:creationId xmlns:a16="http://schemas.microsoft.com/office/drawing/2014/main" id="{1B706B0E-2798-42D2-9260-888F81E04324}"/>
              </a:ext>
            </a:extLst>
          </p:cNvPr>
          <p:cNvSpPr/>
          <p:nvPr/>
        </p:nvSpPr>
        <p:spPr>
          <a:xfrm>
            <a:off x="6826734" y="2907492"/>
            <a:ext cx="2059677" cy="522926"/>
          </a:xfrm>
          <a:custGeom>
            <a:avLst/>
            <a:gdLst>
              <a:gd name="connsiteX0" fmla="*/ 0 w 4083802"/>
              <a:gd name="connsiteY0" fmla="*/ 0 h 522925"/>
              <a:gd name="connsiteX1" fmla="*/ 4088086 w 4083802"/>
              <a:gd name="connsiteY1" fmla="*/ 0 h 522925"/>
              <a:gd name="connsiteX2" fmla="*/ 4088086 w 4083802"/>
              <a:gd name="connsiteY2" fmla="*/ 525316 h 522925"/>
              <a:gd name="connsiteX3" fmla="*/ 0 w 4083802"/>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4083802" h="522925">
                <a:moveTo>
                  <a:pt x="0" y="0"/>
                </a:moveTo>
                <a:lnTo>
                  <a:pt x="4088086" y="0"/>
                </a:lnTo>
                <a:lnTo>
                  <a:pt x="4088086" y="525316"/>
                </a:lnTo>
                <a:lnTo>
                  <a:pt x="0" y="525316"/>
                </a:lnTo>
                <a:close/>
              </a:path>
            </a:pathLst>
          </a:custGeom>
          <a:solidFill>
            <a:srgbClr val="47B4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7" name="Rectangle 86">
            <a:extLst>
              <a:ext uri="{FF2B5EF4-FFF2-40B4-BE49-F238E27FC236}">
                <a16:creationId xmlns:a16="http://schemas.microsoft.com/office/drawing/2014/main" id="{8D522DC2-A68C-4E6F-AB5B-15A409AB82DF}"/>
              </a:ext>
            </a:extLst>
          </p:cNvPr>
          <p:cNvSpPr/>
          <p:nvPr/>
        </p:nvSpPr>
        <p:spPr>
          <a:xfrm>
            <a:off x="7276542" y="2984289"/>
            <a:ext cx="1160061"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Active LTS</a:t>
            </a:r>
          </a:p>
        </p:txBody>
      </p:sp>
      <p:sp>
        <p:nvSpPr>
          <p:cNvPr id="96" name="Freeform: Shape 95">
            <a:extLst>
              <a:ext uri="{FF2B5EF4-FFF2-40B4-BE49-F238E27FC236}">
                <a16:creationId xmlns:a16="http://schemas.microsoft.com/office/drawing/2014/main" id="{5B9E3D12-A5F9-4C51-B4DF-608CAD00E10B}"/>
              </a:ext>
            </a:extLst>
          </p:cNvPr>
          <p:cNvSpPr/>
          <p:nvPr/>
        </p:nvSpPr>
        <p:spPr>
          <a:xfrm>
            <a:off x="7613927" y="1414217"/>
            <a:ext cx="450738" cy="536275"/>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gradFill>
            <a:gsLst>
              <a:gs pos="25134">
                <a:srgbClr val="89A19D"/>
              </a:gs>
              <a:gs pos="46000">
                <a:schemeClr val="accent3"/>
              </a:gs>
              <a:gs pos="90000">
                <a:schemeClr val="bg1"/>
              </a:gs>
            </a:gsLst>
            <a:lin ang="0" scaled="1"/>
          </a:gradFill>
          <a:ln w="12442" cap="flat">
            <a:solidFill>
              <a:schemeClr val="bg1"/>
            </a:solidFill>
            <a:prstDash val="solid"/>
            <a:miter/>
          </a:ln>
        </p:spPr>
        <p:txBody>
          <a:bodyPr rtlCol="0" anchor="ctr"/>
          <a:lstStyle/>
          <a:p>
            <a:r>
              <a:rPr lang="en-US" b="1" dirty="0">
                <a:solidFill>
                  <a:schemeClr val="bg1"/>
                </a:solidFill>
                <a:latin typeface="Arial" panose="020B0604020202020204" pitchFamily="34" charset="0"/>
                <a:cs typeface="Arial" panose="020B0604020202020204" pitchFamily="34" charset="0"/>
              </a:rPr>
              <a:t>…</a:t>
            </a:r>
          </a:p>
        </p:txBody>
      </p:sp>
      <p:sp>
        <p:nvSpPr>
          <p:cNvPr id="97" name="Freeform: Shape 96">
            <a:extLst>
              <a:ext uri="{FF2B5EF4-FFF2-40B4-BE49-F238E27FC236}">
                <a16:creationId xmlns:a16="http://schemas.microsoft.com/office/drawing/2014/main" id="{B32788A8-2298-4293-A4D2-6728218E3DDF}"/>
              </a:ext>
            </a:extLst>
          </p:cNvPr>
          <p:cNvSpPr/>
          <p:nvPr/>
        </p:nvSpPr>
        <p:spPr>
          <a:xfrm>
            <a:off x="10976383" y="2886116"/>
            <a:ext cx="450738" cy="536275"/>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gradFill>
            <a:gsLst>
              <a:gs pos="25134">
                <a:srgbClr val="89A19D"/>
              </a:gs>
              <a:gs pos="46000">
                <a:schemeClr val="accent3"/>
              </a:gs>
              <a:gs pos="90000">
                <a:schemeClr val="bg1"/>
              </a:gs>
            </a:gsLst>
            <a:lin ang="0" scaled="1"/>
          </a:gradFill>
          <a:ln w="12442" cap="flat">
            <a:solidFill>
              <a:schemeClr val="bg1"/>
            </a:solidFill>
            <a:prstDash val="solid"/>
            <a:miter/>
          </a:ln>
        </p:spPr>
        <p:txBody>
          <a:bodyPr rtlCol="0" anchor="ctr"/>
          <a:lstStyle/>
          <a:p>
            <a:r>
              <a:rPr lang="en-US" b="1" dirty="0">
                <a:solidFill>
                  <a:schemeClr val="bg1"/>
                </a:solidFill>
                <a:latin typeface="Arial" panose="020B0604020202020204" pitchFamily="34" charset="0"/>
                <a:cs typeface="Arial" panose="020B0604020202020204" pitchFamily="34" charset="0"/>
              </a:rPr>
              <a:t>…</a:t>
            </a:r>
          </a:p>
        </p:txBody>
      </p:sp>
      <p:sp>
        <p:nvSpPr>
          <p:cNvPr id="98" name="TextBox 97">
            <a:extLst>
              <a:ext uri="{FF2B5EF4-FFF2-40B4-BE49-F238E27FC236}">
                <a16:creationId xmlns:a16="http://schemas.microsoft.com/office/drawing/2014/main" id="{A277EADD-4638-43A6-9882-B804D18360B5}"/>
              </a:ext>
            </a:extLst>
          </p:cNvPr>
          <p:cNvSpPr txBox="1"/>
          <p:nvPr/>
        </p:nvSpPr>
        <p:spPr>
          <a:xfrm>
            <a:off x="8391305" y="1427795"/>
            <a:ext cx="3561079" cy="307777"/>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Source code available indefinitely  </a:t>
            </a:r>
          </a:p>
        </p:txBody>
      </p:sp>
      <p:sp>
        <p:nvSpPr>
          <p:cNvPr id="4" name="TextBox 3">
            <a:extLst>
              <a:ext uri="{FF2B5EF4-FFF2-40B4-BE49-F238E27FC236}">
                <a16:creationId xmlns:a16="http://schemas.microsoft.com/office/drawing/2014/main" id="{8AB96380-C301-42DF-A5E1-B892A0C21C92}"/>
              </a:ext>
            </a:extLst>
          </p:cNvPr>
          <p:cNvSpPr txBox="1"/>
          <p:nvPr/>
        </p:nvSpPr>
        <p:spPr>
          <a:xfrm>
            <a:off x="988290" y="2521527"/>
            <a:ext cx="3256899" cy="523220"/>
          </a:xfrm>
          <a:prstGeom prst="rect">
            <a:avLst/>
          </a:prstGeom>
          <a:solidFill>
            <a:schemeClr val="bg1"/>
          </a:solidFill>
          <a:ln>
            <a:solidFill>
              <a:schemeClr val="tx1"/>
            </a:solidFill>
          </a:ln>
        </p:spPr>
        <p:txBody>
          <a:bodyPr wrap="square" rtlCol="0">
            <a:spAutoFit/>
          </a:bodyPr>
          <a:lstStyle/>
          <a:p>
            <a:pPr algn="ctr"/>
            <a:r>
              <a:rPr lang="en-US" sz="1400" dirty="0">
                <a:latin typeface="Arial" panose="020B0604020202020204" pitchFamily="34" charset="0"/>
                <a:cs typeface="Arial" panose="020B0604020202020204" pitchFamily="34" charset="0"/>
              </a:rPr>
              <a:t>Zowe V1 is intended to be supported for 2 years beginning Feb 2020</a:t>
            </a:r>
          </a:p>
        </p:txBody>
      </p:sp>
      <p:sp>
        <p:nvSpPr>
          <p:cNvPr id="99" name="TextBox 98">
            <a:extLst>
              <a:ext uri="{FF2B5EF4-FFF2-40B4-BE49-F238E27FC236}">
                <a16:creationId xmlns:a16="http://schemas.microsoft.com/office/drawing/2014/main" id="{0E90FB45-A847-4C67-A86D-DCF6D4BAE8DC}"/>
              </a:ext>
            </a:extLst>
          </p:cNvPr>
          <p:cNvSpPr txBox="1"/>
          <p:nvPr/>
        </p:nvSpPr>
        <p:spPr>
          <a:xfrm>
            <a:off x="2609099" y="3606431"/>
            <a:ext cx="3256899" cy="523220"/>
          </a:xfrm>
          <a:prstGeom prst="rect">
            <a:avLst/>
          </a:prstGeom>
          <a:solidFill>
            <a:schemeClr val="bg1"/>
          </a:solidFill>
          <a:ln>
            <a:solidFill>
              <a:schemeClr val="tx1"/>
            </a:solidFill>
          </a:ln>
        </p:spPr>
        <p:txBody>
          <a:bodyPr wrap="square" rtlCol="0">
            <a:spAutoFit/>
          </a:bodyPr>
          <a:lstStyle/>
          <a:p>
            <a:pPr algn="ctr"/>
            <a:r>
              <a:rPr lang="en-US" sz="1400" dirty="0">
                <a:latin typeface="Arial" panose="020B0604020202020204" pitchFamily="34" charset="0"/>
                <a:cs typeface="Arial" panose="020B0604020202020204" pitchFamily="34" charset="0"/>
              </a:rPr>
              <a:t>The intent and timing for any new version will be declared annually in 1Q</a:t>
            </a:r>
          </a:p>
        </p:txBody>
      </p:sp>
    </p:spTree>
    <p:extLst>
      <p:ext uri="{BB962C8B-B14F-4D97-AF65-F5344CB8AC3E}">
        <p14:creationId xmlns:p14="http://schemas.microsoft.com/office/powerpoint/2010/main" val="279438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339436" y="464273"/>
            <a:ext cx="10515600" cy="623166"/>
          </a:xfrm>
        </p:spPr>
        <p:txBody>
          <a:bodyPr>
            <a:normAutofit fontScale="90000"/>
          </a:bodyPr>
          <a:lstStyle/>
          <a:p>
            <a:r>
              <a:rPr lang="en-US" dirty="0"/>
              <a:t>Additional Info </a:t>
            </a:r>
          </a:p>
        </p:txBody>
      </p:sp>
      <p:sp>
        <p:nvSpPr>
          <p:cNvPr id="3" name="TextBox 2">
            <a:extLst>
              <a:ext uri="{FF2B5EF4-FFF2-40B4-BE49-F238E27FC236}">
                <a16:creationId xmlns:a16="http://schemas.microsoft.com/office/drawing/2014/main" id="{DB01706B-B67F-4667-8FCA-E5F97EBB794A}"/>
              </a:ext>
            </a:extLst>
          </p:cNvPr>
          <p:cNvSpPr txBox="1"/>
          <p:nvPr/>
        </p:nvSpPr>
        <p:spPr>
          <a:xfrm>
            <a:off x="83128" y="1293090"/>
            <a:ext cx="11896436"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will not be more than one Current, Active LTS or Maintenance release at any given point in time. </a:t>
            </a:r>
          </a:p>
          <a:p>
            <a:pPr marL="285750" indent="-285750">
              <a:buFont typeface="Arial" panose="020B0604020202020204" pitchFamily="34" charset="0"/>
              <a:buChar char="•"/>
            </a:pPr>
            <a:r>
              <a:rPr lang="en-US" sz="2400" dirty="0"/>
              <a:t>The exact dates of Current to Active LTS and to Maintenance release will vary depending on the judgement of the Zowe community. </a:t>
            </a:r>
          </a:p>
          <a:p>
            <a:pPr marL="285750" indent="-285750">
              <a:buFont typeface="Arial" panose="020B0604020202020204" pitchFamily="34" charset="0"/>
              <a:buChar char="•"/>
            </a:pPr>
            <a:r>
              <a:rPr lang="en-US" sz="2400" dirty="0"/>
              <a:t>The open community will be given at least 30 days notice of intent to declare and Active LTS or Maintenance LTS release.  </a:t>
            </a:r>
          </a:p>
          <a:p>
            <a:pPr marL="285750" indent="-285750">
              <a:buFont typeface="Arial" panose="020B0604020202020204" pitchFamily="34" charset="0"/>
              <a:buChar char="•"/>
            </a:pPr>
            <a:r>
              <a:rPr lang="en-US" sz="2400" dirty="0"/>
              <a:t>A new Current release will be declared when there is a change impacting consumers of Zowe that the community needs a) feedback and/or b) consumers need to test and plan for in advance to the next Active LTS release </a:t>
            </a:r>
          </a:p>
          <a:p>
            <a:endParaRPr lang="en-US" sz="2400" dirty="0"/>
          </a:p>
        </p:txBody>
      </p:sp>
    </p:spTree>
    <p:extLst>
      <p:ext uri="{BB962C8B-B14F-4D97-AF65-F5344CB8AC3E}">
        <p14:creationId xmlns:p14="http://schemas.microsoft.com/office/powerpoint/2010/main" val="298974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441036" y="152690"/>
            <a:ext cx="10515600" cy="623166"/>
          </a:xfrm>
        </p:spPr>
        <p:txBody>
          <a:bodyPr>
            <a:normAutofit fontScale="90000"/>
          </a:bodyPr>
          <a:lstStyle/>
          <a:p>
            <a:r>
              <a:rPr lang="en-US" dirty="0"/>
              <a:t>Additional Info </a:t>
            </a:r>
          </a:p>
        </p:txBody>
      </p:sp>
      <p:sp>
        <p:nvSpPr>
          <p:cNvPr id="3" name="TextBox 2">
            <a:extLst>
              <a:ext uri="{FF2B5EF4-FFF2-40B4-BE49-F238E27FC236}">
                <a16:creationId xmlns:a16="http://schemas.microsoft.com/office/drawing/2014/main" id="{DB01706B-B67F-4667-8FCA-E5F97EBB794A}"/>
              </a:ext>
            </a:extLst>
          </p:cNvPr>
          <p:cNvSpPr txBox="1"/>
          <p:nvPr/>
        </p:nvSpPr>
        <p:spPr>
          <a:xfrm>
            <a:off x="83128" y="1117599"/>
            <a:ext cx="11896436"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It is the community's intent to provide N-1 compatibility for APIs, CLI plug-ins and Application Framework applications within releases of the same version. The intent is for any extensions to Zowe will run without changes from one release version to the next. However changes required to follow best practices or be prepared for a </a:t>
            </a:r>
            <a:r>
              <a:rPr lang="en-US" sz="2400"/>
              <a:t>future change will </a:t>
            </a:r>
            <a:r>
              <a:rPr lang="en-US" sz="2400" dirty="0"/>
              <a:t>be documented in each release and where possible warning messages will be generated to indicate recommended changes.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It is the community's intent to provide N-1 compatibility for APIs, CLI plug-ins and Application Framework applications from one version to the next. This means that any extensions to Zowe will run without changes from one version to the next. Required changes from version N to N+2 will be clearly documented.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14323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441036" y="365126"/>
            <a:ext cx="10515600" cy="623166"/>
          </a:xfrm>
        </p:spPr>
        <p:txBody>
          <a:bodyPr>
            <a:normAutofit fontScale="90000"/>
          </a:bodyPr>
          <a:lstStyle/>
          <a:p>
            <a:r>
              <a:rPr lang="en-US" dirty="0"/>
              <a:t>Additional Info </a:t>
            </a:r>
          </a:p>
        </p:txBody>
      </p:sp>
      <p:sp>
        <p:nvSpPr>
          <p:cNvPr id="3" name="TextBox 2">
            <a:extLst>
              <a:ext uri="{FF2B5EF4-FFF2-40B4-BE49-F238E27FC236}">
                <a16:creationId xmlns:a16="http://schemas.microsoft.com/office/drawing/2014/main" id="{DB01706B-B67F-4667-8FCA-E5F97EBB794A}"/>
              </a:ext>
            </a:extLst>
          </p:cNvPr>
          <p:cNvSpPr txBox="1"/>
          <p:nvPr/>
        </p:nvSpPr>
        <p:spPr>
          <a:xfrm>
            <a:off x="432955" y="997528"/>
            <a:ext cx="11326090"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Characteristics of what is considered a “critical” bug or defect:  </a:t>
            </a:r>
          </a:p>
          <a:p>
            <a:pPr lvl="1"/>
            <a:endParaRPr lang="en-US" sz="2400" dirty="0"/>
          </a:p>
          <a:p>
            <a:pPr lvl="1"/>
            <a:r>
              <a:rPr lang="en-US" sz="2400" dirty="0"/>
              <a:t>It is difficult to pre-determine all the conditions that will determine when a fix will be created for a Maintenance LTS release. Factors include: </a:t>
            </a:r>
          </a:p>
          <a:p>
            <a:pPr marL="1200150" lvl="2" indent="-285750">
              <a:buFont typeface="Arial" panose="020B0604020202020204" pitchFamily="34" charset="0"/>
              <a:buChar char="•"/>
            </a:pPr>
            <a:r>
              <a:rPr lang="en-US" sz="2400" dirty="0"/>
              <a:t>Causes unexpected downtime impacting production environment  </a:t>
            </a:r>
          </a:p>
          <a:p>
            <a:pPr marL="1200150" lvl="2" indent="-285750">
              <a:buFont typeface="Arial" panose="020B0604020202020204" pitchFamily="34" charset="0"/>
              <a:buChar char="•"/>
            </a:pPr>
            <a:r>
              <a:rPr lang="en-US" sz="2400" dirty="0"/>
              <a:t>No viable workaround  </a:t>
            </a:r>
          </a:p>
          <a:p>
            <a:pPr marL="1200150" lvl="2" indent="-285750">
              <a:buFont typeface="Arial" panose="020B0604020202020204" pitchFamily="34" charset="0"/>
              <a:buChar char="•"/>
            </a:pPr>
            <a:r>
              <a:rPr lang="en-US" sz="2400" dirty="0"/>
              <a:t>Irrecoverable data corruption </a:t>
            </a:r>
          </a:p>
          <a:p>
            <a:pPr marL="1200150" lvl="2" indent="-285750">
              <a:buFont typeface="Arial" panose="020B0604020202020204" pitchFamily="34" charset="0"/>
              <a:buChar char="•"/>
            </a:pPr>
            <a:r>
              <a:rPr lang="en-US" sz="2400" dirty="0"/>
              <a:t>Daily application crash for conformant consumers  </a:t>
            </a:r>
          </a:p>
          <a:p>
            <a:pPr marL="1200150" lvl="2" indent="-285750">
              <a:buFont typeface="Arial" panose="020B0604020202020204" pitchFamily="34" charset="0"/>
              <a:buChar char="•"/>
            </a:pPr>
            <a:r>
              <a:rPr lang="en-US" sz="2400" dirty="0"/>
              <a:t>Critical security vulnerabilities </a:t>
            </a:r>
          </a:p>
          <a:p>
            <a:pPr marL="1200150" lvl="2" indent="-285750">
              <a:buFont typeface="Arial" panose="020B0604020202020204" pitchFamily="34" charset="0"/>
              <a:buChar char="•"/>
            </a:pPr>
            <a:r>
              <a:rPr lang="en-US" sz="2400" dirty="0"/>
              <a:t>Blocks a critical business functionality</a:t>
            </a:r>
          </a:p>
          <a:p>
            <a:pPr marL="1200150" lvl="2" indent="-285750">
              <a:buFont typeface="Arial" panose="020B0604020202020204" pitchFamily="34" charset="0"/>
              <a:buChar char="•"/>
            </a:pPr>
            <a:r>
              <a:rPr lang="en-US" sz="2400" dirty="0"/>
              <a:t>Fix is technically feasible without risk of additional defects </a:t>
            </a:r>
          </a:p>
        </p:txBody>
      </p:sp>
    </p:spTree>
    <p:extLst>
      <p:ext uri="{BB962C8B-B14F-4D97-AF65-F5344CB8AC3E}">
        <p14:creationId xmlns:p14="http://schemas.microsoft.com/office/powerpoint/2010/main" val="229394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22758</TotalTime>
  <Words>580</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Additional Info </vt:lpstr>
      <vt:lpstr>Additional Info </vt:lpstr>
      <vt:lpstr>Additional Info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Alvin Tan</dc:creator>
  <cp:lastModifiedBy>Bruce Armstrong</cp:lastModifiedBy>
  <cp:revision>115</cp:revision>
  <dcterms:created xsi:type="dcterms:W3CDTF">2019-09-25T15:31:00Z</dcterms:created>
  <dcterms:modified xsi:type="dcterms:W3CDTF">2020-01-22T12:03:19Z</dcterms:modified>
</cp:coreProperties>
</file>