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6018"/>
  </p:normalViewPr>
  <p:slideViewPr>
    <p:cSldViewPr snapToGrid="0" snapToObjects="1">
      <p:cViewPr varScale="1">
        <p:scale>
          <a:sx n="84" d="100"/>
          <a:sy n="84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Student+Performanc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3.dsi.uminho.pt/pcortez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E259-5418-2A4A-94AF-60AF8ECCE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Capstone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D718D-F177-A245-9BE9-D68396B14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makes a good math student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76DEC-0BB7-1E46-9272-CE3E3B202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513" y="3943351"/>
            <a:ext cx="1854200" cy="113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743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E470-77C7-1740-ACD7-236CC45C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CC8498-5EF8-1145-907B-993323FB4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7243" y="2857500"/>
            <a:ext cx="3276600" cy="1143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A9219-274C-2C41-B9BF-4AAA23E70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40" y="0"/>
            <a:ext cx="10361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7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2014-FEEB-0344-8B90-9859BB06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123FB-1FC6-8542-B016-B483AB6D9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00392"/>
            <a:ext cx="10912116" cy="44048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62DE3-023B-7F47-8C88-FA266877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08" y="1412013"/>
            <a:ext cx="11586584" cy="3432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165AF-F120-964A-8634-0B9F3CDB1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1850913"/>
            <a:ext cx="10860592" cy="9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7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1070-BE4E-6842-8F59-FBD2EF20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9023A-8463-794C-B630-59EAC4DFA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138" y="1446217"/>
            <a:ext cx="9949479" cy="12692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E1C046-3796-3C44-8EBA-BCC10A21F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429000"/>
            <a:ext cx="109347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7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CDFA-44E6-C14F-BDEA-0B437C72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5CA5D-912F-E143-BBDE-2CF26AABB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6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FBB5-7620-FF45-A8AA-4A3938DA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14E1A8-152F-0245-B9D1-6BD50D380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101" y="2195296"/>
            <a:ext cx="5702300" cy="2247900"/>
          </a:xfrm>
        </p:spPr>
      </p:pic>
    </p:spTree>
    <p:extLst>
      <p:ext uri="{BB962C8B-B14F-4D97-AF65-F5344CB8AC3E}">
        <p14:creationId xmlns:p14="http://schemas.microsoft.com/office/powerpoint/2010/main" val="211983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F98D-2947-7642-A614-C3321A89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</a:t>
            </a:r>
            <a:r>
              <a:rPr lang="en-US" sz="3600" dirty="0"/>
              <a:t>(Ordinary Least Square) </a:t>
            </a:r>
            <a:r>
              <a:rPr lang="en-US" dirty="0"/>
              <a:t>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97E1A-170B-8548-80EF-B9A9712C9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847" y="1853248"/>
            <a:ext cx="6108700" cy="3797300"/>
          </a:xfrm>
        </p:spPr>
      </p:pic>
    </p:spTree>
    <p:extLst>
      <p:ext uri="{BB962C8B-B14F-4D97-AF65-F5344CB8AC3E}">
        <p14:creationId xmlns:p14="http://schemas.microsoft.com/office/powerpoint/2010/main" val="169293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7E9B-CE08-D146-A407-BAE90EF2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A86B4D-4493-F94A-BB06-2F402ED82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33" y="1422245"/>
            <a:ext cx="5041900" cy="2095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8EE84C-DA43-3C43-831A-6B798434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15" y="1903428"/>
            <a:ext cx="4876800" cy="1079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7D2E11-1393-2846-A1A5-2BDCA860E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331" y="4207872"/>
            <a:ext cx="5270500" cy="558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8AC8CA-B307-4A48-818A-1E7085EFE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881" y="5463633"/>
            <a:ext cx="2057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D947-B0C9-DA4D-A8C2-FD6B7FA0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ED32CC-9052-3148-A313-BA88C498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372870"/>
            <a:ext cx="6032500" cy="3289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BC486B-70CC-7D45-88A3-3D2232FC5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80" y="3609023"/>
            <a:ext cx="5854700" cy="3035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F58E25-ACE6-A845-AA0E-66E98F04D9FC}"/>
              </a:ext>
            </a:extLst>
          </p:cNvPr>
          <p:cNvSpPr txBox="1"/>
          <p:nvPr/>
        </p:nvSpPr>
        <p:spPr>
          <a:xfrm>
            <a:off x="6675120" y="2177137"/>
            <a:ext cx="38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13F08-5C57-5141-AF47-826FD3689E72}"/>
              </a:ext>
            </a:extLst>
          </p:cNvPr>
          <p:cNvSpPr txBox="1"/>
          <p:nvPr/>
        </p:nvSpPr>
        <p:spPr>
          <a:xfrm>
            <a:off x="1981200" y="5397656"/>
            <a:ext cx="38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2528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5E9D-3FAF-3B47-ADE2-3AC40C8F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73894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CC3C-6FCD-E346-AB88-1B3A9D72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on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6F6E-9CE4-6641-A450-D11E4610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target data is a moving target and in this capstone was changed to a categorical variable. </a:t>
            </a:r>
          </a:p>
          <a:p>
            <a:r>
              <a:rPr lang="en-US" dirty="0"/>
              <a:t>I used different models: Logistic, OLS, and Decision Models.</a:t>
            </a:r>
          </a:p>
        </p:txBody>
      </p:sp>
    </p:spTree>
    <p:extLst>
      <p:ext uri="{BB962C8B-B14F-4D97-AF65-F5344CB8AC3E}">
        <p14:creationId xmlns:p14="http://schemas.microsoft.com/office/powerpoint/2010/main" val="197605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5917-BABC-D642-9B12-9860E89A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26614" cy="1400530"/>
          </a:xfrm>
        </p:spPr>
        <p:txBody>
          <a:bodyPr/>
          <a:lstStyle/>
          <a:p>
            <a:r>
              <a:rPr lang="en-US" dirty="0"/>
              <a:t>What problem is being solved?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928E4-2472-F149-8FD9-975803F97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091" y="2194796"/>
            <a:ext cx="2354262" cy="19902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2CF09-4C6B-3E4E-A385-D03BFC439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561" y="2194796"/>
            <a:ext cx="3007415" cy="1990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6AD83-9AD2-F64F-BA57-9F6FABD524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80"/>
          <a:stretch/>
        </p:blipFill>
        <p:spPr>
          <a:xfrm>
            <a:off x="6404364" y="3435785"/>
            <a:ext cx="5022850" cy="19902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D0AC57-7737-634C-B044-B64C94405FB6}"/>
              </a:ext>
            </a:extLst>
          </p:cNvPr>
          <p:cNvSpPr txBox="1"/>
          <p:nvPr/>
        </p:nvSpPr>
        <p:spPr>
          <a:xfrm>
            <a:off x="7941065" y="2070773"/>
            <a:ext cx="3351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you’re a smart student you’re </a:t>
            </a:r>
            <a:r>
              <a:rPr lang="en-US" u="sng" dirty="0"/>
              <a:t>always</a:t>
            </a:r>
            <a:r>
              <a:rPr lang="en-US" dirty="0"/>
              <a:t> assigned to Classroom A or Classroom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8A439-1AC3-FA42-A8E7-26693B168F25}"/>
              </a:ext>
            </a:extLst>
          </p:cNvPr>
          <p:cNvSpPr txBox="1"/>
          <p:nvPr/>
        </p:nvSpPr>
        <p:spPr>
          <a:xfrm>
            <a:off x="582570" y="5056654"/>
            <a:ext cx="530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about the rest of the students?</a:t>
            </a:r>
          </a:p>
        </p:txBody>
      </p:sp>
    </p:spTree>
    <p:extLst>
      <p:ext uri="{BB962C8B-B14F-4D97-AF65-F5344CB8AC3E}">
        <p14:creationId xmlns:p14="http://schemas.microsoft.com/office/powerpoint/2010/main" val="421353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62C1-21EA-AA47-9E7E-292F862E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69F2-3817-C147-AAE9-CCA1D7AE5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used to describe data and to explain the relationship between one dependent binary variable and one or more nominal, ordinal, interval or ratio-level independent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243053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06FA-651F-BC42-A53C-B4116112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it solves?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0DB2B-5E2F-A749-8DD0-47E13F52B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related to getting good grades in math are determined.</a:t>
            </a:r>
          </a:p>
        </p:txBody>
      </p:sp>
    </p:spTree>
    <p:extLst>
      <p:ext uri="{BB962C8B-B14F-4D97-AF65-F5344CB8AC3E}">
        <p14:creationId xmlns:p14="http://schemas.microsoft.com/office/powerpoint/2010/main" val="2298431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3AC6-8B0D-E84C-B0DF-DAF04EA9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will run in a production like environment?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88B0-A2AB-A447-9746-A66FA4990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I am trying to determine what factors makes a math genius, this can also be applied to helping students in other difficult subjects, such as science. If we know these factors, then we would plead a case to our educational board members on how to better allocate funds. This data will help us decide what is most important to help produce better quality students.</a:t>
            </a:r>
          </a:p>
        </p:txBody>
      </p:sp>
    </p:spTree>
    <p:extLst>
      <p:ext uri="{BB962C8B-B14F-4D97-AF65-F5344CB8AC3E}">
        <p14:creationId xmlns:p14="http://schemas.microsoft.com/office/powerpoint/2010/main" val="310259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C3F2-B4DD-B14E-8028-AAD6B44C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next steps?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A36C-1DF6-8A4F-ADDB-16BAAB940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original data set for a stronger buy-in</a:t>
            </a:r>
          </a:p>
          <a:p>
            <a:r>
              <a:rPr lang="en-US" dirty="0"/>
              <a:t>Be at the right place at the right time</a:t>
            </a:r>
          </a:p>
          <a:p>
            <a:r>
              <a:rPr lang="en-US" dirty="0"/>
              <a:t>Create a ripple effect</a:t>
            </a:r>
          </a:p>
          <a:p>
            <a:r>
              <a:rPr lang="en-US" dirty="0"/>
              <a:t>Continue to capture the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3EB6C-71E5-FD48-9A7C-5125EF5FE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55" y="4707980"/>
            <a:ext cx="11545889" cy="115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4897-CFB4-0E4D-9D92-6630A639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Assignment vs </a:t>
            </a:r>
            <a:br>
              <a:rPr lang="en-US" dirty="0"/>
            </a:br>
            <a:r>
              <a:rPr lang="en-US" dirty="0"/>
              <a:t>Good Math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C21C-2942-E54F-8A6E-EA2B70A8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is a difficult subject</a:t>
            </a:r>
          </a:p>
          <a:p>
            <a:r>
              <a:rPr lang="en-US" dirty="0"/>
              <a:t>If we know the secrets of getting good grades from one of the hardest subjects…</a:t>
            </a:r>
          </a:p>
          <a:p>
            <a:pPr lvl="2"/>
            <a:r>
              <a:rPr lang="en-US" dirty="0"/>
              <a:t>We can apply it to other subjects</a:t>
            </a:r>
          </a:p>
          <a:p>
            <a:pPr lvl="2"/>
            <a:r>
              <a:rPr lang="en-US" dirty="0"/>
              <a:t>We can look into socio economic issues to enhance education</a:t>
            </a:r>
          </a:p>
          <a:p>
            <a:r>
              <a:rPr lang="en-US" dirty="0"/>
              <a:t>Better Student = Better Citizen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00286-AFE1-3846-A02A-CA5479B35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283" y="5314949"/>
            <a:ext cx="3109154" cy="10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1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FD86-7548-0249-B35C-33AEC129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benefits?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227A-39FE-CD41-AC85-34B57F8B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</a:t>
            </a:r>
          </a:p>
          <a:p>
            <a:r>
              <a:rPr lang="en-US" dirty="0"/>
              <a:t>Parents</a:t>
            </a:r>
          </a:p>
          <a:p>
            <a:r>
              <a:rPr lang="en-US" dirty="0"/>
              <a:t>Teachers</a:t>
            </a:r>
          </a:p>
          <a:p>
            <a:r>
              <a:rPr lang="en-US" dirty="0"/>
              <a:t>Community</a:t>
            </a:r>
          </a:p>
          <a:p>
            <a:r>
              <a:rPr lang="en-US" dirty="0"/>
              <a:t>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D7244-D66E-4443-AC8E-1F9BE9C30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386" y="1853248"/>
            <a:ext cx="2278063" cy="1451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04762-1894-9844-A1A2-153EEC0F7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591" y="2211967"/>
            <a:ext cx="1706560" cy="1358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D65B8A-389B-E541-BD23-37373C0E6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523" y="1765881"/>
            <a:ext cx="1514475" cy="1448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E69C3D-0FEB-3548-94B5-078B944F2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362" y="3964024"/>
            <a:ext cx="5124448" cy="1534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15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FB47-24D1-A044-9C13-AB274E10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1CB05-2B0A-474D-96D0-D771A86E2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46"/>
          <a:stretch/>
        </p:blipFill>
        <p:spPr>
          <a:xfrm>
            <a:off x="4031455" y="1095342"/>
            <a:ext cx="4129087" cy="15158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E72B3-0B8F-FA47-A06C-EAE4CF8104C6}"/>
              </a:ext>
            </a:extLst>
          </p:cNvPr>
          <p:cNvSpPr txBox="1"/>
          <p:nvPr/>
        </p:nvSpPr>
        <p:spPr>
          <a:xfrm>
            <a:off x="0" y="3069112"/>
            <a:ext cx="121919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Student Performance Data Set</a:t>
            </a:r>
          </a:p>
          <a:p>
            <a:pPr algn="ctr"/>
            <a:endParaRPr lang="en-US" dirty="0"/>
          </a:p>
          <a:p>
            <a:pPr algn="ctr"/>
            <a:r>
              <a:rPr lang="en-US" b="1" dirty="0">
                <a:hlinkClick r:id="rId3"/>
              </a:rPr>
              <a:t>https://archive.ics.uci.edu/ml/datasets/Student+Performance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sz="1400" b="1" dirty="0"/>
              <a:t>Source:</a:t>
            </a:r>
            <a:endParaRPr lang="en-US" sz="1400" dirty="0"/>
          </a:p>
          <a:p>
            <a:pPr algn="ctr"/>
            <a:r>
              <a:rPr lang="en-US" sz="1400" dirty="0"/>
              <a:t>Paulo Cortez, University of Minho, Guimaraes, Portugal, </a:t>
            </a:r>
            <a:r>
              <a:rPr lang="en-US" sz="1400" dirty="0">
                <a:hlinkClick r:id="rId4"/>
              </a:rPr>
              <a:t>http://www3.dsi.uminho.pt/pcortez</a:t>
            </a:r>
            <a:endParaRPr lang="en-US" sz="1400" dirty="0"/>
          </a:p>
          <a:p>
            <a:pPr algn="ctr"/>
            <a:endParaRPr lang="en-US" b="1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F5EAA-86D5-4E4F-B0BF-75E427565A26}"/>
              </a:ext>
            </a:extLst>
          </p:cNvPr>
          <p:cNvSpPr txBox="1"/>
          <p:nvPr/>
        </p:nvSpPr>
        <p:spPr>
          <a:xfrm>
            <a:off x="1" y="5818914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this capstone, we’re using only the Math data portion on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338615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C208-EC94-E14E-838C-23677EE8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4471-FCAC-124C-9ED7-6B91FB31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data</a:t>
            </a:r>
          </a:p>
          <a:p>
            <a:r>
              <a:rPr lang="en-US" dirty="0"/>
              <a:t>Review the dataset information and head</a:t>
            </a:r>
          </a:p>
          <a:p>
            <a:r>
              <a:rPr lang="en-US" dirty="0"/>
              <a:t>Look for missing data</a:t>
            </a:r>
          </a:p>
          <a:p>
            <a:r>
              <a:rPr lang="en-US" dirty="0"/>
              <a:t>Review the unique values for each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00B1E-0641-4143-9E47-18ED4056D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104" y="2062989"/>
            <a:ext cx="6139584" cy="419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746B7C-190C-AF4C-AD1D-C2C883D0A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47" y="3956050"/>
            <a:ext cx="4114800" cy="138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8D3AA5-41A8-5B4E-9E75-3BD104ACF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150" y="3956050"/>
            <a:ext cx="4152900" cy="1663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80DBF-5F51-344A-9C33-38648B742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791" y="2692341"/>
            <a:ext cx="4902200" cy="939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BC8B72-9A81-1541-BABB-77983AE2C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312" y="4670456"/>
            <a:ext cx="10236200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05B336-6D22-4843-B3BB-34B7D211FC02}"/>
              </a:ext>
            </a:extLst>
          </p:cNvPr>
          <p:cNvSpPr txBox="1"/>
          <p:nvPr/>
        </p:nvSpPr>
        <p:spPr>
          <a:xfrm>
            <a:off x="9428380" y="3067561"/>
            <a:ext cx="332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missing DATA!</a:t>
            </a:r>
          </a:p>
        </p:txBody>
      </p:sp>
    </p:spTree>
    <p:extLst>
      <p:ext uri="{BB962C8B-B14F-4D97-AF65-F5344CB8AC3E}">
        <p14:creationId xmlns:p14="http://schemas.microsoft.com/office/powerpoint/2010/main" val="89960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EC5E-9122-F74F-965E-9DC72486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F0F28-2C8A-D143-8560-9ACCE0953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22400"/>
            <a:ext cx="5232400" cy="4013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E958B-E3D8-8F47-9AA4-5AF21E9E4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01" y="1631950"/>
            <a:ext cx="4953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9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5FBC-771A-6A4F-B58A-8B212D02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DBF6C1-6F7A-944C-8712-35A9BF969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242" y="1592898"/>
            <a:ext cx="2362200" cy="520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A8614C-B738-A543-A7FA-A7BFE418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242" y="2416263"/>
            <a:ext cx="6769100" cy="269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EEAEA4-9AD4-7440-A644-1F3E983A1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758" y="1806663"/>
            <a:ext cx="2413000" cy="195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4E2CF8-45E2-004F-998B-D11AA508D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908" y="4010891"/>
            <a:ext cx="17907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2038A6-30C1-5F4B-B614-8BBB29984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5445011"/>
            <a:ext cx="11887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1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7FEA-2905-0341-9919-441B189B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11D96-EF04-444A-86C7-4BB163E2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15" y="0"/>
            <a:ext cx="10310169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BBC3FF-EFEB-A448-A26B-77DFA10E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46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1201</TotalTime>
  <Words>410</Words>
  <Application>Microsoft Macintosh PowerPoint</Application>
  <PresentationFormat>Widescreen</PresentationFormat>
  <Paragraphs>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Final Capstone </vt:lpstr>
      <vt:lpstr>What problem is being solved?</vt:lpstr>
      <vt:lpstr>Classroom Assignment vs  Good Math Student</vt:lpstr>
      <vt:lpstr>Who benefits?</vt:lpstr>
      <vt:lpstr>PowerPoint Presentation</vt:lpstr>
      <vt:lpstr>Data Exploration</vt:lpstr>
      <vt:lpstr>PowerPoint Presentation</vt:lpstr>
      <vt:lpstr>Feature Engineering</vt:lpstr>
      <vt:lpstr>PowerPoint Presentation</vt:lpstr>
      <vt:lpstr>PowerPoint Presentation</vt:lpstr>
      <vt:lpstr>Correlation Matrix</vt:lpstr>
      <vt:lpstr>Testing and Training</vt:lpstr>
      <vt:lpstr>Building a Model</vt:lpstr>
      <vt:lpstr>Logistic Regression Model</vt:lpstr>
      <vt:lpstr>OLS (Ordinary Least Square) Regression</vt:lpstr>
      <vt:lpstr>Decision Tree</vt:lpstr>
      <vt:lpstr>Model Comparison</vt:lpstr>
      <vt:lpstr>Summary</vt:lpstr>
      <vt:lpstr>Deciding on a model</vt:lpstr>
      <vt:lpstr>Why it works?</vt:lpstr>
      <vt:lpstr>What problem it solves?</vt:lpstr>
      <vt:lpstr>How it will run in a production like environment?</vt:lpstr>
      <vt:lpstr>What are the next steps?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zowye chii</dc:creator>
  <cp:lastModifiedBy>zowye chii</cp:lastModifiedBy>
  <cp:revision>29</cp:revision>
  <dcterms:created xsi:type="dcterms:W3CDTF">2020-01-24T00:30:53Z</dcterms:created>
  <dcterms:modified xsi:type="dcterms:W3CDTF">2020-01-25T16:53:36Z</dcterms:modified>
</cp:coreProperties>
</file>