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ppt/tags/tag72.xml" ContentType="application/vnd.openxmlformats-officedocument.presentationml.tags+xml"/>
  <Override PartName="/ppt/notesSlides/notesSlide2.xml" ContentType="application/vnd.openxmlformats-officedocument.presentationml.notesSlide+xml"/>
  <Override PartName="/ppt/tags/tag73.xml" ContentType="application/vnd.openxmlformats-officedocument.presentationml.tags+xml"/>
  <Override PartName="/ppt/notesSlides/notesSlide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90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91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73" r:id="rId3"/>
    <p:sldId id="272" r:id="rId4"/>
    <p:sldId id="258" r:id="rId5"/>
    <p:sldId id="288" r:id="rId6"/>
    <p:sldId id="259" r:id="rId7"/>
    <p:sldId id="269" r:id="rId8"/>
    <p:sldId id="270" r:id="rId9"/>
    <p:sldId id="293" r:id="rId10"/>
    <p:sldId id="298" r:id="rId11"/>
    <p:sldId id="294" r:id="rId12"/>
    <p:sldId id="274" r:id="rId13"/>
    <p:sldId id="260" r:id="rId14"/>
    <p:sldId id="276" r:id="rId15"/>
    <p:sldId id="277" r:id="rId16"/>
    <p:sldId id="278" r:id="rId17"/>
    <p:sldId id="289" r:id="rId18"/>
    <p:sldId id="265" r:id="rId19"/>
    <p:sldId id="282" r:id="rId20"/>
    <p:sldId id="283" r:id="rId21"/>
    <p:sldId id="284" r:id="rId22"/>
    <p:sldId id="286" r:id="rId23"/>
    <p:sldId id="285" r:id="rId24"/>
    <p:sldId id="287" r:id="rId25"/>
    <p:sldId id="271" r:id="rId26"/>
    <p:sldId id="291" r:id="rId27"/>
    <p:sldId id="292" r:id="rId28"/>
    <p:sldId id="295" r:id="rId29"/>
    <p:sldId id="297" r:id="rId30"/>
    <p:sldId id="299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AAF79C-D0DA-405F-89FE-DDB44ED771B6}">
          <p14:sldIdLst>
            <p14:sldId id="257"/>
            <p14:sldId id="273"/>
          </p14:sldIdLst>
        </p14:section>
        <p14:section name="1" id="{00038081-F2C0-4D47-9E8B-F05F1B9F338C}">
          <p14:sldIdLst>
            <p14:sldId id="272"/>
            <p14:sldId id="258"/>
            <p14:sldId id="288"/>
            <p14:sldId id="259"/>
            <p14:sldId id="269"/>
          </p14:sldIdLst>
        </p14:section>
        <p14:section name="2" id="{F22B8531-5580-4489-BAE2-C8D271F0F038}">
          <p14:sldIdLst>
            <p14:sldId id="270"/>
            <p14:sldId id="293"/>
            <p14:sldId id="298"/>
            <p14:sldId id="294"/>
            <p14:sldId id="274"/>
          </p14:sldIdLst>
        </p14:section>
        <p14:section name="3" id="{4F1B7318-DB62-4873-8893-2192161D379B}">
          <p14:sldIdLst>
            <p14:sldId id="260"/>
            <p14:sldId id="276"/>
            <p14:sldId id="277"/>
            <p14:sldId id="278"/>
            <p14:sldId id="289"/>
          </p14:sldIdLst>
        </p14:section>
        <p14:section name="4" id="{C5E64916-8FD0-4F3F-9C4C-6131F8A46CA9}">
          <p14:sldIdLst>
            <p14:sldId id="265"/>
            <p14:sldId id="282"/>
            <p14:sldId id="283"/>
            <p14:sldId id="284"/>
            <p14:sldId id="286"/>
            <p14:sldId id="285"/>
            <p14:sldId id="287"/>
          </p14:sldIdLst>
        </p14:section>
        <p14:section name="5" id="{403674AC-8AF4-43E7-B989-17488C7DB83F}">
          <p14:sldIdLst>
            <p14:sldId id="271"/>
            <p14:sldId id="291"/>
            <p14:sldId id="292"/>
            <p14:sldId id="295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493"/>
    <a:srgbClr val="BCD2DA"/>
    <a:srgbClr val="E4EDF0"/>
    <a:srgbClr val="476164"/>
    <a:srgbClr val="D1E0E5"/>
    <a:srgbClr val="D9D9D9"/>
    <a:srgbClr val="5F93A4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84" y="86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61" y="7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base\Documents\zoxkey\&#30740;&#31350;&#29983;\&#30740;&#19968;&#19979;\4&#12289;&#24182;&#34892;&#35745;&#31639;\homework\group\ZHM\&#23454;&#39564;&#35760;&#24405;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base\Documents\zoxkey\&#30740;&#31350;&#29983;\&#30740;&#19968;&#19979;\4&#12289;&#24182;&#34892;&#35745;&#31639;\homework\group\ZHM\&#23454;&#39564;&#35760;&#24405;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base\Documents\zoxkey\&#30740;&#31350;&#29983;\&#30740;&#19968;&#19979;\4&#12289;&#24182;&#34892;&#35745;&#31639;\homework\group\ZHM\&#23454;&#39564;&#35760;&#24405;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base\Documents\zoxkey\&#30740;&#31350;&#29983;\&#30740;&#19968;&#19979;\4&#12289;&#24182;&#34892;&#35745;&#31639;\homework\group\ZHM\&#23454;&#39564;&#35760;&#24405;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串行</a:t>
            </a:r>
            <a:r>
              <a:rPr lang="en-US" altLang="zh-CN"/>
              <a:t>-</a:t>
            </a:r>
            <a:r>
              <a:rPr lang="zh-CN" altLang="en-US"/>
              <a:t>不同训练样本量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720603674540682"/>
          <c:y val="0.18039370078740158"/>
          <c:w val="0.74268525809273844"/>
          <c:h val="0.54806539807524057"/>
        </c:manualLayout>
      </c:layout>
      <c:lineChart>
        <c:grouping val="standard"/>
        <c:varyColors val="0"/>
        <c:ser>
          <c:idx val="0"/>
          <c:order val="0"/>
          <c:tx>
            <c:strRef>
              <c:f>串行!$E$29</c:f>
              <c:strCache>
                <c:ptCount val="1"/>
                <c:pt idx="0">
                  <c:v>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串行!$D$30:$D$36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30000</c:v>
                </c:pt>
                <c:pt idx="6">
                  <c:v>60000</c:v>
                </c:pt>
              </c:numCache>
            </c:numRef>
          </c:cat>
          <c:val>
            <c:numRef>
              <c:f>串行!$E$30:$E$36</c:f>
              <c:numCache>
                <c:formatCode>General</c:formatCode>
                <c:ptCount val="7"/>
                <c:pt idx="0" formatCode="0.00_);[Red]\(0.00\)">
                  <c:v>0.120283</c:v>
                </c:pt>
                <c:pt idx="1">
                  <c:v>0.64790000000000003</c:v>
                </c:pt>
                <c:pt idx="2">
                  <c:v>1.1426799999999999</c:v>
                </c:pt>
                <c:pt idx="3">
                  <c:v>3.6961300000000001</c:v>
                </c:pt>
                <c:pt idx="4">
                  <c:v>5.8254700000000001</c:v>
                </c:pt>
                <c:pt idx="5">
                  <c:v>12.0245</c:v>
                </c:pt>
                <c:pt idx="6">
                  <c:v>19.869599999999998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7B-4DA1-ABF4-9771D1FEDF3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1461376"/>
        <c:axId val="151460128"/>
      </c:lineChart>
      <c:lineChart>
        <c:grouping val="standard"/>
        <c:varyColors val="0"/>
        <c:ser>
          <c:idx val="1"/>
          <c:order val="1"/>
          <c:tx>
            <c:strRef>
              <c:f>串行!$F$29</c:f>
              <c:strCache>
                <c:ptCount val="1"/>
                <c:pt idx="0">
                  <c:v>正确率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串行!$D$30:$D$36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30000</c:v>
                </c:pt>
                <c:pt idx="6">
                  <c:v>60000</c:v>
                </c:pt>
              </c:numCache>
            </c:numRef>
          </c:cat>
          <c:val>
            <c:numRef>
              <c:f>串行!$F$30:$F$36</c:f>
              <c:numCache>
                <c:formatCode>0.0000_);[Red]\(0.0000\)</c:formatCode>
                <c:ptCount val="7"/>
                <c:pt idx="0">
                  <c:v>0.53220000000000001</c:v>
                </c:pt>
                <c:pt idx="1">
                  <c:v>0.68659999999999999</c:v>
                </c:pt>
                <c:pt idx="2">
                  <c:v>0.73780000000000001</c:v>
                </c:pt>
                <c:pt idx="3">
                  <c:v>0.84650000000000003</c:v>
                </c:pt>
                <c:pt idx="4">
                  <c:v>0.89149999999999996</c:v>
                </c:pt>
                <c:pt idx="5">
                  <c:v>0.86750000000000005</c:v>
                </c:pt>
                <c:pt idx="6">
                  <c:v>0.91900000000000004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7B-4DA1-ABF4-9771D1FEDF3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1458880"/>
        <c:axId val="151462208"/>
      </c:lineChart>
      <c:catAx>
        <c:axId val="151461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训练样本量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layout>
            <c:manualLayout>
              <c:xMode val="edge"/>
              <c:yMode val="edge"/>
              <c:x val="0.4059652230971128"/>
              <c:y val="0.83585848643919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460128"/>
        <c:crosses val="autoZero"/>
        <c:auto val="1"/>
        <c:lblAlgn val="ctr"/>
        <c:lblOffset val="100"/>
        <c:noMultiLvlLbl val="0"/>
      </c:catAx>
      <c:valAx>
        <c:axId val="15146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时间开销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1.9444444444444445E-2"/>
              <c:y val="4.111621463983670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461376"/>
        <c:crosses val="autoZero"/>
        <c:crossBetween val="between"/>
      </c:valAx>
      <c:valAx>
        <c:axId val="151462208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测试正确率</a:t>
                </a:r>
                <a:r>
                  <a:rPr lang="en-US" altLang="zh-CN"/>
                  <a:t>/%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82222222222222208"/>
              <c:y val="2.259769612131818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458880"/>
        <c:crosses val="max"/>
        <c:crossBetween val="between"/>
      </c:valAx>
      <c:catAx>
        <c:axId val="151458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462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9444444444444445E-2"/>
          <c:y val="0.84308982210557015"/>
          <c:w val="0.15833333333333333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OpenMP-</a:t>
            </a:r>
            <a:r>
              <a:rPr lang="zh-CN" altLang="en-US"/>
              <a:t>不同训练样本量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102537182852142"/>
          <c:y val="0.18039370078740158"/>
          <c:w val="0.74942147856517938"/>
          <c:h val="0.60780876348789736"/>
        </c:manualLayout>
      </c:layout>
      <c:lineChart>
        <c:grouping val="standard"/>
        <c:varyColors val="0"/>
        <c:ser>
          <c:idx val="0"/>
          <c:order val="0"/>
          <c:tx>
            <c:strRef>
              <c:f>OpenMP并行!$H$31</c:f>
              <c:strCache>
                <c:ptCount val="1"/>
                <c:pt idx="0">
                  <c:v>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6.1897787325719246E-2"/>
                  <c:y val="2.77842960986672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38-4C9A-A520-E2406F4A0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OpenMP并行!$G$32:$G$35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60000</c:v>
                </c:pt>
              </c:numCache>
            </c:numRef>
          </c:cat>
          <c:val>
            <c:numRef>
              <c:f>OpenMP并行!$H$32:$H$35</c:f>
              <c:numCache>
                <c:formatCode>General</c:formatCode>
                <c:ptCount val="4"/>
                <c:pt idx="0">
                  <c:v>0.11755</c:v>
                </c:pt>
                <c:pt idx="1">
                  <c:v>0.71151699999999996</c:v>
                </c:pt>
                <c:pt idx="2">
                  <c:v>3.8534999999999999</c:v>
                </c:pt>
                <c:pt idx="3">
                  <c:v>13.512700000000001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38-4C9A-A520-E2406F4A0F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1326832"/>
        <c:axId val="221319760"/>
      </c:lineChart>
      <c:lineChart>
        <c:grouping val="standard"/>
        <c:varyColors val="0"/>
        <c:ser>
          <c:idx val="1"/>
          <c:order val="1"/>
          <c:tx>
            <c:strRef>
              <c:f>OpenMP并行!$I$31</c:f>
              <c:strCache>
                <c:ptCount val="1"/>
                <c:pt idx="0">
                  <c:v>正确率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5.8347304332480469E-2"/>
                  <c:y val="-4.4798794562622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38-4C9A-A520-E2406F4A0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OpenMP并行!$G$32:$G$35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60000</c:v>
                </c:pt>
              </c:numCache>
            </c:numRef>
          </c:cat>
          <c:val>
            <c:numRef>
              <c:f>OpenMP并行!$I$32:$I$35</c:f>
              <c:numCache>
                <c:formatCode>0.0000_);[Red]\(0.0000\)</c:formatCode>
                <c:ptCount val="4"/>
                <c:pt idx="0">
                  <c:v>0.26769999999999999</c:v>
                </c:pt>
                <c:pt idx="1">
                  <c:v>0.49399999999999999</c:v>
                </c:pt>
                <c:pt idx="2">
                  <c:v>0.55640000000000001</c:v>
                </c:pt>
                <c:pt idx="3">
                  <c:v>0.77990000000000004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38-4C9A-A520-E2406F4A0F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9195648"/>
        <c:axId val="229194400"/>
      </c:lineChart>
      <c:catAx>
        <c:axId val="22132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训练样本量</a:t>
                </a:r>
                <a:r>
                  <a:rPr lang="en-US"/>
                  <a:t>/</a:t>
                </a:r>
                <a:r>
                  <a:rPr lang="zh-CN"/>
                  <a:t>个</a:t>
                </a:r>
              </a:p>
            </c:rich>
          </c:tx>
          <c:layout>
            <c:manualLayout>
              <c:xMode val="edge"/>
              <c:yMode val="edge"/>
              <c:x val="0.39148600174978126"/>
              <c:y val="0.879143147647084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1319760"/>
        <c:crosses val="autoZero"/>
        <c:auto val="1"/>
        <c:lblAlgn val="ctr"/>
        <c:lblOffset val="100"/>
        <c:noMultiLvlLbl val="0"/>
      </c:catAx>
      <c:valAx>
        <c:axId val="22131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时间开销</a:t>
                </a:r>
                <a:r>
                  <a:rPr lang="en-US"/>
                  <a:t>/min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9444444444444445E-2"/>
              <c:y val="3.858048993875762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1326832"/>
        <c:crosses val="autoZero"/>
        <c:crossBetween val="between"/>
      </c:valAx>
      <c:valAx>
        <c:axId val="229194400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测试正确率</a:t>
                </a:r>
                <a:r>
                  <a:rPr lang="en-US"/>
                  <a:t>/%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81944444444444442"/>
              <c:y val="3.39508603091279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195648"/>
        <c:crosses val="max"/>
        <c:crossBetween val="between"/>
      </c:valAx>
      <c:catAx>
        <c:axId val="229195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9194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8888888888888854E-3"/>
          <c:y val="0.84180558511267167"/>
          <c:w val="0.14888888888888888"/>
          <c:h val="0.153904410597323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OpenMP-</a:t>
            </a:r>
            <a:r>
              <a:rPr lang="zh-CN" altLang="en-US"/>
              <a:t>不同线程数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921981627296589"/>
          <c:y val="0.18039370078740158"/>
          <c:w val="0.71535192475940512"/>
          <c:h val="0.60780876348789736"/>
        </c:manualLayout>
      </c:layout>
      <c:lineChart>
        <c:grouping val="standard"/>
        <c:varyColors val="0"/>
        <c:ser>
          <c:idx val="0"/>
          <c:order val="0"/>
          <c:tx>
            <c:strRef>
              <c:f>OpenMP并行!$L$31</c:f>
              <c:strCache>
                <c:ptCount val="1"/>
                <c:pt idx="0">
                  <c:v>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9095886487416378E-2"/>
                  <c:y val="4.60421581867025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884-46C0-B15E-8273644C8A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OpenMP并行!$K$32:$K$35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</c:numCache>
            </c:numRef>
          </c:cat>
          <c:val>
            <c:numRef>
              <c:f>OpenMP并行!$L$32:$L$35</c:f>
              <c:numCache>
                <c:formatCode>General</c:formatCode>
                <c:ptCount val="4"/>
                <c:pt idx="0">
                  <c:v>14.8895</c:v>
                </c:pt>
                <c:pt idx="1">
                  <c:v>4.3997700000000002</c:v>
                </c:pt>
                <c:pt idx="2">
                  <c:v>4.1861300000000004</c:v>
                </c:pt>
                <c:pt idx="3">
                  <c:v>3.8534999999999999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84-46C0-B15E-8273644C8AC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0333392"/>
        <c:axId val="120333808"/>
      </c:lineChart>
      <c:lineChart>
        <c:grouping val="standard"/>
        <c:varyColors val="0"/>
        <c:ser>
          <c:idx val="1"/>
          <c:order val="1"/>
          <c:tx>
            <c:strRef>
              <c:f>OpenMP并行!$M$31</c:f>
              <c:strCache>
                <c:ptCount val="1"/>
                <c:pt idx="0">
                  <c:v>正确率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1092084455066795E-2"/>
                  <c:y val="-4.15947572422940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84-46C0-B15E-8273644C8A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OpenMP并行!$K$32:$K$35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</c:numCache>
            </c:numRef>
          </c:cat>
          <c:val>
            <c:numRef>
              <c:f>OpenMP并行!$M$32:$M$35</c:f>
              <c:numCache>
                <c:formatCode>0.0000_);[Red]\(0.0000\)</c:formatCode>
                <c:ptCount val="4"/>
                <c:pt idx="0">
                  <c:v>0.85299999999999998</c:v>
                </c:pt>
                <c:pt idx="1">
                  <c:v>0.81579999999999997</c:v>
                </c:pt>
                <c:pt idx="2">
                  <c:v>0.7117</c:v>
                </c:pt>
                <c:pt idx="3">
                  <c:v>0.55640000000000001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84-46C0-B15E-8273644C8AC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4522384"/>
        <c:axId val="215392224"/>
      </c:lineChart>
      <c:catAx>
        <c:axId val="12033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线程数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layout>
            <c:manualLayout>
              <c:xMode val="edge"/>
              <c:yMode val="edge"/>
              <c:x val="0.43153455818022746"/>
              <c:y val="0.877083333333333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333808"/>
        <c:crosses val="autoZero"/>
        <c:auto val="1"/>
        <c:lblAlgn val="ctr"/>
        <c:lblOffset val="100"/>
        <c:noMultiLvlLbl val="0"/>
      </c:catAx>
      <c:valAx>
        <c:axId val="1203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时间开销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1.3888888888888888E-2"/>
              <c:y val="4.783974919801688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333392"/>
        <c:crosses val="autoZero"/>
        <c:crossBetween val="between"/>
      </c:valAx>
      <c:valAx>
        <c:axId val="215392224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测试正确率</a:t>
                </a:r>
                <a:r>
                  <a:rPr lang="en-US" altLang="zh-CN"/>
                  <a:t>/%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79722222222222228"/>
              <c:y val="3.858048993875762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522384"/>
        <c:crosses val="max"/>
        <c:crossBetween val="between"/>
      </c:valAx>
      <c:catAx>
        <c:axId val="114522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53922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3888888888888888E-2"/>
          <c:y val="0.82457130358705144"/>
          <c:w val="0.15851712582764924"/>
          <c:h val="0.1501838984366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MPI-</a:t>
            </a:r>
            <a:r>
              <a:rPr lang="zh-CN" altLang="en-US"/>
              <a:t>不同训练样本量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202537182852143"/>
          <c:y val="0.18039370078740158"/>
          <c:w val="0.69729636920384952"/>
          <c:h val="0.58047280548264801"/>
        </c:manualLayout>
      </c:layout>
      <c:lineChart>
        <c:grouping val="standard"/>
        <c:varyColors val="0"/>
        <c:ser>
          <c:idx val="0"/>
          <c:order val="0"/>
          <c:tx>
            <c:strRef>
              <c:f>MPI并行!$D$14</c:f>
              <c:strCache>
                <c:ptCount val="1"/>
                <c:pt idx="0">
                  <c:v>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6.4749751039032202E-2"/>
                  <c:y val="-2.775450737570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78-45C2-92D8-B650716C2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MPI并行!$C$15:$C$20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</c:numCache>
            </c:numRef>
          </c:cat>
          <c:val>
            <c:numRef>
              <c:f>MPI并行!$D$15:$D$20</c:f>
              <c:numCache>
                <c:formatCode>General</c:formatCode>
                <c:ptCount val="6"/>
                <c:pt idx="0">
                  <c:v>1.9882200000000001</c:v>
                </c:pt>
                <c:pt idx="1">
                  <c:v>3.8626499999999999</c:v>
                </c:pt>
                <c:pt idx="2">
                  <c:v>5.3256199999999998</c:v>
                </c:pt>
                <c:pt idx="3">
                  <c:v>6.6171699999999998</c:v>
                </c:pt>
                <c:pt idx="4">
                  <c:v>7.7670300000000001</c:v>
                </c:pt>
                <c:pt idx="5">
                  <c:v>8.6891300000000005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78-45C2-92D8-B650716C28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2496432"/>
        <c:axId val="152498096"/>
      </c:lineChart>
      <c:lineChart>
        <c:grouping val="standard"/>
        <c:varyColors val="0"/>
        <c:ser>
          <c:idx val="1"/>
          <c:order val="1"/>
          <c:tx>
            <c:strRef>
              <c:f>MPI并行!$E$14</c:f>
              <c:strCache>
                <c:ptCount val="1"/>
                <c:pt idx="0">
                  <c:v>正确率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5.8417810954107648E-2"/>
                  <c:y val="2.31287561464214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78-45C2-92D8-B650716C2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MPI并行!$C$15:$C$20</c:f>
              <c:numCache>
                <c:formatCode>General</c:formatCode>
                <c:ptCount val="6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</c:numCache>
            </c:numRef>
          </c:cat>
          <c:val>
            <c:numRef>
              <c:f>MPI并行!$E$15:$E$20</c:f>
              <c:numCache>
                <c:formatCode>0.0000_);[Red]\(0.0000\)</c:formatCode>
                <c:ptCount val="6"/>
                <c:pt idx="0">
                  <c:v>0.83730000000000004</c:v>
                </c:pt>
                <c:pt idx="1">
                  <c:v>0.87350000000000005</c:v>
                </c:pt>
                <c:pt idx="2">
                  <c:v>0.88619999999999999</c:v>
                </c:pt>
                <c:pt idx="3">
                  <c:v>0.89410000000000001</c:v>
                </c:pt>
                <c:pt idx="4">
                  <c:v>0.8982</c:v>
                </c:pt>
                <c:pt idx="5">
                  <c:v>0.90039999999999998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78-45C2-92D8-B650716C28E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0800592"/>
        <c:axId val="220799344"/>
      </c:lineChart>
      <c:catAx>
        <c:axId val="152496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训练样本量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layout>
            <c:manualLayout>
              <c:xMode val="edge"/>
              <c:yMode val="edge"/>
              <c:x val="0.38789566929133856"/>
              <c:y val="0.85900663458734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2498096"/>
        <c:crosses val="autoZero"/>
        <c:auto val="1"/>
        <c:lblAlgn val="ctr"/>
        <c:lblOffset val="100"/>
        <c:noMultiLvlLbl val="0"/>
      </c:catAx>
      <c:valAx>
        <c:axId val="15249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时间开销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3.0555555555555555E-2"/>
              <c:y val="5.70990084572761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2496432"/>
        <c:crosses val="autoZero"/>
        <c:crossBetween val="between"/>
      </c:valAx>
      <c:valAx>
        <c:axId val="220799344"/>
        <c:scaling>
          <c:orientation val="minMax"/>
          <c:min val="0.8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测试正确率</a:t>
                </a:r>
                <a:r>
                  <a:rPr lang="en-US" altLang="zh-CN"/>
                  <a:t>/%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7999722222222222"/>
              <c:y val="5.963473315835521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0800592"/>
        <c:crosses val="max"/>
        <c:crossBetween val="between"/>
      </c:valAx>
      <c:catAx>
        <c:axId val="220800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079934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2.2222222222222223E-2"/>
          <c:y val="0.80605278506853306"/>
          <c:w val="0.15836776412019585"/>
          <c:h val="0.159016609954694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MPI-</a:t>
            </a:r>
            <a:r>
              <a:rPr lang="zh-CN" altLang="en-US"/>
              <a:t>不同粒度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5531496062992"/>
          <c:y val="0.18039370078740158"/>
          <c:w val="0.66065748031496063"/>
          <c:h val="0.59533209390492858"/>
        </c:manualLayout>
      </c:layout>
      <c:lineChart>
        <c:grouping val="standard"/>
        <c:varyColors val="0"/>
        <c:ser>
          <c:idx val="0"/>
          <c:order val="0"/>
          <c:tx>
            <c:strRef>
              <c:f>MPI并行!$M$14</c:f>
              <c:strCache>
                <c:ptCount val="1"/>
                <c:pt idx="0">
                  <c:v>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4707230817408465E-2"/>
                  <c:y val="3.67789329113892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64-4F6D-BD57-53D57B2667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MPI并行!$L$15:$L$20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MPI并行!$M$15:$M$20</c:f>
              <c:numCache>
                <c:formatCode>General</c:formatCode>
                <c:ptCount val="6"/>
                <c:pt idx="0">
                  <c:v>2.0577700000000001</c:v>
                </c:pt>
                <c:pt idx="1">
                  <c:v>2.0298699999999998</c:v>
                </c:pt>
                <c:pt idx="2">
                  <c:v>2.0322300000000002</c:v>
                </c:pt>
                <c:pt idx="3">
                  <c:v>1.9877100000000001</c:v>
                </c:pt>
                <c:pt idx="4">
                  <c:v>2.0670999999999999</c:v>
                </c:pt>
                <c:pt idx="5">
                  <c:v>1.99308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64-4F6D-BD57-53D57B2667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4715840"/>
        <c:axId val="274716672"/>
      </c:lineChart>
      <c:lineChart>
        <c:grouping val="standard"/>
        <c:varyColors val="0"/>
        <c:ser>
          <c:idx val="1"/>
          <c:order val="1"/>
          <c:tx>
            <c:strRef>
              <c:f>MPI并行!$N$14</c:f>
              <c:strCache>
                <c:ptCount val="1"/>
                <c:pt idx="0">
                  <c:v>正确率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5604105846773534E-2"/>
                  <c:y val="-4.13762995253128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64-4F6D-BD57-53D57B2667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MPI并行!$L$15:$L$20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</c:numCache>
            </c:numRef>
          </c:cat>
          <c:val>
            <c:numRef>
              <c:f>MPI并行!$N$15:$N$20</c:f>
              <c:numCache>
                <c:formatCode>0.0000_);[Red]\(0.0000\)</c:formatCode>
                <c:ptCount val="6"/>
                <c:pt idx="0">
                  <c:v>0.83730000000000004</c:v>
                </c:pt>
                <c:pt idx="1">
                  <c:v>0.83740000000000003</c:v>
                </c:pt>
                <c:pt idx="2">
                  <c:v>0.83830000000000005</c:v>
                </c:pt>
                <c:pt idx="3">
                  <c:v>0.83520000000000005</c:v>
                </c:pt>
                <c:pt idx="4">
                  <c:v>0.83040000000000003</c:v>
                </c:pt>
                <c:pt idx="5">
                  <c:v>0.81279999999999997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64-4F6D-BD57-53D57B2667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8940416"/>
        <c:axId val="278942080"/>
      </c:lineChart>
      <c:catAx>
        <c:axId val="274715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粒度大小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4716672"/>
        <c:crosses val="autoZero"/>
        <c:auto val="1"/>
        <c:lblAlgn val="ctr"/>
        <c:lblOffset val="100"/>
        <c:noMultiLvlLbl val="0"/>
      </c:catAx>
      <c:valAx>
        <c:axId val="2747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时间开销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4.7222222222222221E-2"/>
              <c:y val="7.09878973461650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4715840"/>
        <c:crosses val="autoZero"/>
        <c:crossBetween val="between"/>
      </c:valAx>
      <c:valAx>
        <c:axId val="278942080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测试正确率</a:t>
                </a:r>
                <a:r>
                  <a:rPr lang="en-US" altLang="zh-CN"/>
                  <a:t>/%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74997222222222226"/>
              <c:y val="6.474956255468067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8940416"/>
        <c:crosses val="max"/>
        <c:crossBetween val="between"/>
      </c:valAx>
      <c:catAx>
        <c:axId val="278940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8942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2222222222222223E-2"/>
          <c:y val="0.82457130358705144"/>
          <c:w val="0.15833333333333333"/>
          <c:h val="0.159016609954694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MPI-</a:t>
            </a:r>
            <a:r>
              <a:rPr lang="zh-CN" altLang="en-US"/>
              <a:t>不同线程数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002537182852145"/>
          <c:y val="0.18039370078740158"/>
          <c:w val="0.74828258967629036"/>
          <c:h val="0.60780876348789736"/>
        </c:manualLayout>
      </c:layout>
      <c:lineChart>
        <c:grouping val="standard"/>
        <c:varyColors val="0"/>
        <c:ser>
          <c:idx val="0"/>
          <c:order val="0"/>
          <c:tx>
            <c:strRef>
              <c:f>MPI并行!$V$14</c:f>
              <c:strCache>
                <c:ptCount val="1"/>
                <c:pt idx="0">
                  <c:v>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4758318441449053E-2"/>
                  <c:y val="3.07678037948573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6DA-4B8C-A561-A2789BD48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MPI并行!$U$15:$U$19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</c:numCache>
            </c:numRef>
          </c:cat>
          <c:val>
            <c:numRef>
              <c:f>MPI并行!$V$15:$V$19</c:f>
              <c:numCache>
                <c:formatCode>General</c:formatCode>
                <c:ptCount val="5"/>
                <c:pt idx="0">
                  <c:v>7.3003400000000003</c:v>
                </c:pt>
                <c:pt idx="1">
                  <c:v>3.9025099999999999</c:v>
                </c:pt>
                <c:pt idx="2">
                  <c:v>2.6698599999999999</c:v>
                </c:pt>
                <c:pt idx="3">
                  <c:v>2.2950900000000001</c:v>
                </c:pt>
                <c:pt idx="4">
                  <c:v>2.0205700000000002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DA-4B8C-A561-A2789BD487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5663552"/>
        <c:axId val="215668960"/>
      </c:lineChart>
      <c:lineChart>
        <c:grouping val="standard"/>
        <c:varyColors val="0"/>
        <c:ser>
          <c:idx val="1"/>
          <c:order val="1"/>
          <c:tx>
            <c:strRef>
              <c:f>MPI并行!$W$14</c:f>
              <c:strCache>
                <c:ptCount val="1"/>
                <c:pt idx="0">
                  <c:v>正确率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8425540542047821E-2"/>
                  <c:y val="-4.3954005421224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DA-4B8C-A561-A2789BD48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MPI并行!$W$15:$W$19</c:f>
              <c:numCache>
                <c:formatCode>0.0000_);[Red]\(0.0000\)</c:formatCode>
                <c:ptCount val="5"/>
                <c:pt idx="0">
                  <c:v>0.89149999999999996</c:v>
                </c:pt>
                <c:pt idx="1">
                  <c:v>0.88859999999999995</c:v>
                </c:pt>
                <c:pt idx="2">
                  <c:v>0.86909999999999998</c:v>
                </c:pt>
                <c:pt idx="3">
                  <c:v>0.85419999999999996</c:v>
                </c:pt>
                <c:pt idx="4">
                  <c:v>0.83730000000000004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DA-4B8C-A561-A2789BD487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9440400"/>
        <c:axId val="229441648"/>
      </c:lineChart>
      <c:catAx>
        <c:axId val="21566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线程数</a:t>
                </a:r>
                <a:r>
                  <a:rPr lang="en-US" altLang="zh-CN"/>
                  <a:t>/</a:t>
                </a:r>
                <a:r>
                  <a:rPr lang="zh-CN" altLang="en-US"/>
                  <a:t>个</a:t>
                </a:r>
              </a:p>
            </c:rich>
          </c:tx>
          <c:layout>
            <c:manualLayout>
              <c:xMode val="edge"/>
              <c:yMode val="edge"/>
              <c:x val="0.46269444444444435"/>
              <c:y val="0.868761524331370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668960"/>
        <c:crosses val="autoZero"/>
        <c:auto val="1"/>
        <c:lblAlgn val="ctr"/>
        <c:lblOffset val="100"/>
        <c:noMultiLvlLbl val="0"/>
      </c:catAx>
      <c:valAx>
        <c:axId val="21566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时间开销</a:t>
                </a:r>
                <a:r>
                  <a:rPr lang="en-US" altLang="zh-CN"/>
                  <a:t>/min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2.5000000000000001E-2"/>
              <c:y val="5.246937882764651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663552"/>
        <c:crosses val="autoZero"/>
        <c:crossBetween val="between"/>
      </c:valAx>
      <c:valAx>
        <c:axId val="229441648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测试正确率</a:t>
                </a:r>
                <a:r>
                  <a:rPr lang="en-US" altLang="zh-CN"/>
                  <a:t>/%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79166666666666663"/>
              <c:y val="5.70990084572761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9440400"/>
        <c:crosses val="max"/>
        <c:crossBetween val="between"/>
      </c:valAx>
      <c:catAx>
        <c:axId val="229440400"/>
        <c:scaling>
          <c:orientation val="minMax"/>
        </c:scaling>
        <c:delete val="1"/>
        <c:axPos val="b"/>
        <c:majorTickMark val="out"/>
        <c:minorTickMark val="none"/>
        <c:tickLblPos val="nextTo"/>
        <c:crossAx val="229441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3888888888888888E-2"/>
          <c:y val="0.84308982210557026"/>
          <c:w val="0.15825306455452715"/>
          <c:h val="0.152090666515271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不同版本程序比较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8358705161854784E-2"/>
          <c:y val="0.18039370078740158"/>
          <c:w val="0.76208814523184609"/>
          <c:h val="0.60225320793234183"/>
        </c:manualLayout>
      </c:layout>
      <c:lineChart>
        <c:grouping val="standard"/>
        <c:varyColors val="0"/>
        <c:ser>
          <c:idx val="0"/>
          <c:order val="0"/>
          <c:tx>
            <c:strRef>
              <c:f>串并实验比较!$G$13</c:f>
              <c:strCache>
                <c:ptCount val="1"/>
                <c:pt idx="0">
                  <c:v>时间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2304606239088918"/>
                  <c:y val="-2.299344934824323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41F-4751-87F9-7FCE1C06D9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串并实验比较!$F$14:$F$16</c:f>
              <c:strCache>
                <c:ptCount val="3"/>
                <c:pt idx="0">
                  <c:v>串行</c:v>
                </c:pt>
                <c:pt idx="1">
                  <c:v>OpenMP</c:v>
                </c:pt>
                <c:pt idx="2">
                  <c:v>MPI</c:v>
                </c:pt>
              </c:strCache>
            </c:strRef>
          </c:cat>
          <c:val>
            <c:numRef>
              <c:f>串并实验比较!$G$14:$G$16</c:f>
              <c:numCache>
                <c:formatCode>General</c:formatCode>
                <c:ptCount val="3"/>
                <c:pt idx="0">
                  <c:v>5.8254700000000001</c:v>
                </c:pt>
                <c:pt idx="1">
                  <c:v>3.8534999999999999</c:v>
                </c:pt>
                <c:pt idx="2">
                  <c:v>2.0577700000000001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1F-4751-87F9-7FCE1C06D9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9491200"/>
        <c:axId val="219491616"/>
      </c:lineChart>
      <c:lineChart>
        <c:grouping val="standard"/>
        <c:varyColors val="0"/>
        <c:ser>
          <c:idx val="1"/>
          <c:order val="1"/>
          <c:tx>
            <c:strRef>
              <c:f>串并实验比较!$H$13</c:f>
              <c:strCache>
                <c:ptCount val="1"/>
                <c:pt idx="0">
                  <c:v>正确率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2289433208604023E-2"/>
                  <c:y val="-4.4316151657513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1F-4751-87F9-7FCE1C06D9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串并实验比较!$F$14:$F$16</c:f>
              <c:strCache>
                <c:ptCount val="3"/>
                <c:pt idx="0">
                  <c:v>串行</c:v>
                </c:pt>
                <c:pt idx="1">
                  <c:v>OpenMP</c:v>
                </c:pt>
                <c:pt idx="2">
                  <c:v>MPI</c:v>
                </c:pt>
              </c:strCache>
            </c:strRef>
          </c:cat>
          <c:val>
            <c:numRef>
              <c:f>串并实验比较!$H$14:$H$16</c:f>
              <c:numCache>
                <c:formatCode>0.0000_);[Red]\(0.0000\)</c:formatCode>
                <c:ptCount val="3"/>
                <c:pt idx="0">
                  <c:v>0.89149999999999996</c:v>
                </c:pt>
                <c:pt idx="1">
                  <c:v>0.55640000000000001</c:v>
                </c:pt>
                <c:pt idx="2">
                  <c:v>0.83730000000000004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1F-4751-87F9-7FCE1C06D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1946224"/>
        <c:axId val="230237296"/>
      </c:lineChart>
      <c:catAx>
        <c:axId val="219491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程序版本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9491616"/>
        <c:crosses val="autoZero"/>
        <c:auto val="1"/>
        <c:lblAlgn val="ctr"/>
        <c:lblOffset val="100"/>
        <c:noMultiLvlLbl val="0"/>
      </c:catAx>
      <c:valAx>
        <c:axId val="21949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时间开销</a:t>
                </a:r>
                <a:r>
                  <a:rPr lang="en-US" altLang="zh-CN" dirty="0"/>
                  <a:t>/min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1.6666666666666666E-2"/>
              <c:y val="3.5802712160979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9491200"/>
        <c:crosses val="autoZero"/>
        <c:crossBetween val="between"/>
      </c:valAx>
      <c:valAx>
        <c:axId val="230237296"/>
        <c:scaling>
          <c:orientation val="minMax"/>
          <c:min val="0.5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测试正确率</a:t>
                </a:r>
                <a:r>
                  <a:rPr lang="en-US" altLang="zh-CN"/>
                  <a:t>/%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82222222222222208"/>
              <c:y val="2.654345290172060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00_);[Red]\(0.00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1946224"/>
        <c:crosses val="max"/>
        <c:crossBetween val="between"/>
      </c:valAx>
      <c:catAx>
        <c:axId val="341946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02372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3333333333333332E-3"/>
          <c:y val="0.8384601924759405"/>
          <c:w val="0.15825306455452715"/>
          <c:h val="0.15785246288628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F750E3A-D396-41C3-B659-66B9FDB0C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BFA7A4-69B4-4BA9-9247-8FA8DDC7AE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5CE6D-245A-432D-9BE6-11EB0568B327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F9FD1-DB96-4B4E-B51B-3CC16CE02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4C1812-58D4-4837-911F-3056941EF4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086CD-3CE7-44AA-BBF4-BC7E70CF8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47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2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3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F0D5008-B773-490A-A0FF-7EC0F5E95074}"/>
              </a:ext>
            </a:extLst>
          </p:cNvPr>
          <p:cNvSpPr/>
          <p:nvPr userDrawn="1"/>
        </p:nvSpPr>
        <p:spPr>
          <a:xfrm>
            <a:off x="0" y="1367247"/>
            <a:ext cx="12192000" cy="43564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81E21F-F899-4867-B0B8-AA99501418B5}"/>
              </a:ext>
            </a:extLst>
          </p:cNvPr>
          <p:cNvCxnSpPr>
            <a:cxnSpLocks/>
          </p:cNvCxnSpPr>
          <p:nvPr userDrawn="1"/>
        </p:nvCxnSpPr>
        <p:spPr>
          <a:xfrm>
            <a:off x="3256908" y="2071837"/>
            <a:ext cx="0" cy="2884052"/>
          </a:xfrm>
          <a:prstGeom prst="line">
            <a:avLst/>
          </a:prstGeom>
          <a:ln w="57150">
            <a:solidFill>
              <a:srgbClr val="26485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F04561-759C-4915-8A90-9479D730CCD2}"/>
              </a:ext>
            </a:extLst>
          </p:cNvPr>
          <p:cNvGrpSpPr/>
          <p:nvPr userDrawn="1"/>
        </p:nvGrpSpPr>
        <p:grpSpPr>
          <a:xfrm>
            <a:off x="7962090" y="199133"/>
            <a:ext cx="1549045" cy="486832"/>
            <a:chOff x="-594954" y="203015"/>
            <a:chExt cx="1826747" cy="48683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FACA06C-7004-4046-8AF9-DB3049279F19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B82310-855F-48D0-BA36-B672FDBC4D2D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总结与改进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003E6F-AD1D-4485-8405-986B97172ABD}"/>
              </a:ext>
            </a:extLst>
          </p:cNvPr>
          <p:cNvGrpSpPr/>
          <p:nvPr userDrawn="1"/>
        </p:nvGrpSpPr>
        <p:grpSpPr>
          <a:xfrm>
            <a:off x="4261790" y="199133"/>
            <a:ext cx="1979761" cy="486832"/>
            <a:chOff x="423290" y="199716"/>
            <a:chExt cx="1826747" cy="486832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306F197-42C6-4203-836A-A6D67B152206}"/>
                </a:ext>
              </a:extLst>
            </p:cNvPr>
            <p:cNvSpPr/>
            <p:nvPr userDrawn="1"/>
          </p:nvSpPr>
          <p:spPr>
            <a:xfrm>
              <a:off x="423290" y="199716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EF1D14-0183-4168-9557-906EB08461E5}"/>
                </a:ext>
              </a:extLst>
            </p:cNvPr>
            <p:cNvSpPr txBox="1"/>
            <p:nvPr userDrawn="1"/>
          </p:nvSpPr>
          <p:spPr>
            <a:xfrm>
              <a:off x="531166" y="210669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OpenMP</a:t>
              </a:r>
              <a:r>
                <a:rPr lang="zh-CN" altLang="en-US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并行编程</a:t>
              </a: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CC3BE3-1CA7-4DF5-8210-31B77E37907B}"/>
              </a:ext>
            </a:extLst>
          </p:cNvPr>
          <p:cNvSpPr/>
          <p:nvPr userDrawn="1"/>
        </p:nvSpPr>
        <p:spPr>
          <a:xfrm>
            <a:off x="2516729" y="199133"/>
            <a:ext cx="1657410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C651B3-6303-4AA6-86B0-5EC46BFB1877}"/>
              </a:ext>
            </a:extLst>
          </p:cNvPr>
          <p:cNvSpPr/>
          <p:nvPr userDrawn="1"/>
        </p:nvSpPr>
        <p:spPr>
          <a:xfrm>
            <a:off x="139226" y="199133"/>
            <a:ext cx="2294609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-1" y="6548846"/>
            <a:ext cx="3960000" cy="317863"/>
          </a:xfrm>
        </p:spPr>
        <p:txBody>
          <a:bodyPr>
            <a:normAutofit/>
          </a:bodyPr>
          <a:lstStyle>
            <a:lvl1pPr algn="l">
              <a:defRPr sz="9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492000" y="6548846"/>
            <a:ext cx="2700000" cy="316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2042A-7572-4316-88EE-80A974A46A9B}"/>
              </a:ext>
            </a:extLst>
          </p:cNvPr>
          <p:cNvSpPr/>
          <p:nvPr userDrawn="1"/>
        </p:nvSpPr>
        <p:spPr>
          <a:xfrm>
            <a:off x="0" y="548640"/>
            <a:ext cx="12192000" cy="6000206"/>
          </a:xfrm>
          <a:prstGeom prst="rect">
            <a:avLst/>
          </a:prstGeom>
          <a:solidFill>
            <a:schemeClr val="bg1"/>
          </a:solidFill>
          <a:ln>
            <a:solidFill>
              <a:srgbClr val="5B90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4C712D-84AD-4FE8-974F-439C9859A891}"/>
              </a:ext>
            </a:extLst>
          </p:cNvPr>
          <p:cNvCxnSpPr>
            <a:cxnSpLocks/>
          </p:cNvCxnSpPr>
          <p:nvPr userDrawn="1"/>
        </p:nvCxnSpPr>
        <p:spPr>
          <a:xfrm>
            <a:off x="308225" y="630671"/>
            <a:ext cx="0" cy="497153"/>
          </a:xfrm>
          <a:prstGeom prst="line">
            <a:avLst/>
          </a:prstGeom>
          <a:ln w="101600" cmpd="thinThick">
            <a:solidFill>
              <a:srgbClr val="5B90A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C9E88C-A764-4319-8D92-22002001FA78}"/>
              </a:ext>
            </a:extLst>
          </p:cNvPr>
          <p:cNvSpPr txBox="1"/>
          <p:nvPr userDrawn="1"/>
        </p:nvSpPr>
        <p:spPr>
          <a:xfrm>
            <a:off x="2598310" y="210086"/>
            <a:ext cx="148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串行程序实现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99C35E-6036-4995-93EB-E85374CEE454}"/>
              </a:ext>
            </a:extLst>
          </p:cNvPr>
          <p:cNvSpPr txBox="1"/>
          <p:nvPr userDrawn="1"/>
        </p:nvSpPr>
        <p:spPr>
          <a:xfrm>
            <a:off x="139226" y="198163"/>
            <a:ext cx="229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选题介绍：</a:t>
            </a: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神经网络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2710F2B-0F80-47C1-8474-E848588C5207}"/>
              </a:ext>
            </a:extLst>
          </p:cNvPr>
          <p:cNvGrpSpPr/>
          <p:nvPr userDrawn="1"/>
        </p:nvGrpSpPr>
        <p:grpSpPr>
          <a:xfrm>
            <a:off x="6327298" y="199133"/>
            <a:ext cx="1549045" cy="486832"/>
            <a:chOff x="-594954" y="203015"/>
            <a:chExt cx="1826747" cy="48683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CCA085-A78D-4673-A8D8-3C04D3476A97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4B53EA-9326-43DF-933D-26CE4CF4824C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MPI</a:t>
              </a:r>
              <a:r>
                <a:rPr lang="zh-CN" altLang="en-US" sz="1600" dirty="0"/>
                <a:t>并行编程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61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2710F2B-0F80-47C1-8474-E848588C5207}"/>
              </a:ext>
            </a:extLst>
          </p:cNvPr>
          <p:cNvGrpSpPr/>
          <p:nvPr userDrawn="1"/>
        </p:nvGrpSpPr>
        <p:grpSpPr>
          <a:xfrm>
            <a:off x="6327298" y="199133"/>
            <a:ext cx="1549045" cy="486832"/>
            <a:chOff x="-594954" y="203015"/>
            <a:chExt cx="1826747" cy="48683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CCA085-A78D-4673-A8D8-3C04D3476A97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4B53EA-9326-43DF-933D-26CE4CF4824C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MPI</a:t>
              </a:r>
              <a:r>
                <a:rPr lang="zh-CN" altLang="en-US" sz="1600" dirty="0"/>
                <a:t>并行编程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003E6F-AD1D-4485-8405-986B97172ABD}"/>
              </a:ext>
            </a:extLst>
          </p:cNvPr>
          <p:cNvGrpSpPr/>
          <p:nvPr userDrawn="1"/>
        </p:nvGrpSpPr>
        <p:grpSpPr>
          <a:xfrm>
            <a:off x="4261790" y="199133"/>
            <a:ext cx="1979761" cy="486832"/>
            <a:chOff x="423290" y="199716"/>
            <a:chExt cx="1826747" cy="486832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306F197-42C6-4203-836A-A6D67B152206}"/>
                </a:ext>
              </a:extLst>
            </p:cNvPr>
            <p:cNvSpPr/>
            <p:nvPr userDrawn="1"/>
          </p:nvSpPr>
          <p:spPr>
            <a:xfrm>
              <a:off x="423290" y="199716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EF1D14-0183-4168-9557-906EB08461E5}"/>
                </a:ext>
              </a:extLst>
            </p:cNvPr>
            <p:cNvSpPr txBox="1"/>
            <p:nvPr userDrawn="1"/>
          </p:nvSpPr>
          <p:spPr>
            <a:xfrm>
              <a:off x="531166" y="210669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OpenMP</a:t>
              </a:r>
              <a:r>
                <a:rPr lang="zh-CN" altLang="en-US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并行编程</a:t>
              </a: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CC3BE3-1CA7-4DF5-8210-31B77E37907B}"/>
              </a:ext>
            </a:extLst>
          </p:cNvPr>
          <p:cNvSpPr/>
          <p:nvPr userDrawn="1"/>
        </p:nvSpPr>
        <p:spPr>
          <a:xfrm>
            <a:off x="2516729" y="199133"/>
            <a:ext cx="1657410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C651B3-6303-4AA6-86B0-5EC46BFB1877}"/>
              </a:ext>
            </a:extLst>
          </p:cNvPr>
          <p:cNvSpPr/>
          <p:nvPr userDrawn="1"/>
        </p:nvSpPr>
        <p:spPr>
          <a:xfrm>
            <a:off x="139226" y="199133"/>
            <a:ext cx="2294609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-1" y="6548846"/>
            <a:ext cx="3960000" cy="317863"/>
          </a:xfrm>
        </p:spPr>
        <p:txBody>
          <a:bodyPr>
            <a:normAutofit/>
          </a:bodyPr>
          <a:lstStyle>
            <a:lvl1pPr algn="l">
              <a:defRPr sz="9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492000" y="6548846"/>
            <a:ext cx="2700000" cy="316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2042A-7572-4316-88EE-80A974A46A9B}"/>
              </a:ext>
            </a:extLst>
          </p:cNvPr>
          <p:cNvSpPr/>
          <p:nvPr userDrawn="1"/>
        </p:nvSpPr>
        <p:spPr>
          <a:xfrm>
            <a:off x="0" y="548640"/>
            <a:ext cx="12192000" cy="6000206"/>
          </a:xfrm>
          <a:prstGeom prst="rect">
            <a:avLst/>
          </a:prstGeom>
          <a:solidFill>
            <a:schemeClr val="bg1"/>
          </a:solidFill>
          <a:ln>
            <a:solidFill>
              <a:srgbClr val="5B90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4C712D-84AD-4FE8-974F-439C9859A891}"/>
              </a:ext>
            </a:extLst>
          </p:cNvPr>
          <p:cNvCxnSpPr>
            <a:cxnSpLocks/>
          </p:cNvCxnSpPr>
          <p:nvPr userDrawn="1"/>
        </p:nvCxnSpPr>
        <p:spPr>
          <a:xfrm>
            <a:off x="308225" y="630671"/>
            <a:ext cx="0" cy="497153"/>
          </a:xfrm>
          <a:prstGeom prst="line">
            <a:avLst/>
          </a:prstGeom>
          <a:ln w="101600" cmpd="thinThick">
            <a:solidFill>
              <a:srgbClr val="5B90A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C9E88C-A764-4319-8D92-22002001FA78}"/>
              </a:ext>
            </a:extLst>
          </p:cNvPr>
          <p:cNvSpPr txBox="1"/>
          <p:nvPr userDrawn="1"/>
        </p:nvSpPr>
        <p:spPr>
          <a:xfrm>
            <a:off x="2598310" y="210086"/>
            <a:ext cx="148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串行程序实现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99C35E-6036-4995-93EB-E85374CEE454}"/>
              </a:ext>
            </a:extLst>
          </p:cNvPr>
          <p:cNvSpPr txBox="1"/>
          <p:nvPr userDrawn="1"/>
        </p:nvSpPr>
        <p:spPr>
          <a:xfrm>
            <a:off x="139226" y="198163"/>
            <a:ext cx="229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选题介绍：</a:t>
            </a: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神经网络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F04561-759C-4915-8A90-9479D730CCD2}"/>
              </a:ext>
            </a:extLst>
          </p:cNvPr>
          <p:cNvGrpSpPr/>
          <p:nvPr userDrawn="1"/>
        </p:nvGrpSpPr>
        <p:grpSpPr>
          <a:xfrm>
            <a:off x="7962090" y="199133"/>
            <a:ext cx="1549045" cy="486832"/>
            <a:chOff x="-594954" y="203015"/>
            <a:chExt cx="1826747" cy="48683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FACA06C-7004-4046-8AF9-DB3049279F19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B82310-855F-48D0-BA36-B672FDBC4D2D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总结与改进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42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-1" y="6548846"/>
            <a:ext cx="3960000" cy="317863"/>
          </a:xfrm>
        </p:spPr>
        <p:txBody>
          <a:bodyPr>
            <a:normAutofit/>
          </a:bodyPr>
          <a:lstStyle>
            <a:lvl1pPr algn="l">
              <a:defRPr sz="9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492000" y="6548846"/>
            <a:ext cx="2700000" cy="316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2042A-7572-4316-88EE-80A974A46A9B}"/>
              </a:ext>
            </a:extLst>
          </p:cNvPr>
          <p:cNvSpPr/>
          <p:nvPr userDrawn="1"/>
        </p:nvSpPr>
        <p:spPr>
          <a:xfrm>
            <a:off x="0" y="548640"/>
            <a:ext cx="12192000" cy="6000206"/>
          </a:xfrm>
          <a:prstGeom prst="rect">
            <a:avLst/>
          </a:prstGeom>
          <a:solidFill>
            <a:schemeClr val="bg1"/>
          </a:solidFill>
          <a:ln>
            <a:solidFill>
              <a:srgbClr val="5B90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4C712D-84AD-4FE8-974F-439C9859A891}"/>
              </a:ext>
            </a:extLst>
          </p:cNvPr>
          <p:cNvCxnSpPr>
            <a:cxnSpLocks/>
          </p:cNvCxnSpPr>
          <p:nvPr userDrawn="1"/>
        </p:nvCxnSpPr>
        <p:spPr>
          <a:xfrm>
            <a:off x="308225" y="630671"/>
            <a:ext cx="0" cy="497153"/>
          </a:xfrm>
          <a:prstGeom prst="line">
            <a:avLst/>
          </a:prstGeom>
          <a:ln w="101600" cmpd="thinThick">
            <a:solidFill>
              <a:srgbClr val="5B90A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44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F04561-759C-4915-8A90-9479D730CCD2}"/>
              </a:ext>
            </a:extLst>
          </p:cNvPr>
          <p:cNvGrpSpPr/>
          <p:nvPr userDrawn="1"/>
        </p:nvGrpSpPr>
        <p:grpSpPr>
          <a:xfrm>
            <a:off x="7962090" y="199133"/>
            <a:ext cx="1549045" cy="486832"/>
            <a:chOff x="-594954" y="203015"/>
            <a:chExt cx="1826747" cy="48683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FACA06C-7004-4046-8AF9-DB3049279F19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B82310-855F-48D0-BA36-B672FDBC4D2D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总结与改进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2710F2B-0F80-47C1-8474-E848588C5207}"/>
              </a:ext>
            </a:extLst>
          </p:cNvPr>
          <p:cNvGrpSpPr/>
          <p:nvPr userDrawn="1"/>
        </p:nvGrpSpPr>
        <p:grpSpPr>
          <a:xfrm>
            <a:off x="6327298" y="199133"/>
            <a:ext cx="1549045" cy="486832"/>
            <a:chOff x="-594954" y="203015"/>
            <a:chExt cx="1826747" cy="48683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CCA085-A78D-4673-A8D8-3C04D3476A97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4B53EA-9326-43DF-933D-26CE4CF4824C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MPI</a:t>
              </a:r>
              <a:r>
                <a:rPr lang="zh-CN" altLang="en-US" sz="1600" dirty="0"/>
                <a:t>并行编程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003E6F-AD1D-4485-8405-986B97172ABD}"/>
              </a:ext>
            </a:extLst>
          </p:cNvPr>
          <p:cNvGrpSpPr/>
          <p:nvPr userDrawn="1"/>
        </p:nvGrpSpPr>
        <p:grpSpPr>
          <a:xfrm>
            <a:off x="4261790" y="199133"/>
            <a:ext cx="1979761" cy="486832"/>
            <a:chOff x="423290" y="199716"/>
            <a:chExt cx="1826747" cy="486832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306F197-42C6-4203-836A-A6D67B152206}"/>
                </a:ext>
              </a:extLst>
            </p:cNvPr>
            <p:cNvSpPr/>
            <p:nvPr userDrawn="1"/>
          </p:nvSpPr>
          <p:spPr>
            <a:xfrm>
              <a:off x="423290" y="199716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EF1D14-0183-4168-9557-906EB08461E5}"/>
                </a:ext>
              </a:extLst>
            </p:cNvPr>
            <p:cNvSpPr txBox="1"/>
            <p:nvPr userDrawn="1"/>
          </p:nvSpPr>
          <p:spPr>
            <a:xfrm>
              <a:off x="531166" y="210669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OpenMP</a:t>
              </a:r>
              <a:r>
                <a:rPr lang="zh-CN" altLang="en-US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并行编程</a:t>
              </a: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CC3BE3-1CA7-4DF5-8210-31B77E37907B}"/>
              </a:ext>
            </a:extLst>
          </p:cNvPr>
          <p:cNvSpPr/>
          <p:nvPr userDrawn="1"/>
        </p:nvSpPr>
        <p:spPr>
          <a:xfrm>
            <a:off x="2516729" y="199133"/>
            <a:ext cx="1657410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-1" y="6548846"/>
            <a:ext cx="3960000" cy="317863"/>
          </a:xfrm>
        </p:spPr>
        <p:txBody>
          <a:bodyPr>
            <a:normAutofit/>
          </a:bodyPr>
          <a:lstStyle>
            <a:lvl1pPr algn="l">
              <a:defRPr sz="9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492000" y="6548846"/>
            <a:ext cx="2700000" cy="316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2042A-7572-4316-88EE-80A974A46A9B}"/>
              </a:ext>
            </a:extLst>
          </p:cNvPr>
          <p:cNvSpPr/>
          <p:nvPr userDrawn="1"/>
        </p:nvSpPr>
        <p:spPr>
          <a:xfrm>
            <a:off x="-1" y="548640"/>
            <a:ext cx="12192000" cy="6000206"/>
          </a:xfrm>
          <a:prstGeom prst="rect">
            <a:avLst/>
          </a:prstGeom>
          <a:solidFill>
            <a:schemeClr val="bg1"/>
          </a:solidFill>
          <a:ln>
            <a:solidFill>
              <a:srgbClr val="5B90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4C712D-84AD-4FE8-974F-439C9859A891}"/>
              </a:ext>
            </a:extLst>
          </p:cNvPr>
          <p:cNvCxnSpPr>
            <a:cxnSpLocks/>
          </p:cNvCxnSpPr>
          <p:nvPr userDrawn="1"/>
        </p:nvCxnSpPr>
        <p:spPr>
          <a:xfrm>
            <a:off x="308225" y="630671"/>
            <a:ext cx="0" cy="497153"/>
          </a:xfrm>
          <a:prstGeom prst="line">
            <a:avLst/>
          </a:prstGeom>
          <a:ln w="101600" cmpd="thinThick">
            <a:solidFill>
              <a:srgbClr val="5B90A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C9E88C-A764-4319-8D92-22002001FA78}"/>
              </a:ext>
            </a:extLst>
          </p:cNvPr>
          <p:cNvSpPr txBox="1"/>
          <p:nvPr userDrawn="1"/>
        </p:nvSpPr>
        <p:spPr>
          <a:xfrm>
            <a:off x="2598310" y="210086"/>
            <a:ext cx="148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串行程序实现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C651B3-6303-4AA6-86B0-5EC46BFB1877}"/>
              </a:ext>
            </a:extLst>
          </p:cNvPr>
          <p:cNvSpPr/>
          <p:nvPr userDrawn="1"/>
        </p:nvSpPr>
        <p:spPr>
          <a:xfrm>
            <a:off x="139226" y="199133"/>
            <a:ext cx="2294609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84ACB8-BD21-4C00-A1B3-C1258F69814F}"/>
              </a:ext>
            </a:extLst>
          </p:cNvPr>
          <p:cNvSpPr txBox="1"/>
          <p:nvPr userDrawn="1"/>
        </p:nvSpPr>
        <p:spPr>
          <a:xfrm>
            <a:off x="139226" y="198163"/>
            <a:ext cx="229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选题介绍：</a:t>
            </a: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神经网络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C651B3-6303-4AA6-86B0-5EC46BFB1877}"/>
              </a:ext>
            </a:extLst>
          </p:cNvPr>
          <p:cNvSpPr/>
          <p:nvPr userDrawn="1"/>
        </p:nvSpPr>
        <p:spPr>
          <a:xfrm>
            <a:off x="139226" y="199133"/>
            <a:ext cx="2294609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F04561-759C-4915-8A90-9479D730CCD2}"/>
              </a:ext>
            </a:extLst>
          </p:cNvPr>
          <p:cNvGrpSpPr/>
          <p:nvPr userDrawn="1"/>
        </p:nvGrpSpPr>
        <p:grpSpPr>
          <a:xfrm>
            <a:off x="7962090" y="199133"/>
            <a:ext cx="1549045" cy="486832"/>
            <a:chOff x="-594954" y="203015"/>
            <a:chExt cx="1826747" cy="48683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FACA06C-7004-4046-8AF9-DB3049279F19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B82310-855F-48D0-BA36-B672FDBC4D2D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总结与改进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2710F2B-0F80-47C1-8474-E848588C5207}"/>
              </a:ext>
            </a:extLst>
          </p:cNvPr>
          <p:cNvGrpSpPr/>
          <p:nvPr userDrawn="1"/>
        </p:nvGrpSpPr>
        <p:grpSpPr>
          <a:xfrm>
            <a:off x="6327298" y="199133"/>
            <a:ext cx="1549045" cy="486832"/>
            <a:chOff x="-594954" y="203015"/>
            <a:chExt cx="1826747" cy="48683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CCA085-A78D-4673-A8D8-3C04D3476A97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4B53EA-9326-43DF-933D-26CE4CF4824C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MPI</a:t>
              </a:r>
              <a:r>
                <a:rPr lang="zh-CN" altLang="en-US" sz="1600" dirty="0"/>
                <a:t>并行编程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003E6F-AD1D-4485-8405-986B97172ABD}"/>
              </a:ext>
            </a:extLst>
          </p:cNvPr>
          <p:cNvGrpSpPr/>
          <p:nvPr userDrawn="1"/>
        </p:nvGrpSpPr>
        <p:grpSpPr>
          <a:xfrm>
            <a:off x="4261790" y="199133"/>
            <a:ext cx="1979761" cy="486832"/>
            <a:chOff x="423290" y="199716"/>
            <a:chExt cx="1826747" cy="486832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306F197-42C6-4203-836A-A6D67B152206}"/>
                </a:ext>
              </a:extLst>
            </p:cNvPr>
            <p:cNvSpPr/>
            <p:nvPr userDrawn="1"/>
          </p:nvSpPr>
          <p:spPr>
            <a:xfrm>
              <a:off x="423290" y="199716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EF1D14-0183-4168-9557-906EB08461E5}"/>
                </a:ext>
              </a:extLst>
            </p:cNvPr>
            <p:cNvSpPr txBox="1"/>
            <p:nvPr userDrawn="1"/>
          </p:nvSpPr>
          <p:spPr>
            <a:xfrm>
              <a:off x="531166" y="210669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OpenMP</a:t>
              </a:r>
              <a:r>
                <a:rPr lang="zh-CN" altLang="en-US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并行编程</a:t>
              </a: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-1" y="6548846"/>
            <a:ext cx="3960000" cy="317863"/>
          </a:xfrm>
        </p:spPr>
        <p:txBody>
          <a:bodyPr>
            <a:normAutofit/>
          </a:bodyPr>
          <a:lstStyle>
            <a:lvl1pPr algn="l">
              <a:defRPr sz="9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492000" y="6548846"/>
            <a:ext cx="2700000" cy="316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2042A-7572-4316-88EE-80A974A46A9B}"/>
              </a:ext>
            </a:extLst>
          </p:cNvPr>
          <p:cNvSpPr/>
          <p:nvPr userDrawn="1"/>
        </p:nvSpPr>
        <p:spPr>
          <a:xfrm>
            <a:off x="0" y="548640"/>
            <a:ext cx="12192000" cy="6000206"/>
          </a:xfrm>
          <a:prstGeom prst="rect">
            <a:avLst/>
          </a:prstGeom>
          <a:solidFill>
            <a:schemeClr val="bg1"/>
          </a:solidFill>
          <a:ln>
            <a:solidFill>
              <a:srgbClr val="5B90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4C712D-84AD-4FE8-974F-439C9859A891}"/>
              </a:ext>
            </a:extLst>
          </p:cNvPr>
          <p:cNvCxnSpPr>
            <a:cxnSpLocks/>
          </p:cNvCxnSpPr>
          <p:nvPr userDrawn="1"/>
        </p:nvCxnSpPr>
        <p:spPr>
          <a:xfrm>
            <a:off x="308225" y="630671"/>
            <a:ext cx="0" cy="497153"/>
          </a:xfrm>
          <a:prstGeom prst="line">
            <a:avLst/>
          </a:prstGeom>
          <a:ln w="101600" cmpd="thinThick">
            <a:solidFill>
              <a:srgbClr val="5B90A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F686B5-D512-4B35-B4FC-9FD509BCF028}"/>
              </a:ext>
            </a:extLst>
          </p:cNvPr>
          <p:cNvSpPr txBox="1"/>
          <p:nvPr userDrawn="1"/>
        </p:nvSpPr>
        <p:spPr>
          <a:xfrm>
            <a:off x="139226" y="198163"/>
            <a:ext cx="229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选题介绍：</a:t>
            </a: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神经网络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CC3BE3-1CA7-4DF5-8210-31B77E37907B}"/>
              </a:ext>
            </a:extLst>
          </p:cNvPr>
          <p:cNvSpPr/>
          <p:nvPr userDrawn="1"/>
        </p:nvSpPr>
        <p:spPr>
          <a:xfrm>
            <a:off x="2516729" y="199133"/>
            <a:ext cx="1657410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C9E88C-A764-4319-8D92-22002001FA78}"/>
              </a:ext>
            </a:extLst>
          </p:cNvPr>
          <p:cNvSpPr txBox="1"/>
          <p:nvPr userDrawn="1"/>
        </p:nvSpPr>
        <p:spPr>
          <a:xfrm>
            <a:off x="2598310" y="210086"/>
            <a:ext cx="148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串行程序实现</a:t>
            </a:r>
          </a:p>
        </p:txBody>
      </p:sp>
    </p:spTree>
    <p:extLst>
      <p:ext uri="{BB962C8B-B14F-4D97-AF65-F5344CB8AC3E}">
        <p14:creationId xmlns:p14="http://schemas.microsoft.com/office/powerpoint/2010/main" val="296558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F04561-759C-4915-8A90-9479D730CCD2}"/>
              </a:ext>
            </a:extLst>
          </p:cNvPr>
          <p:cNvGrpSpPr/>
          <p:nvPr userDrawn="1"/>
        </p:nvGrpSpPr>
        <p:grpSpPr>
          <a:xfrm>
            <a:off x="7962090" y="199133"/>
            <a:ext cx="1549045" cy="486832"/>
            <a:chOff x="-594954" y="203015"/>
            <a:chExt cx="1826747" cy="48683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FACA06C-7004-4046-8AF9-DB3049279F19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B82310-855F-48D0-BA36-B672FDBC4D2D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总结与改进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2710F2B-0F80-47C1-8474-E848588C5207}"/>
              </a:ext>
            </a:extLst>
          </p:cNvPr>
          <p:cNvGrpSpPr/>
          <p:nvPr userDrawn="1"/>
        </p:nvGrpSpPr>
        <p:grpSpPr>
          <a:xfrm>
            <a:off x="6327298" y="199133"/>
            <a:ext cx="1549045" cy="486832"/>
            <a:chOff x="-594954" y="203015"/>
            <a:chExt cx="1826747" cy="48683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CCA085-A78D-4673-A8D8-3C04D3476A97}"/>
                </a:ext>
              </a:extLst>
            </p:cNvPr>
            <p:cNvSpPr/>
            <p:nvPr userDrawn="1"/>
          </p:nvSpPr>
          <p:spPr>
            <a:xfrm>
              <a:off x="-594954" y="203015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E4B53EA-9326-43DF-933D-26CE4CF4824C}"/>
                </a:ext>
              </a:extLst>
            </p:cNvPr>
            <p:cNvSpPr txBox="1"/>
            <p:nvPr userDrawn="1"/>
          </p:nvSpPr>
          <p:spPr>
            <a:xfrm>
              <a:off x="-487077" y="214522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MPI</a:t>
              </a:r>
              <a:r>
                <a:rPr lang="zh-CN" altLang="en-US" sz="1600" dirty="0"/>
                <a:t>并行编程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CC3BE3-1CA7-4DF5-8210-31B77E37907B}"/>
              </a:ext>
            </a:extLst>
          </p:cNvPr>
          <p:cNvSpPr/>
          <p:nvPr userDrawn="1"/>
        </p:nvSpPr>
        <p:spPr>
          <a:xfrm>
            <a:off x="2516729" y="199133"/>
            <a:ext cx="1657410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AC651B3-6303-4AA6-86B0-5EC46BFB1877}"/>
              </a:ext>
            </a:extLst>
          </p:cNvPr>
          <p:cNvSpPr/>
          <p:nvPr userDrawn="1"/>
        </p:nvSpPr>
        <p:spPr>
          <a:xfrm>
            <a:off x="139226" y="199133"/>
            <a:ext cx="2294609" cy="4868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-1" y="6548846"/>
            <a:ext cx="3960000" cy="317863"/>
          </a:xfrm>
        </p:spPr>
        <p:txBody>
          <a:bodyPr>
            <a:normAutofit/>
          </a:bodyPr>
          <a:lstStyle>
            <a:lvl1pPr algn="l">
              <a:defRPr sz="9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9492000" y="6548846"/>
            <a:ext cx="2700000" cy="316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2042A-7572-4316-88EE-80A974A46A9B}"/>
              </a:ext>
            </a:extLst>
          </p:cNvPr>
          <p:cNvSpPr/>
          <p:nvPr userDrawn="1"/>
        </p:nvSpPr>
        <p:spPr>
          <a:xfrm>
            <a:off x="0" y="548640"/>
            <a:ext cx="12192000" cy="6000206"/>
          </a:xfrm>
          <a:prstGeom prst="rect">
            <a:avLst/>
          </a:prstGeom>
          <a:solidFill>
            <a:schemeClr val="bg1"/>
          </a:solidFill>
          <a:ln>
            <a:solidFill>
              <a:srgbClr val="5B90A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4C712D-84AD-4FE8-974F-439C9859A891}"/>
              </a:ext>
            </a:extLst>
          </p:cNvPr>
          <p:cNvCxnSpPr>
            <a:cxnSpLocks/>
          </p:cNvCxnSpPr>
          <p:nvPr userDrawn="1"/>
        </p:nvCxnSpPr>
        <p:spPr>
          <a:xfrm>
            <a:off x="308225" y="630671"/>
            <a:ext cx="0" cy="497153"/>
          </a:xfrm>
          <a:prstGeom prst="line">
            <a:avLst/>
          </a:prstGeom>
          <a:ln w="101600" cmpd="thinThick">
            <a:solidFill>
              <a:srgbClr val="5B90A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C9E88C-A764-4319-8D92-22002001FA78}"/>
              </a:ext>
            </a:extLst>
          </p:cNvPr>
          <p:cNvSpPr txBox="1"/>
          <p:nvPr userDrawn="1"/>
        </p:nvSpPr>
        <p:spPr>
          <a:xfrm>
            <a:off x="2598310" y="210086"/>
            <a:ext cx="148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串行程序实现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003E6F-AD1D-4485-8405-986B97172ABD}"/>
              </a:ext>
            </a:extLst>
          </p:cNvPr>
          <p:cNvGrpSpPr/>
          <p:nvPr userDrawn="1"/>
        </p:nvGrpSpPr>
        <p:grpSpPr>
          <a:xfrm>
            <a:off x="4261790" y="199133"/>
            <a:ext cx="1979761" cy="486832"/>
            <a:chOff x="423290" y="199716"/>
            <a:chExt cx="1826747" cy="486832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306F197-42C6-4203-836A-A6D67B152206}"/>
                </a:ext>
              </a:extLst>
            </p:cNvPr>
            <p:cNvSpPr/>
            <p:nvPr userDrawn="1"/>
          </p:nvSpPr>
          <p:spPr>
            <a:xfrm>
              <a:off x="423290" y="199716"/>
              <a:ext cx="1826747" cy="4868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EF1D14-0183-4168-9557-906EB08461E5}"/>
                </a:ext>
              </a:extLst>
            </p:cNvPr>
            <p:cNvSpPr txBox="1"/>
            <p:nvPr userDrawn="1"/>
          </p:nvSpPr>
          <p:spPr>
            <a:xfrm>
              <a:off x="531166" y="210669"/>
              <a:ext cx="16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OpenMP</a:t>
              </a:r>
              <a:r>
                <a:rPr lang="zh-CN" altLang="en-US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并行编程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C99C35E-6036-4995-93EB-E85374CEE454}"/>
              </a:ext>
            </a:extLst>
          </p:cNvPr>
          <p:cNvSpPr txBox="1"/>
          <p:nvPr userDrawn="1"/>
        </p:nvSpPr>
        <p:spPr>
          <a:xfrm>
            <a:off x="139226" y="198163"/>
            <a:ext cx="2294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选题介绍：</a:t>
            </a: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296714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9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8.xml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9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0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1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2.xml"/><Relationship Id="rId6" Type="http://schemas.openxmlformats.org/officeDocument/2006/relationships/slide" Target="slide3.xml"/><Relationship Id="rId11" Type="http://schemas.openxmlformats.org/officeDocument/2006/relationships/image" Target="../media/image40.png"/><Relationship Id="rId5" Type="http://schemas.openxmlformats.org/officeDocument/2006/relationships/slide" Target="slide25.xml"/><Relationship Id="rId10" Type="http://schemas.openxmlformats.org/officeDocument/2006/relationships/image" Target="../media/image30.png"/><Relationship Id="rId4" Type="http://schemas.openxmlformats.org/officeDocument/2006/relationships/slide" Target="slide13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3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13.xml"/><Relationship Id="rId9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4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13.xml"/><Relationship Id="rId9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6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notesSlide" Target="../notesSlides/notesSlide2.xml"/><Relationship Id="rId7" Type="http://schemas.openxmlformats.org/officeDocument/2006/relationships/slide" Target="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slide" Target="slide3.xml"/><Relationship Id="rId5" Type="http://schemas.microsoft.com/office/2007/relationships/hdphoto" Target="../media/hdphoto1.wdp"/><Relationship Id="rId10" Type="http://schemas.openxmlformats.org/officeDocument/2006/relationships/slide" Target="slide18.xml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slide" Target="slide8.xml"/><Relationship Id="rId7" Type="http://schemas.openxmlformats.org/officeDocument/2006/relationships/slide" Target="slide18.xml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tags" Target="../tags/tag87.xml"/><Relationship Id="rId6" Type="http://schemas.openxmlformats.org/officeDocument/2006/relationships/slide" Target="slide13.xml"/><Relationship Id="rId11" Type="http://schemas.openxmlformats.org/officeDocument/2006/relationships/image" Target="../media/image112.png"/><Relationship Id="rId5" Type="http://schemas.openxmlformats.org/officeDocument/2006/relationships/slide" Target="slide3.xml"/><Relationship Id="rId15" Type="http://schemas.openxmlformats.org/officeDocument/2006/relationships/image" Target="../media/image130.png"/><Relationship Id="rId10" Type="http://schemas.openxmlformats.org/officeDocument/2006/relationships/image" Target="../media/image81.png"/><Relationship Id="rId19" Type="http://schemas.openxmlformats.org/officeDocument/2006/relationships/image" Target="../media/image170.png"/><Relationship Id="rId4" Type="http://schemas.openxmlformats.org/officeDocument/2006/relationships/slide" Target="slide25.xml"/><Relationship Id="rId9" Type="http://schemas.openxmlformats.org/officeDocument/2006/relationships/image" Target="../media/image70.png"/><Relationship Id="rId1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8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25.xml"/><Relationship Id="rId9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9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25.xml"/><Relationship Id="rId9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0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1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2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3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4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notesSlide" Target="../notesSlides/notesSlide3.xml"/><Relationship Id="rId7" Type="http://schemas.openxmlformats.org/officeDocument/2006/relationships/slide" Target="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6" Type="http://schemas.openxmlformats.org/officeDocument/2006/relationships/slide" Target="slide8.xml"/><Relationship Id="rId5" Type="http://schemas.openxmlformats.org/officeDocument/2006/relationships/image" Target="../media/image2.jpeg"/><Relationship Id="rId4" Type="http://schemas.openxmlformats.org/officeDocument/2006/relationships/slide" Target="slide3.xml"/><Relationship Id="rId9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NULL"/><Relationship Id="rId18" Type="http://schemas.openxmlformats.org/officeDocument/2006/relationships/image" Target="../media/image17.png"/><Relationship Id="rId3" Type="http://schemas.openxmlformats.org/officeDocument/2006/relationships/slide" Target="slide8.xml"/><Relationship Id="rId7" Type="http://schemas.openxmlformats.org/officeDocument/2006/relationships/slide" Target="slide18.xml"/><Relationship Id="rId12" Type="http://schemas.openxmlformats.org/officeDocument/2006/relationships/image" Target="NULL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tags" Target="../tags/tag75.xml"/><Relationship Id="rId6" Type="http://schemas.openxmlformats.org/officeDocument/2006/relationships/slide" Target="slide3.xml"/><Relationship Id="rId11" Type="http://schemas.openxmlformats.org/officeDocument/2006/relationships/image" Target="../media/image101.png"/><Relationship Id="rId5" Type="http://schemas.openxmlformats.org/officeDocument/2006/relationships/slide" Target="slide25.xml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slide" Target="slide13.xml"/><Relationship Id="rId9" Type="http://schemas.openxmlformats.org/officeDocument/2006/relationships/image" Target="../media/image80.png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6.png"/><Relationship Id="rId7" Type="http://schemas.openxmlformats.org/officeDocument/2006/relationships/slide" Target="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image" Target="../media/image7.png"/><Relationship Id="rId9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8.xml"/><Relationship Id="rId6" Type="http://schemas.openxmlformats.org/officeDocument/2006/relationships/slide" Target="slide3.xml"/><Relationship Id="rId5" Type="http://schemas.openxmlformats.org/officeDocument/2006/relationships/slide" Target="slide25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7">
            <a:extLst>
              <a:ext uri="{FF2B5EF4-FFF2-40B4-BE49-F238E27FC236}">
                <a16:creationId xmlns:a16="http://schemas.microsoft.com/office/drawing/2014/main" id="{F3D2A6D0-1168-487C-AA6B-9BFD15DE6A96}"/>
              </a:ext>
            </a:extLst>
          </p:cNvPr>
          <p:cNvSpPr txBox="1">
            <a:spLocks/>
          </p:cNvSpPr>
          <p:nvPr/>
        </p:nvSpPr>
        <p:spPr>
          <a:xfrm>
            <a:off x="3710986" y="1820008"/>
            <a:ext cx="7992140" cy="136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dirty="0">
              <a:solidFill>
                <a:srgbClr val="5B90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313F6BF-1D8E-48BF-A091-E78B0BD659FB}"/>
              </a:ext>
            </a:extLst>
          </p:cNvPr>
          <p:cNvSpPr txBox="1"/>
          <p:nvPr/>
        </p:nvSpPr>
        <p:spPr>
          <a:xfrm>
            <a:off x="650668" y="3907615"/>
            <a:ext cx="2159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</a:rPr>
              <a:t>Parallel Computing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15E938-2D67-4508-B483-8E0070909944}"/>
              </a:ext>
            </a:extLst>
          </p:cNvPr>
          <p:cNvSpPr txBox="1"/>
          <p:nvPr/>
        </p:nvSpPr>
        <p:spPr>
          <a:xfrm>
            <a:off x="4186412" y="2831126"/>
            <a:ext cx="7041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40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手写体数字并行化实现</a:t>
            </a:r>
            <a:endParaRPr lang="zh-CN" altLang="en-US" sz="4000" b="1" dirty="0">
              <a:solidFill>
                <a:srgbClr val="476164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B4329A-BDE8-4A67-8691-B6A6BC670A09}"/>
              </a:ext>
            </a:extLst>
          </p:cNvPr>
          <p:cNvSpPr txBox="1"/>
          <p:nvPr/>
        </p:nvSpPr>
        <p:spPr>
          <a:xfrm>
            <a:off x="3895151" y="3852082"/>
            <a:ext cx="1107996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汇报人：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50179D-25E9-41DA-8B13-0B8D20907EA5}"/>
              </a:ext>
            </a:extLst>
          </p:cNvPr>
          <p:cNvSpPr txBox="1"/>
          <p:nvPr/>
        </p:nvSpPr>
        <p:spPr>
          <a:xfrm>
            <a:off x="5003147" y="3900630"/>
            <a:ext cx="697627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hje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zgy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zoxiii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8960F2-E6D3-4476-B7F0-D1EDAAC182A3}"/>
              </a:ext>
            </a:extLst>
          </p:cNvPr>
          <p:cNvSpPr txBox="1"/>
          <p:nvPr/>
        </p:nvSpPr>
        <p:spPr>
          <a:xfrm>
            <a:off x="964300" y="1931481"/>
            <a:ext cx="1532715" cy="182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b="1" dirty="0">
                <a:solidFill>
                  <a:srgbClr val="5384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</a:t>
            </a:r>
            <a:endParaRPr lang="zh-CN" altLang="en-US" sz="4000" b="1" dirty="0">
              <a:solidFill>
                <a:srgbClr val="538493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DFD4C2-19AA-455C-B773-F204E31BBCB4}"/>
              </a:ext>
            </a:extLst>
          </p:cNvPr>
          <p:cNvCxnSpPr/>
          <p:nvPr/>
        </p:nvCxnSpPr>
        <p:spPr>
          <a:xfrm>
            <a:off x="3895151" y="3637750"/>
            <a:ext cx="7623810" cy="35182"/>
          </a:xfrm>
          <a:prstGeom prst="line">
            <a:avLst/>
          </a:prstGeom>
          <a:ln w="114300" cmpd="thickThin">
            <a:solidFill>
              <a:srgbClr val="5B90A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D1C762B-F600-4E92-BA02-80899BCFDA59}"/>
              </a:ext>
            </a:extLst>
          </p:cNvPr>
          <p:cNvSpPr txBox="1"/>
          <p:nvPr/>
        </p:nvSpPr>
        <p:spPr>
          <a:xfrm>
            <a:off x="4186412" y="2073871"/>
            <a:ext cx="7041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zh-CN" altLang="en-US" dirty="0"/>
              <a:t>基于</a:t>
            </a:r>
            <a:r>
              <a:rPr lang="en-US" altLang="zh-CN" dirty="0"/>
              <a:t>BP</a:t>
            </a:r>
            <a:r>
              <a:rPr lang="zh-CN" altLang="en-US" dirty="0"/>
              <a:t>神经网络的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CEF45-6CFB-4670-959A-599C69327BB7}"/>
              </a:ext>
            </a:extLst>
          </p:cNvPr>
          <p:cNvSpPr txBox="1"/>
          <p:nvPr/>
        </p:nvSpPr>
        <p:spPr>
          <a:xfrm>
            <a:off x="8946173" y="4507779"/>
            <a:ext cx="21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2022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05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07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B1B21E-99D5-4731-A96B-BBF1D8864A25}"/>
              </a:ext>
            </a:extLst>
          </p:cNvPr>
          <p:cNvSpPr/>
          <p:nvPr/>
        </p:nvSpPr>
        <p:spPr>
          <a:xfrm>
            <a:off x="8704385" y="4323113"/>
            <a:ext cx="2646484" cy="712177"/>
          </a:xfrm>
          <a:prstGeom prst="rect">
            <a:avLst/>
          </a:prstGeom>
          <a:noFill/>
          <a:ln>
            <a:solidFill>
              <a:srgbClr val="BC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13668C-75C6-4F15-B5DD-37F4A4F77802}"/>
              </a:ext>
            </a:extLst>
          </p:cNvPr>
          <p:cNvSpPr txBox="1"/>
          <p:nvPr/>
        </p:nvSpPr>
        <p:spPr>
          <a:xfrm>
            <a:off x="8289496" y="4082991"/>
            <a:ext cx="11079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汇报日期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2385CAF-AB76-4D60-B179-89AA4F78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99858D-DF26-41B2-ADAA-C5746B9B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94E3D2-1FCD-40CA-93D7-2841AA111CBC}"/>
              </a:ext>
            </a:extLst>
          </p:cNvPr>
          <p:cNvSpPr txBox="1"/>
          <p:nvPr/>
        </p:nvSpPr>
        <p:spPr>
          <a:xfrm>
            <a:off x="486888" y="665019"/>
            <a:ext cx="283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实验环境和参数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F0B069-965B-4913-A9A9-ECA844BC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54432"/>
              </p:ext>
            </p:extLst>
          </p:nvPr>
        </p:nvGraphicFramePr>
        <p:xfrm>
          <a:off x="641758" y="2342736"/>
          <a:ext cx="5001396" cy="2283654"/>
        </p:xfrm>
        <a:graphic>
          <a:graphicData uri="http://schemas.openxmlformats.org/drawingml/2006/table">
            <a:tbl>
              <a:tblPr firstRow="1" firstCol="1" bandRow="1"/>
              <a:tblGrid>
                <a:gridCol w="1335546">
                  <a:extLst>
                    <a:ext uri="{9D8B030D-6E8A-4147-A177-3AD203B41FA5}">
                      <a16:colId xmlns:a16="http://schemas.microsoft.com/office/drawing/2014/main" val="1406290751"/>
                    </a:ext>
                  </a:extLst>
                </a:gridCol>
                <a:gridCol w="3665850">
                  <a:extLst>
                    <a:ext uri="{9D8B030D-6E8A-4147-A177-3AD203B41FA5}">
                      <a16:colId xmlns:a16="http://schemas.microsoft.com/office/drawing/2014/main" val="28944492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硬件环境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52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操作系统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Windows 10 64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47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CPU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AMD Ryzen 3700X 8-Core Processor 3.60GHz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67036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软件环境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93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程序设计语言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C++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3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程序设计软件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1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并行编译器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MinGW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 MPI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635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EA55E8-DF65-4064-B3AC-B58139984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05642"/>
              </p:ext>
            </p:extLst>
          </p:nvPr>
        </p:nvGraphicFramePr>
        <p:xfrm>
          <a:off x="6926535" y="2787736"/>
          <a:ext cx="4067175" cy="1688341"/>
        </p:xfrm>
        <a:graphic>
          <a:graphicData uri="http://schemas.openxmlformats.org/drawingml/2006/table">
            <a:tbl>
              <a:tblPr firstRow="1" firstCol="1" bandRow="1"/>
              <a:tblGrid>
                <a:gridCol w="2337435">
                  <a:extLst>
                    <a:ext uri="{9D8B030D-6E8A-4147-A177-3AD203B41FA5}">
                      <a16:colId xmlns:a16="http://schemas.microsoft.com/office/drawing/2014/main" val="1509486335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34975160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训练参数初始化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3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隐藏层层数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92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最大迭代次数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60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学习率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动量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15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损失阈值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215771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ECFE55-85FE-4EA5-92CF-874B0233C7DA}"/>
              </a:ext>
            </a:extLst>
          </p:cNvPr>
          <p:cNvSpPr/>
          <p:nvPr/>
        </p:nvSpPr>
        <p:spPr>
          <a:xfrm>
            <a:off x="283939" y="1922813"/>
            <a:ext cx="1211758" cy="352230"/>
          </a:xfrm>
          <a:prstGeom prst="roundRect">
            <a:avLst/>
          </a:prstGeom>
          <a:solidFill>
            <a:srgbClr val="538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实验环境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E30C6D-58DE-477B-99ED-224DCFFD4D2F}"/>
              </a:ext>
            </a:extLst>
          </p:cNvPr>
          <p:cNvSpPr/>
          <p:nvPr/>
        </p:nvSpPr>
        <p:spPr>
          <a:xfrm>
            <a:off x="6320656" y="2342736"/>
            <a:ext cx="1211758" cy="352230"/>
          </a:xfrm>
          <a:prstGeom prst="roundRect">
            <a:avLst/>
          </a:prstGeom>
          <a:solidFill>
            <a:srgbClr val="538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训练参数</a:t>
            </a:r>
          </a:p>
        </p:txBody>
      </p:sp>
    </p:spTree>
    <p:extLst>
      <p:ext uri="{BB962C8B-B14F-4D97-AF65-F5344CB8AC3E}">
        <p14:creationId xmlns:p14="http://schemas.microsoft.com/office/powerpoint/2010/main" val="199082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C73059C-656B-4F4D-92F4-3C9CDFF5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304CA1-3C18-4B50-BA85-E21E9C6D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F8014A-4A86-410B-97C6-CEC281C9A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85" y="1446724"/>
            <a:ext cx="8702487" cy="49352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0BC893-752F-43FF-8D40-D5C329161775}"/>
              </a:ext>
            </a:extLst>
          </p:cNvPr>
          <p:cNvSpPr txBox="1"/>
          <p:nvPr/>
        </p:nvSpPr>
        <p:spPr>
          <a:xfrm>
            <a:off x="486888" y="665019"/>
            <a:ext cx="194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串行程序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798117-DC45-4A57-A4FB-945773D5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85" y="672459"/>
            <a:ext cx="6387502" cy="5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E6D9D5-4C58-4ECB-9F04-73686446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EFDD0-2702-4853-82E7-EFBCF86D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D20C9-A6B0-4354-9F14-A3F1663B3106}"/>
              </a:ext>
            </a:extLst>
          </p:cNvPr>
          <p:cNvSpPr txBox="1"/>
          <p:nvPr/>
        </p:nvSpPr>
        <p:spPr>
          <a:xfrm>
            <a:off x="486888" y="665019"/>
            <a:ext cx="248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串行实验结果</a:t>
            </a:r>
          </a:p>
        </p:txBody>
      </p:sp>
      <p:sp>
        <p:nvSpPr>
          <p:cNvPr id="62" name="矩形: 圆角 61">
            <a:hlinkClick r:id="rId3" action="ppaction://hlinksldjump"/>
            <a:extLst>
              <a:ext uri="{FF2B5EF4-FFF2-40B4-BE49-F238E27FC236}">
                <a16:creationId xmlns:a16="http://schemas.microsoft.com/office/drawing/2014/main" id="{A3F1C9FF-3229-4A41-B359-E5B4FDCBE44F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矩形: 圆角 62">
            <a:hlinkClick r:id="rId4" action="ppaction://hlinksldjump"/>
            <a:extLst>
              <a:ext uri="{FF2B5EF4-FFF2-40B4-BE49-F238E27FC236}">
                <a16:creationId xmlns:a16="http://schemas.microsoft.com/office/drawing/2014/main" id="{829E3B7A-5A58-4B64-BFB9-4E8F0A4938A9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矩形: 圆角 63">
            <a:hlinkClick r:id="rId5" action="ppaction://hlinksldjump"/>
            <a:extLst>
              <a:ext uri="{FF2B5EF4-FFF2-40B4-BE49-F238E27FC236}">
                <a16:creationId xmlns:a16="http://schemas.microsoft.com/office/drawing/2014/main" id="{64EBC184-DF1E-4A4D-BDFD-A592B8FE3516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矩形: 圆角 64">
            <a:hlinkClick r:id="rId6" action="ppaction://hlinksldjump"/>
            <a:extLst>
              <a:ext uri="{FF2B5EF4-FFF2-40B4-BE49-F238E27FC236}">
                <a16:creationId xmlns:a16="http://schemas.microsoft.com/office/drawing/2014/main" id="{1B6DF498-F652-4AE4-A143-1A1CAE913275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FC935834-BFE1-45E0-9CBE-6331819B6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21988"/>
              </p:ext>
            </p:extLst>
          </p:nvPr>
        </p:nvGraphicFramePr>
        <p:xfrm>
          <a:off x="416549" y="1853227"/>
          <a:ext cx="6333746" cy="3687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矩形: 圆角 9">
            <a:hlinkClick r:id="rId8" action="ppaction://hlinksldjump"/>
            <a:extLst>
              <a:ext uri="{FF2B5EF4-FFF2-40B4-BE49-F238E27FC236}">
                <a16:creationId xmlns:a16="http://schemas.microsoft.com/office/drawing/2014/main" id="{CAF7180B-9AF8-4190-81E2-1693669E0199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52467F-8519-43D5-9879-97B173F30F1F}"/>
              </a:ext>
            </a:extLst>
          </p:cNvPr>
          <p:cNvSpPr txBox="1"/>
          <p:nvPr/>
        </p:nvSpPr>
        <p:spPr>
          <a:xfrm>
            <a:off x="7164122" y="2162627"/>
            <a:ext cx="4410714" cy="253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当我们的训练样本量逐渐增大时，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误差也逐渐减小，各层的权重修正更加准确。可以得到，随着训练样本的增大，串行实现的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神经网络的正确率与时间开销成正比，且正确率逐渐趋于稳定。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268E3E-5009-4234-9948-95CB04497A5D}"/>
              </a:ext>
            </a:extLst>
          </p:cNvPr>
          <p:cNvSpPr/>
          <p:nvPr/>
        </p:nvSpPr>
        <p:spPr>
          <a:xfrm>
            <a:off x="6963508" y="2083777"/>
            <a:ext cx="4811943" cy="2751992"/>
          </a:xfrm>
          <a:prstGeom prst="rect">
            <a:avLst/>
          </a:prstGeom>
          <a:noFill/>
          <a:ln>
            <a:solidFill>
              <a:srgbClr val="BC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48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5232A-B3C5-4EA6-BF01-EF2923C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A806B-60E8-4F1C-815F-C2BF9D6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2" name="矩形: 圆角 11">
            <a:hlinkClick r:id="rId3" action="ppaction://hlinksldjump"/>
            <a:extLst>
              <a:ext uri="{FF2B5EF4-FFF2-40B4-BE49-F238E27FC236}">
                <a16:creationId xmlns:a16="http://schemas.microsoft.com/office/drawing/2014/main" id="{A0D204CF-4744-4776-AF78-FA2758FB20BA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629521D0-1C79-41E6-B7B2-3F4061195EA0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6B05E6E1-C644-4C8E-A6B3-A5CCAE93E7E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0D462F69-2320-40D0-A4FB-5697CA435F49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ACD501BF-8881-4218-8CE3-EB77DACD027C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569100-B0D2-4D0E-87C0-ED5CB674808E}"/>
              </a:ext>
            </a:extLst>
          </p:cNvPr>
          <p:cNvSpPr txBox="1"/>
          <p:nvPr/>
        </p:nvSpPr>
        <p:spPr>
          <a:xfrm>
            <a:off x="486888" y="665019"/>
            <a:ext cx="260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C07F72-F71F-40F8-AFA4-E567BA715A69}"/>
              </a:ext>
            </a:extLst>
          </p:cNvPr>
          <p:cNvSpPr txBox="1"/>
          <p:nvPr/>
        </p:nvSpPr>
        <p:spPr>
          <a:xfrm>
            <a:off x="361069" y="1285332"/>
            <a:ext cx="11250890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OpenMP (OpenMP Standard)是共享储存体系结构上的一个编程模型，已经应用到UNIX、Windows等多种平台上。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661133-8F48-4124-8518-2033D60BCC76}"/>
              </a:ext>
            </a:extLst>
          </p:cNvPr>
          <p:cNvSpPr txBox="1"/>
          <p:nvPr/>
        </p:nvSpPr>
        <p:spPr>
          <a:xfrm>
            <a:off x="361069" y="2431273"/>
            <a:ext cx="11001989" cy="170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OpenMP</a:t>
            </a:r>
            <a:r>
              <a:rPr lang="zh-CN" altLang="en-US" dirty="0"/>
              <a:t>使用</a:t>
            </a:r>
            <a:r>
              <a:rPr lang="en-US" altLang="zh-CN" dirty="0"/>
              <a:t>FORK-JOIN</a:t>
            </a:r>
            <a:r>
              <a:rPr lang="zh-CN" altLang="en-US" dirty="0"/>
              <a:t>并行执行模型。所以的程序开属于一个单独的主线程。主线程会一直串行地执行，直到第一个并行域开始并行执行，过程为：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FORK</a:t>
            </a:r>
            <a:r>
              <a:rPr lang="zh-CN" altLang="en-US" dirty="0"/>
              <a:t>：主线程创建一组并行的线程，并行域的代码开始在不同的线程组中执行，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JOIN</a:t>
            </a:r>
            <a:r>
              <a:rPr lang="zh-CN" altLang="en-US" dirty="0"/>
              <a:t>：当各个线程在并行域中执行完之后，被同步中断，最后只剩下主线程执行。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0A64E1-7B07-4527-9D01-660DD03A2D98}"/>
              </a:ext>
            </a:extLst>
          </p:cNvPr>
          <p:cNvGrpSpPr/>
          <p:nvPr/>
        </p:nvGrpSpPr>
        <p:grpSpPr>
          <a:xfrm>
            <a:off x="486888" y="5121802"/>
            <a:ext cx="7174073" cy="369332"/>
            <a:chOff x="486888" y="4502155"/>
            <a:chExt cx="7174073" cy="369332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61435E4-FDB2-4FE2-90D5-147F22CA8520}"/>
                </a:ext>
              </a:extLst>
            </p:cNvPr>
            <p:cNvSpPr/>
            <p:nvPr/>
          </p:nvSpPr>
          <p:spPr>
            <a:xfrm>
              <a:off x="486888" y="4502155"/>
              <a:ext cx="1435230" cy="369332"/>
            </a:xfrm>
            <a:prstGeom prst="roundRect">
              <a:avLst>
                <a:gd name="adj" fmla="val 13305"/>
              </a:avLst>
            </a:prstGeom>
            <a:solidFill>
              <a:srgbClr val="5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数据类型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C79E389-1251-4CB9-9C6D-222761C59D24}"/>
                </a:ext>
              </a:extLst>
            </p:cNvPr>
            <p:cNvSpPr txBox="1"/>
            <p:nvPr/>
          </p:nvSpPr>
          <p:spPr>
            <a:xfrm>
              <a:off x="2490984" y="4502155"/>
              <a:ext cx="1548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shared</a:t>
              </a:r>
              <a:endParaRPr lang="en-US" altLang="zh-CN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9D5AEE3-CB1F-41B5-B8BA-572EAE28BC6E}"/>
                </a:ext>
              </a:extLst>
            </p:cNvPr>
            <p:cNvSpPr txBox="1"/>
            <p:nvPr/>
          </p:nvSpPr>
          <p:spPr>
            <a:xfrm>
              <a:off x="4328426" y="4502155"/>
              <a:ext cx="11807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private</a:t>
              </a:r>
              <a:endParaRPr lang="en-US" altLang="zh-CN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A6A470-AE07-4F09-8A75-B9E286D25361}"/>
                </a:ext>
              </a:extLst>
            </p:cNvPr>
            <p:cNvSpPr txBox="1"/>
            <p:nvPr/>
          </p:nvSpPr>
          <p:spPr>
            <a:xfrm>
              <a:off x="6225731" y="4502155"/>
              <a:ext cx="14352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reduction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38D11BD-1012-4156-B0CE-7416279AEB17}"/>
              </a:ext>
            </a:extLst>
          </p:cNvPr>
          <p:cNvSpPr/>
          <p:nvPr/>
        </p:nvSpPr>
        <p:spPr>
          <a:xfrm>
            <a:off x="828942" y="3282147"/>
            <a:ext cx="10228083" cy="988781"/>
          </a:xfrm>
          <a:prstGeom prst="rect">
            <a:avLst/>
          </a:prstGeom>
          <a:noFill/>
          <a:ln w="19050">
            <a:solidFill>
              <a:srgbClr val="5384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5232A-B3C5-4EA6-BF01-EF2923C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A806B-60E8-4F1C-815F-C2BF9D6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54117B-A1B2-4DAD-9AC9-A206FD02F17C}"/>
              </a:ext>
            </a:extLst>
          </p:cNvPr>
          <p:cNvSpPr txBox="1"/>
          <p:nvPr/>
        </p:nvSpPr>
        <p:spPr>
          <a:xfrm>
            <a:off x="486887" y="665019"/>
            <a:ext cx="347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使用的命令</a:t>
            </a:r>
          </a:p>
        </p:txBody>
      </p:sp>
      <p:sp>
        <p:nvSpPr>
          <p:cNvPr id="12" name="矩形: 圆角 11">
            <a:hlinkClick r:id="rId3" action="ppaction://hlinksldjump"/>
            <a:extLst>
              <a:ext uri="{FF2B5EF4-FFF2-40B4-BE49-F238E27FC236}">
                <a16:creationId xmlns:a16="http://schemas.microsoft.com/office/drawing/2014/main" id="{A0D204CF-4744-4776-AF78-FA2758FB20BA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629521D0-1C79-41E6-B7B2-3F4061195EA0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6B05E6E1-C644-4C8E-A6B3-A5CCAE93E7E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0D462F69-2320-40D0-A4FB-5697CA435F49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ACD501BF-8881-4218-8CE3-EB77DACD027C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DE1428F-2A00-4008-96AA-215C0B95F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12130"/>
              </p:ext>
            </p:extLst>
          </p:nvPr>
        </p:nvGraphicFramePr>
        <p:xfrm>
          <a:off x="2998016" y="2343785"/>
          <a:ext cx="6493984" cy="2170430"/>
        </p:xfrm>
        <a:graphic>
          <a:graphicData uri="http://schemas.openxmlformats.org/drawingml/2006/table">
            <a:tbl>
              <a:tblPr firstRow="1" firstCol="1" bandRow="1"/>
              <a:tblGrid>
                <a:gridCol w="2787161">
                  <a:extLst>
                    <a:ext uri="{9D8B030D-6E8A-4147-A177-3AD203B41FA5}">
                      <a16:colId xmlns:a16="http://schemas.microsoft.com/office/drawing/2014/main" val="3529082096"/>
                    </a:ext>
                  </a:extLst>
                </a:gridCol>
                <a:gridCol w="3706823">
                  <a:extLst>
                    <a:ext uri="{9D8B030D-6E8A-4147-A177-3AD203B41FA5}">
                      <a16:colId xmlns:a16="http://schemas.microsoft.com/office/drawing/2014/main" val="1599222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b="1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使用命令</a:t>
                      </a:r>
                      <a:endParaRPr lang="zh-CN" sz="18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b="1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作用</a:t>
                      </a:r>
                      <a:endParaRPr lang="zh-CN" sz="1800" b="1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88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#pragma </a:t>
                      </a: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omp</a:t>
                      </a:r>
                      <a:r>
                        <a:rPr lang="en-US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parallel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并行区域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983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#pragma </a:t>
                      </a: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omp</a:t>
                      </a:r>
                      <a:r>
                        <a:rPr lang="en-US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for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for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循环的并行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907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Shared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共享变量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65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Threadprivate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线程私有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49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Reduction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归约函数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8736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1398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5232A-B3C5-4EA6-BF01-EF2923C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A806B-60E8-4F1C-815F-C2BF9D6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54117B-A1B2-4DAD-9AC9-A206FD02F17C}"/>
              </a:ext>
            </a:extLst>
          </p:cNvPr>
          <p:cNvSpPr txBox="1"/>
          <p:nvPr/>
        </p:nvSpPr>
        <p:spPr>
          <a:xfrm>
            <a:off x="486887" y="665019"/>
            <a:ext cx="347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并行设计</a:t>
            </a:r>
          </a:p>
        </p:txBody>
      </p:sp>
      <p:sp>
        <p:nvSpPr>
          <p:cNvPr id="12" name="矩形: 圆角 11">
            <a:hlinkClick r:id="rId3" action="ppaction://hlinksldjump"/>
            <a:extLst>
              <a:ext uri="{FF2B5EF4-FFF2-40B4-BE49-F238E27FC236}">
                <a16:creationId xmlns:a16="http://schemas.microsoft.com/office/drawing/2014/main" id="{A0D204CF-4744-4776-AF78-FA2758FB20BA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629521D0-1C79-41E6-B7B2-3F4061195EA0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6B05E6E1-C644-4C8E-A6B3-A5CCAE93E7E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0D462F69-2320-40D0-A4FB-5697CA435F49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ACD501BF-8881-4218-8CE3-EB77DACD027C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EB718C-5491-4866-B701-2258418EE2C3}"/>
              </a:ext>
            </a:extLst>
          </p:cNvPr>
          <p:cNvGrpSpPr/>
          <p:nvPr/>
        </p:nvGrpSpPr>
        <p:grpSpPr>
          <a:xfrm>
            <a:off x="2398948" y="1126684"/>
            <a:ext cx="7727700" cy="5294177"/>
            <a:chOff x="2128156" y="1003624"/>
            <a:chExt cx="7727700" cy="5294177"/>
          </a:xfrm>
        </p:grpSpPr>
        <p:sp>
          <p:nvSpPr>
            <p:cNvPr id="17" name="矩形: 圆角 2">
              <a:extLst>
                <a:ext uri="{FF2B5EF4-FFF2-40B4-BE49-F238E27FC236}">
                  <a16:creationId xmlns:a16="http://schemas.microsoft.com/office/drawing/2014/main" id="{1538DEEC-DE56-4FA3-AD71-23380A4F9B2C}"/>
                </a:ext>
              </a:extLst>
            </p:cNvPr>
            <p:cNvSpPr/>
            <p:nvPr/>
          </p:nvSpPr>
          <p:spPr>
            <a:xfrm>
              <a:off x="2802957" y="1003624"/>
              <a:ext cx="1729401" cy="443425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主线程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(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串行程序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)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38F867-1CDE-4E68-8EA1-89FB938A325F}"/>
                    </a:ext>
                  </a:extLst>
                </p:cNvPr>
                <p:cNvSpPr/>
                <p:nvPr/>
              </p:nvSpPr>
              <p:spPr>
                <a:xfrm>
                  <a:off x="2283635" y="4560054"/>
                  <a:ext cx="2768044" cy="38583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𝑠h𝑎𝑟𝑒𝑑</m:t>
                      </m:r>
                    </m:oMath>
                  </a14:m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 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更新权重矩阵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kumimoji="0" lang="en-US" altLang="zh-CN" sz="14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14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ADB7D26-3855-4668-B8AD-C77F9857EA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635" y="4560054"/>
                  <a:ext cx="2768044" cy="385838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D0D4E63-23BF-4DA4-A5E9-B9B2A1821590}"/>
                    </a:ext>
                  </a:extLst>
                </p:cNvPr>
                <p:cNvSpPr/>
                <p:nvPr/>
              </p:nvSpPr>
              <p:spPr>
                <a:xfrm>
                  <a:off x="2378900" y="5193683"/>
                  <a:ext cx="2577513" cy="38583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𝑟𝑒𝑑𝑢𝑐𝑡𝑖𝑜𝑛</m:t>
                      </m:r>
                      <m:r>
                        <a:rPr kumimoji="0" lang="en-US" altLang="zh-CN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</m:oMath>
                  </a14:m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规约总损失</a:t>
                  </a:r>
                  <a14:m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𝑙𝑜𝑠𝑠</m:t>
                      </m:r>
                    </m:oMath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6D96821-A961-4BDD-BC73-8872603030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900" y="5193683"/>
                  <a:ext cx="2577513" cy="385838"/>
                </a:xfrm>
                <a:prstGeom prst="rect">
                  <a:avLst/>
                </a:prstGeom>
                <a:blipFill>
                  <a:blip r:embed="rId9"/>
                  <a:stretch>
                    <a:fillRect b="-3077"/>
                  </a:stretch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2F80081-F54A-4BAA-BB86-6CCCC6489C09}"/>
                    </a:ext>
                  </a:extLst>
                </p:cNvPr>
                <p:cNvSpPr/>
                <p:nvPr/>
              </p:nvSpPr>
              <p:spPr>
                <a:xfrm>
                  <a:off x="6147338" y="2467657"/>
                  <a:ext cx="3441837" cy="55133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𝑡</m:t>
                      </m:r>
                      <m:r>
                        <a:rPr kumimoji="0" lang="en-US" altLang="zh-CN" sz="1400" b="0" i="1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h𝑟𝑒𝑎𝑑𝑝𝑟𝑖𝑣𝑎𝑡𝑒</m:t>
                      </m:r>
                    </m:oMath>
                  </a14:m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 </a:t>
                  </a: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将网络层级变量设置为线程私有</a:t>
                  </a:r>
                  <a:endParaRPr kumimoji="0" lang="zh-CN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476F23E-0396-40B0-80C5-F2368C0BB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338" y="2467657"/>
                  <a:ext cx="3441837" cy="55133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6158523-AEEF-4403-9A9E-BB9F04AED4D1}"/>
                </a:ext>
              </a:extLst>
            </p:cNvPr>
            <p:cNvSpPr/>
            <p:nvPr/>
          </p:nvSpPr>
          <p:spPr>
            <a:xfrm>
              <a:off x="6507261" y="3913462"/>
              <a:ext cx="2721988" cy="38583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单样本迭代训练，计算损失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6B0226D-0E69-4D91-8DAC-4F6CECAEA936}"/>
                </a:ext>
              </a:extLst>
            </p:cNvPr>
            <p:cNvSpPr/>
            <p:nvPr/>
          </p:nvSpPr>
          <p:spPr>
            <a:xfrm>
              <a:off x="2128156" y="1718973"/>
              <a:ext cx="3079004" cy="39072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启动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BP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网络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,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初始化参数、变量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330D6D5-1663-4F86-837E-DEF0E2F1AF12}"/>
                </a:ext>
              </a:extLst>
            </p:cNvPr>
            <p:cNvSpPr/>
            <p:nvPr/>
          </p:nvSpPr>
          <p:spPr>
            <a:xfrm>
              <a:off x="3232869" y="5854376"/>
              <a:ext cx="869573" cy="443425"/>
            </a:xfrm>
            <a:prstGeom prst="round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结束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6013C28-EAAF-4FF1-B738-5FCA1663FF49}"/>
                    </a:ext>
                  </a:extLst>
                </p:cNvPr>
                <p:cNvSpPr/>
                <p:nvPr/>
              </p:nvSpPr>
              <p:spPr>
                <a:xfrm>
                  <a:off x="2515809" y="2385367"/>
                  <a:ext cx="2303698" cy="70297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OpenMP </a:t>
                  </a:r>
                  <a14:m>
                    <m:oMath xmlns:m="http://schemas.openxmlformats.org/officeDocument/2006/math">
                      <m:r>
                        <a:rPr kumimoji="0" lang="en-US" altLang="zh-CN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  <m:r>
                        <a:rPr kumimoji="0" lang="en-US" altLang="zh-CN" sz="1400" b="0" i="1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𝑢𝑚</m:t>
                      </m:r>
                      <m:r>
                        <a:rPr kumimoji="0" lang="en-US" altLang="zh-CN" sz="1400" b="0" i="1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_</m:t>
                      </m:r>
                      <m:r>
                        <a:rPr kumimoji="0" lang="en-US" altLang="zh-CN" sz="1400" b="0" i="1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𝑡h𝑟𝑒𝑎𝑑𝑠</m:t>
                      </m:r>
                      <m:r>
                        <a:rPr kumimoji="0" lang="en-US" altLang="zh-CN" sz="14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()</m:t>
                      </m:r>
                    </m:oMath>
                  </a14:m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分配子任务</a:t>
                  </a: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1D21DFD-12BA-4C3E-9C5D-51F08E63DF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09" y="2385367"/>
                  <a:ext cx="2303698" cy="7029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319B9B-45F6-4AF2-B0CF-5D76C669E589}"/>
                </a:ext>
              </a:extLst>
            </p:cNvPr>
            <p:cNvSpPr/>
            <p:nvPr/>
          </p:nvSpPr>
          <p:spPr>
            <a:xfrm>
              <a:off x="6948316" y="3273310"/>
              <a:ext cx="1839879" cy="38583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建立自身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BP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网络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5AC568-27EF-404F-B7B2-A4936F7F3FB4}"/>
                </a:ext>
              </a:extLst>
            </p:cNvPr>
            <p:cNvSpPr/>
            <p:nvPr/>
          </p:nvSpPr>
          <p:spPr>
            <a:xfrm>
              <a:off x="6411049" y="4553614"/>
              <a:ext cx="2914411" cy="38583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一定样本数量后主线程更新权重</a:t>
              </a:r>
              <a:endPara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4DF805-7A74-4AEF-8A01-F2EE2BF6D686}"/>
                </a:ext>
              </a:extLst>
            </p:cNvPr>
            <p:cNvSpPr/>
            <p:nvPr/>
          </p:nvSpPr>
          <p:spPr>
            <a:xfrm>
              <a:off x="6869586" y="5189958"/>
              <a:ext cx="1997336" cy="38583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计算线程累积损失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31ECC00-2423-49E4-9EDC-B80A85EAA7BD}"/>
                </a:ext>
              </a:extLst>
            </p:cNvPr>
            <p:cNvCxnSpPr>
              <a:stCxn id="17" idx="2"/>
              <a:endCxn id="22" idx="0"/>
            </p:cNvCxnSpPr>
            <p:nvPr/>
          </p:nvCxnSpPr>
          <p:spPr>
            <a:xfrm>
              <a:off x="3667658" y="1447049"/>
              <a:ext cx="0" cy="2719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8B88ED3-E0B6-4FCE-9CC8-3F7E9B3EF82B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3667658" y="2109698"/>
              <a:ext cx="0" cy="27566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E93BE0D-C807-4B61-ABCD-8DE5059CF8EB}"/>
                </a:ext>
              </a:extLst>
            </p:cNvPr>
            <p:cNvCxnSpPr>
              <a:cxnSpLocks/>
              <a:stCxn id="24" idx="2"/>
              <a:endCxn id="18" idx="0"/>
            </p:cNvCxnSpPr>
            <p:nvPr/>
          </p:nvCxnSpPr>
          <p:spPr>
            <a:xfrm flipH="1">
              <a:off x="3667657" y="3088345"/>
              <a:ext cx="1" cy="147170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2C71EEE-0F46-420C-8042-2413D1F21374}"/>
                </a:ext>
              </a:extLst>
            </p:cNvPr>
            <p:cNvCxnSpPr>
              <a:cxnSpLocks/>
              <a:stCxn id="24" idx="3"/>
              <a:endCxn id="20" idx="1"/>
            </p:cNvCxnSpPr>
            <p:nvPr/>
          </p:nvCxnSpPr>
          <p:spPr>
            <a:xfrm>
              <a:off x="4819507" y="2736856"/>
              <a:ext cx="1327831" cy="647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093E1E-C590-47E5-923E-5D6BA3476C39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3667657" y="4945892"/>
              <a:ext cx="0" cy="24779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83A777B-CD5B-4918-9491-A9CF355236AD}"/>
                </a:ext>
              </a:extLst>
            </p:cNvPr>
            <p:cNvCxnSpPr>
              <a:stCxn id="19" idx="2"/>
              <a:endCxn id="23" idx="0"/>
            </p:cNvCxnSpPr>
            <p:nvPr/>
          </p:nvCxnSpPr>
          <p:spPr>
            <a:xfrm flipH="1">
              <a:off x="3667656" y="5579521"/>
              <a:ext cx="1" cy="27485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5EE1112-E65C-4594-B84A-49E64F6A76D9}"/>
                </a:ext>
              </a:extLst>
            </p:cNvPr>
            <p:cNvCxnSpPr>
              <a:stCxn id="20" idx="2"/>
              <a:endCxn id="25" idx="0"/>
            </p:cNvCxnSpPr>
            <p:nvPr/>
          </p:nvCxnSpPr>
          <p:spPr>
            <a:xfrm flipH="1">
              <a:off x="7868256" y="3018996"/>
              <a:ext cx="1" cy="25431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9256A6E-8451-450F-83D4-71CB302B34B9}"/>
                </a:ext>
              </a:extLst>
            </p:cNvPr>
            <p:cNvCxnSpPr>
              <a:cxnSpLocks/>
              <a:stCxn id="25" idx="2"/>
              <a:endCxn id="21" idx="0"/>
            </p:cNvCxnSpPr>
            <p:nvPr/>
          </p:nvCxnSpPr>
          <p:spPr>
            <a:xfrm flipH="1">
              <a:off x="7868255" y="3659148"/>
              <a:ext cx="1" cy="25431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691B80A-684A-432B-98A1-2E1333AFA734}"/>
                </a:ext>
              </a:extLst>
            </p:cNvPr>
            <p:cNvCxnSpPr>
              <a:stCxn id="21" idx="2"/>
              <a:endCxn id="26" idx="0"/>
            </p:cNvCxnSpPr>
            <p:nvPr/>
          </p:nvCxnSpPr>
          <p:spPr>
            <a:xfrm>
              <a:off x="7868255" y="4299300"/>
              <a:ext cx="0" cy="25431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2EE3B4C-B721-40F3-9919-DE037D97D1AA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flipH="1">
              <a:off x="7868254" y="4939452"/>
              <a:ext cx="1" cy="250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0F9A7DC-A922-43FB-B286-8F6B18563A8D}"/>
                </a:ext>
              </a:extLst>
            </p:cNvPr>
            <p:cNvCxnSpPr>
              <a:stCxn id="26" idx="1"/>
              <a:endCxn id="18" idx="3"/>
            </p:cNvCxnSpPr>
            <p:nvPr/>
          </p:nvCxnSpPr>
          <p:spPr>
            <a:xfrm flipH="1">
              <a:off x="5051679" y="4746533"/>
              <a:ext cx="1359370" cy="644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1ACA98D-C013-4483-A544-F52D881D6140}"/>
                </a:ext>
              </a:extLst>
            </p:cNvPr>
            <p:cNvCxnSpPr>
              <a:stCxn id="27" idx="1"/>
              <a:endCxn id="19" idx="3"/>
            </p:cNvCxnSpPr>
            <p:nvPr/>
          </p:nvCxnSpPr>
          <p:spPr>
            <a:xfrm flipH="1">
              <a:off x="4956413" y="5382877"/>
              <a:ext cx="1913173" cy="372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AF02A2-748A-4F93-A6CC-81D1F8A2FF6C}"/>
                </a:ext>
              </a:extLst>
            </p:cNvPr>
            <p:cNvSpPr/>
            <p:nvPr/>
          </p:nvSpPr>
          <p:spPr>
            <a:xfrm>
              <a:off x="5795825" y="2365065"/>
              <a:ext cx="4060031" cy="341737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DA8171C-FD31-4264-BD79-859108B01F52}"/>
                </a:ext>
              </a:extLst>
            </p:cNvPr>
            <p:cNvSpPr txBox="1"/>
            <p:nvPr/>
          </p:nvSpPr>
          <p:spPr>
            <a:xfrm>
              <a:off x="7398192" y="2004533"/>
              <a:ext cx="94012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子线程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647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5232A-B3C5-4EA6-BF01-EF2923C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A806B-60E8-4F1C-815F-C2BF9D6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54117B-A1B2-4DAD-9AC9-A206FD02F17C}"/>
              </a:ext>
            </a:extLst>
          </p:cNvPr>
          <p:cNvSpPr txBox="1"/>
          <p:nvPr/>
        </p:nvSpPr>
        <p:spPr>
          <a:xfrm>
            <a:off x="486888" y="665019"/>
            <a:ext cx="274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2" name="矩形: 圆角 11">
            <a:hlinkClick r:id="rId3" action="ppaction://hlinksldjump"/>
            <a:extLst>
              <a:ext uri="{FF2B5EF4-FFF2-40B4-BE49-F238E27FC236}">
                <a16:creationId xmlns:a16="http://schemas.microsoft.com/office/drawing/2014/main" id="{A0D204CF-4744-4776-AF78-FA2758FB20BA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629521D0-1C79-41E6-B7B2-3F4061195EA0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6B05E6E1-C644-4C8E-A6B3-A5CCAE93E7E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0D462F69-2320-40D0-A4FB-5697CA435F49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ACD501BF-8881-4218-8CE3-EB77DACD027C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E7E5D56-44C2-4E95-8A85-668E9A4DB0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514" y="1384806"/>
            <a:ext cx="8514138" cy="50524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0216E6-95D7-4B22-9698-CFF42B8A2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4268" y="618726"/>
            <a:ext cx="7612163" cy="6370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841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5232A-B3C5-4EA6-BF01-EF2923C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A806B-60E8-4F1C-815F-C2BF9D6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54117B-A1B2-4DAD-9AC9-A206FD02F17C}"/>
              </a:ext>
            </a:extLst>
          </p:cNvPr>
          <p:cNvSpPr txBox="1"/>
          <p:nvPr/>
        </p:nvSpPr>
        <p:spPr>
          <a:xfrm>
            <a:off x="486887" y="665019"/>
            <a:ext cx="318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OpenMP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</a:p>
        </p:txBody>
      </p:sp>
      <p:sp>
        <p:nvSpPr>
          <p:cNvPr id="12" name="矩形: 圆角 11">
            <a:hlinkClick r:id="rId3" action="ppaction://hlinksldjump"/>
            <a:extLst>
              <a:ext uri="{FF2B5EF4-FFF2-40B4-BE49-F238E27FC236}">
                <a16:creationId xmlns:a16="http://schemas.microsoft.com/office/drawing/2014/main" id="{A0D204CF-4744-4776-AF78-FA2758FB20BA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629521D0-1C79-41E6-B7B2-3F4061195EA0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6B05E6E1-C644-4C8E-A6B3-A5CCAE93E7E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0D462F69-2320-40D0-A4FB-5697CA435F49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ACD501BF-8881-4218-8CE3-EB77DACD027C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31902598-8235-4A37-93E7-622F54EB8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935403"/>
              </p:ext>
            </p:extLst>
          </p:nvPr>
        </p:nvGraphicFramePr>
        <p:xfrm>
          <a:off x="743514" y="1683288"/>
          <a:ext cx="4634448" cy="3114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B0636C01-526E-4298-BA2F-BEB7C26B7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697302"/>
              </p:ext>
            </p:extLst>
          </p:nvPr>
        </p:nvGraphicFramePr>
        <p:xfrm>
          <a:off x="6475024" y="1627171"/>
          <a:ext cx="5025631" cy="312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0BA376D-F7CA-450B-B5FE-09454A6660B3}"/>
              </a:ext>
            </a:extLst>
          </p:cNvPr>
          <p:cNvCxnSpPr>
            <a:cxnSpLocks/>
          </p:cNvCxnSpPr>
          <p:nvPr/>
        </p:nvCxnSpPr>
        <p:spPr>
          <a:xfrm>
            <a:off x="5928107" y="1520575"/>
            <a:ext cx="0" cy="296350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C647CCE-2070-4F08-A546-6846DB8E8420}"/>
              </a:ext>
            </a:extLst>
          </p:cNvPr>
          <p:cNvSpPr txBox="1"/>
          <p:nvPr/>
        </p:nvSpPr>
        <p:spPr>
          <a:xfrm>
            <a:off x="1165248" y="1258091"/>
            <a:ext cx="3677211" cy="369332"/>
          </a:xfrm>
          <a:prstGeom prst="rect">
            <a:avLst/>
          </a:prstGeom>
          <a:solidFill>
            <a:srgbClr val="E4EDF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不同训练样本量，线程数都为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3C9A68-0E3C-4608-B808-9F170EF3E8EF}"/>
              </a:ext>
            </a:extLst>
          </p:cNvPr>
          <p:cNvSpPr txBox="1"/>
          <p:nvPr/>
        </p:nvSpPr>
        <p:spPr>
          <a:xfrm>
            <a:off x="7009572" y="1257839"/>
            <a:ext cx="3956537" cy="369332"/>
          </a:xfrm>
          <a:prstGeom prst="rect">
            <a:avLst/>
          </a:prstGeom>
          <a:solidFill>
            <a:srgbClr val="E4EDF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不同线程数，训练样本量都为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41C3EE-193A-4889-90FD-CAA1D872CB12}"/>
              </a:ext>
            </a:extLst>
          </p:cNvPr>
          <p:cNvSpPr txBox="1"/>
          <p:nvPr/>
        </p:nvSpPr>
        <p:spPr>
          <a:xfrm>
            <a:off x="143019" y="4798261"/>
            <a:ext cx="5721668" cy="1569660"/>
          </a:xfrm>
          <a:prstGeom prst="rect">
            <a:avLst/>
          </a:prstGeom>
          <a:noFill/>
          <a:ln>
            <a:solidFill>
              <a:srgbClr val="BCD2DA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相较于串行实现，在多线程的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openmp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并行下，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神经网络的学习时间的开销大幅度减少，但是正确率也随之下降。我们可以看到，随着样本量的增长，并行实现的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神经网络的正确率与时间开销仍成正比。值得注意的是，随着样本量的增长，正确率并没有趋于一个稳定的值，这可以说明，只要样本量足够大，并行下的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神经网络的正确率还能提升不少。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ABF4D2-8CE7-4748-BF0D-7540E154AF29}"/>
              </a:ext>
            </a:extLst>
          </p:cNvPr>
          <p:cNvSpPr txBox="1"/>
          <p:nvPr/>
        </p:nvSpPr>
        <p:spPr>
          <a:xfrm>
            <a:off x="6012705" y="4798261"/>
            <a:ext cx="5950268" cy="1522917"/>
          </a:xfrm>
          <a:prstGeom prst="rect">
            <a:avLst/>
          </a:prstGeom>
          <a:noFill/>
          <a:ln>
            <a:solidFill>
              <a:srgbClr val="BCD2DA"/>
            </a:solidFill>
          </a:ln>
        </p:spPr>
        <p:txBody>
          <a:bodyPr wrap="square">
            <a:spAutoFit/>
          </a:bodyPr>
          <a:lstStyle/>
          <a:p>
            <a:pPr indent="127000" algn="l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由图可知，在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openmp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并行下，线程数为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神经网络的学习时间相较于线程数大于等于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时开销较多，且正确率也随着线程数的增多而减少。可以得到，实现本实验的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神经网络并行不需要太多的线程数，当线程数等于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时，获得的正确率要较好。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780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7" y="665019"/>
            <a:ext cx="222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spc="300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spc="300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的介绍</a:t>
            </a:r>
            <a:endParaRPr lang="zh-CN" altLang="en-US" sz="2400" b="1" spc="300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8AB15695-DC09-47D4-96B4-2DB4AD6A8A0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B541DF74-53BA-48CC-9554-038E91A846D7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B6FD584C-920A-4F7F-B4C3-0E73597E0E96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1143C89F-F928-4C64-A606-FDFB6907C73F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341D5-6410-4926-825D-5811EF146F63}"/>
              </a:ext>
            </a:extLst>
          </p:cNvPr>
          <p:cNvSpPr txBox="1"/>
          <p:nvPr/>
        </p:nvSpPr>
        <p:spPr>
          <a:xfrm>
            <a:off x="653508" y="1928430"/>
            <a:ext cx="1019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MO" dirty="0"/>
              <a:t>MPI</a:t>
            </a:r>
            <a:r>
              <a:rPr lang="zh-CN" altLang="zh-MO" dirty="0"/>
              <a:t>（</a:t>
            </a:r>
            <a:r>
              <a:rPr lang="en-US" altLang="zh-MO" dirty="0"/>
              <a:t>Message Passing Interface</a:t>
            </a:r>
            <a:r>
              <a:rPr lang="zh-CN" altLang="zh-MO" dirty="0"/>
              <a:t>）是一个消息传递接口的标准，用于开发基于消息传递的并行程序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43F343-14A6-46DC-8AF8-088E65CAC148}"/>
              </a:ext>
            </a:extLst>
          </p:cNvPr>
          <p:cNvSpPr txBox="1"/>
          <p:nvPr/>
        </p:nvSpPr>
        <p:spPr>
          <a:xfrm>
            <a:off x="648319" y="2967013"/>
            <a:ext cx="10193681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多线程运行的时候，每个线程的访问空间是独立的。因为不同线程的执行顺序不确定，而且不同线程的存储空间相互独立，所以线程之间的沟通只能使用通信函数。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9B0A00-5EA8-437E-A984-7059F90C9816}"/>
              </a:ext>
            </a:extLst>
          </p:cNvPr>
          <p:cNvSpPr txBox="1"/>
          <p:nvPr/>
        </p:nvSpPr>
        <p:spPr>
          <a:xfrm>
            <a:off x="648319" y="4322349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默认通信域</a:t>
            </a:r>
            <a:r>
              <a:rPr lang="en-US" altLang="zh-CN" dirty="0"/>
              <a:t>MPI_COMM_WORLD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6" y="665019"/>
            <a:ext cx="229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使用函数</a:t>
            </a: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8AB15695-DC09-47D4-96B4-2DB4AD6A8A0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B541DF74-53BA-48CC-9554-038E91A846D7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B6FD584C-920A-4F7F-B4C3-0E73597E0E96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1143C89F-F928-4C64-A606-FDFB6907C73F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9F172CF-8E25-472D-8021-57F782A16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63434"/>
              </p:ext>
            </p:extLst>
          </p:nvPr>
        </p:nvGraphicFramePr>
        <p:xfrm>
          <a:off x="2559812" y="2343785"/>
          <a:ext cx="7072376" cy="2170430"/>
        </p:xfrm>
        <a:graphic>
          <a:graphicData uri="http://schemas.openxmlformats.org/drawingml/2006/table">
            <a:tbl>
              <a:tblPr firstRow="1" firstCol="1" bandRow="1"/>
              <a:tblGrid>
                <a:gridCol w="2497016">
                  <a:extLst>
                    <a:ext uri="{9D8B030D-6E8A-4147-A177-3AD203B41FA5}">
                      <a16:colId xmlns:a16="http://schemas.microsoft.com/office/drawing/2014/main" val="3688564643"/>
                    </a:ext>
                  </a:extLst>
                </a:gridCol>
                <a:gridCol w="4575360">
                  <a:extLst>
                    <a:ext uri="{9D8B030D-6E8A-4147-A177-3AD203B41FA5}">
                      <a16:colId xmlns:a16="http://schemas.microsoft.com/office/drawing/2014/main" val="2948033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使用函数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作用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4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MPI_Init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环境初始化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717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MPI_Finalize()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结束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</a:t>
                      </a: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并行编程环境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706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MPI_Send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进程间互相发送消息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64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MPI_Recv()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进程间互相接收消息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7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MPI_Reduce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归约函数，归约所有进程的某个变量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10778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6738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BD27E55-6A6B-41E0-A257-09BC5DC40F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72908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59" y="2073871"/>
            <a:ext cx="916791" cy="91679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82D2274-55B9-4EB9-9F42-50613EC65B17}"/>
              </a:ext>
            </a:extLst>
          </p:cNvPr>
          <p:cNvSpPr/>
          <p:nvPr/>
        </p:nvSpPr>
        <p:spPr>
          <a:xfrm>
            <a:off x="441138" y="3005737"/>
            <a:ext cx="2579032" cy="126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2854DD-3822-4F37-A814-C513879A0CEE}"/>
              </a:ext>
            </a:extLst>
          </p:cNvPr>
          <p:cNvSpPr txBox="1"/>
          <p:nvPr/>
        </p:nvSpPr>
        <p:spPr>
          <a:xfrm>
            <a:off x="653658" y="4332840"/>
            <a:ext cx="215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CONTENTS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444C73-B1B0-40B2-B17A-AC8D1F69AF7B}"/>
              </a:ext>
            </a:extLst>
          </p:cNvPr>
          <p:cNvSpPr/>
          <p:nvPr/>
        </p:nvSpPr>
        <p:spPr>
          <a:xfrm>
            <a:off x="4037559" y="1873846"/>
            <a:ext cx="2579032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5172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 01</a:t>
            </a:r>
            <a:endParaRPr lang="zh-CN" altLang="en-US" sz="3200" dirty="0">
              <a:solidFill>
                <a:srgbClr val="05172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85CCF3E-7ED2-4DC3-B925-CE88F7B32D0C}"/>
              </a:ext>
            </a:extLst>
          </p:cNvPr>
          <p:cNvSpPr/>
          <p:nvPr/>
        </p:nvSpPr>
        <p:spPr>
          <a:xfrm>
            <a:off x="4037559" y="2644151"/>
            <a:ext cx="2579032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5172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 02</a:t>
            </a:r>
            <a:endParaRPr lang="zh-CN" altLang="en-US" sz="3200" dirty="0">
              <a:solidFill>
                <a:srgbClr val="05172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62ED08-10FD-45AC-9EAD-120936C351FE}"/>
              </a:ext>
            </a:extLst>
          </p:cNvPr>
          <p:cNvSpPr/>
          <p:nvPr/>
        </p:nvSpPr>
        <p:spPr>
          <a:xfrm>
            <a:off x="4049282" y="3414456"/>
            <a:ext cx="2579032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5172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 03</a:t>
            </a:r>
            <a:endParaRPr lang="zh-CN" altLang="en-US" sz="3200" dirty="0">
              <a:solidFill>
                <a:srgbClr val="05172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F39650-0E6A-4A57-BD94-E451182C656C}"/>
              </a:ext>
            </a:extLst>
          </p:cNvPr>
          <p:cNvSpPr/>
          <p:nvPr/>
        </p:nvSpPr>
        <p:spPr>
          <a:xfrm>
            <a:off x="4049282" y="4184761"/>
            <a:ext cx="2579032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5172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 04</a:t>
            </a:r>
            <a:endParaRPr lang="zh-CN" altLang="en-US" sz="3200" dirty="0">
              <a:solidFill>
                <a:srgbClr val="05172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>
            <a:hlinkClick r:id="rId6" action="ppaction://hlinksldjump"/>
            <a:extLst>
              <a:ext uri="{FF2B5EF4-FFF2-40B4-BE49-F238E27FC236}">
                <a16:creationId xmlns:a16="http://schemas.microsoft.com/office/drawing/2014/main" id="{BE9971AA-9563-41C5-9B3A-EF8BC1D6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350" y="1781483"/>
            <a:ext cx="44278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选题介绍：</a:t>
            </a:r>
            <a:r>
              <a:rPr lang="en-US" altLang="zh-CN" sz="3200" b="1" dirty="0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</a:t>
            </a:r>
            <a:r>
              <a:rPr lang="zh-CN" altLang="en-US" sz="3200" b="1" dirty="0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神经网络</a:t>
            </a:r>
            <a:endParaRPr lang="zh-CN" altLang="en-US" sz="3200" b="1" dirty="0">
              <a:solidFill>
                <a:srgbClr val="4761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8C2B51-CFD9-4F22-AF48-9B9D7C6A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350" y="2551788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3200" b="1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串行程序实现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6A67FCA-58E9-4B40-AE6B-64CFC4C5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350" y="3319827"/>
            <a:ext cx="36327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OpenMP</a:t>
            </a:r>
            <a:r>
              <a:rPr lang="zh-CN" altLang="en-US" sz="3200" b="1" dirty="0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并行编程</a:t>
            </a:r>
            <a:endParaRPr lang="en-US" altLang="zh-CN" sz="3200" b="1" dirty="0">
              <a:solidFill>
                <a:srgbClr val="4761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FFA8D1-0912-4477-9F5C-BA608B2C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350" y="4864969"/>
            <a:ext cx="229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总结与改进</a:t>
            </a:r>
            <a:endParaRPr lang="en-US" altLang="zh-CN" sz="3200" b="1" dirty="0">
              <a:solidFill>
                <a:srgbClr val="4761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04D4205-54E4-4DCD-BB25-656EC59B8A5A}"/>
              </a:ext>
            </a:extLst>
          </p:cNvPr>
          <p:cNvSpPr/>
          <p:nvPr/>
        </p:nvSpPr>
        <p:spPr>
          <a:xfrm>
            <a:off x="4049282" y="4955066"/>
            <a:ext cx="2579032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5172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Part 05</a:t>
            </a:r>
            <a:endParaRPr lang="zh-CN" altLang="en-US" sz="3200" dirty="0">
              <a:solidFill>
                <a:srgbClr val="05172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68A0F9-F5E9-4886-B791-4FE16F9B8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350" y="4092398"/>
            <a:ext cx="26548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MPI</a:t>
            </a:r>
            <a:r>
              <a:rPr lang="zh-CN" altLang="en-US" sz="3200" b="1" dirty="0">
                <a:solidFill>
                  <a:srgbClr val="476164"/>
                </a:solidFill>
                <a:latin typeface="微软雅黑" panose="020B0503020204020204" charset="-122"/>
                <a:ea typeface="微软雅黑" panose="020B0503020204020204" charset="-122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并行编程</a:t>
            </a:r>
            <a:endParaRPr lang="en-US" altLang="zh-CN" sz="3200" b="1" dirty="0">
              <a:solidFill>
                <a:srgbClr val="4761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6" y="665019"/>
            <a:ext cx="229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并行设计</a:t>
            </a: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8AB15695-DC09-47D4-96B4-2DB4AD6A8A0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B541DF74-53BA-48CC-9554-038E91A846D7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B6FD584C-920A-4F7F-B4C3-0E73597E0E96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1143C89F-F928-4C64-A606-FDFB6907C73F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2583BD0-C6B6-4386-A672-C66DBF1CF167}"/>
              </a:ext>
            </a:extLst>
          </p:cNvPr>
          <p:cNvGrpSpPr/>
          <p:nvPr/>
        </p:nvGrpSpPr>
        <p:grpSpPr>
          <a:xfrm>
            <a:off x="3064011" y="727642"/>
            <a:ext cx="6397573" cy="5689860"/>
            <a:chOff x="1990126" y="568963"/>
            <a:chExt cx="6397573" cy="5689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12CCA3EE-512A-4D61-9476-91DD3CCBBF7D}"/>
                    </a:ext>
                  </a:extLst>
                </p:cNvPr>
                <p:cNvSpPr/>
                <p:nvPr/>
              </p:nvSpPr>
              <p:spPr>
                <a:xfrm>
                  <a:off x="2378680" y="568963"/>
                  <a:ext cx="1863244" cy="434147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主线程（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1400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DAB72F65-4A45-4704-A552-40FA4A276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680" y="568963"/>
                  <a:ext cx="1863244" cy="43414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753D381-A21E-422F-8B06-68928B6A97EF}"/>
                </a:ext>
              </a:extLst>
            </p:cNvPr>
            <p:cNvSpPr/>
            <p:nvPr/>
          </p:nvSpPr>
          <p:spPr>
            <a:xfrm>
              <a:off x="2884611" y="5824676"/>
              <a:ext cx="851378" cy="434147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结束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C79070-959F-4757-92B7-9262EACF1CD7}"/>
                </a:ext>
              </a:extLst>
            </p:cNvPr>
            <p:cNvSpPr/>
            <p:nvPr/>
          </p:nvSpPr>
          <p:spPr>
            <a:xfrm>
              <a:off x="5710987" y="1258352"/>
              <a:ext cx="1894457" cy="377761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初始化网络模型参数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3C1109-DC5F-4948-BE9F-D18BCEF9E8FE}"/>
                </a:ext>
              </a:extLst>
            </p:cNvPr>
            <p:cNvSpPr/>
            <p:nvPr/>
          </p:nvSpPr>
          <p:spPr>
            <a:xfrm>
              <a:off x="5381148" y="1891074"/>
              <a:ext cx="2554134" cy="37776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用数据集的一部分样本训练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7008B75C-6C87-40B3-81DA-9451F780475A}"/>
                    </a:ext>
                  </a:extLst>
                </p:cNvPr>
                <p:cNvSpPr/>
                <p:nvPr/>
              </p:nvSpPr>
              <p:spPr>
                <a:xfrm>
                  <a:off x="5710986" y="2524123"/>
                  <a:ext cx="1894457" cy="37776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训练得到权重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38B6D9C6-74B9-4445-9BE8-7356BC01A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986" y="2524123"/>
                  <a:ext cx="1894457" cy="377764"/>
                </a:xfrm>
                <a:prstGeom prst="rect">
                  <a:avLst/>
                </a:prstGeom>
                <a:blipFill>
                  <a:blip r:embed="rId9"/>
                  <a:stretch>
                    <a:fillRect b="-4688"/>
                  </a:stretch>
                </a:blip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F2D6E63-FD55-4062-81AF-896F41EB8FC3}"/>
                </a:ext>
              </a:extLst>
            </p:cNvPr>
            <p:cNvSpPr/>
            <p:nvPr/>
          </p:nvSpPr>
          <p:spPr>
            <a:xfrm>
              <a:off x="5710981" y="3779745"/>
              <a:ext cx="1894457" cy="377764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cs typeface="+mn-ea"/>
                  <a:sym typeface="+mn-lt"/>
                </a:rPr>
                <a:t>计算线程累积损失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3426A0E-690D-48AC-8DD7-3C0E342B47EE}"/>
                    </a:ext>
                  </a:extLst>
                </p:cNvPr>
                <p:cNvSpPr/>
                <p:nvPr/>
              </p:nvSpPr>
              <p:spPr>
                <a:xfrm>
                  <a:off x="2272811" y="2524123"/>
                  <a:ext cx="2074981" cy="37776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接收子线程权重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B0B1F2E-7F49-46C6-93CC-54868365C7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11" y="2524123"/>
                  <a:ext cx="2074981" cy="377764"/>
                </a:xfrm>
                <a:prstGeom prst="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9CCD67F-C627-49CC-9A5F-416F39097D15}"/>
                    </a:ext>
                  </a:extLst>
                </p:cNvPr>
                <p:cNvSpPr/>
                <p:nvPr/>
              </p:nvSpPr>
              <p:spPr>
                <a:xfrm>
                  <a:off x="2085912" y="4560900"/>
                  <a:ext cx="2448777" cy="37776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𝑀𝑃𝐼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𝑟𝑒𝑑𝑢𝑐𝑒</m:t>
                      </m:r>
                    </m:oMath>
                  </a14:m>
                  <a:r>
                    <a:rPr lang="zh-CN" altLang="en-US" sz="1400" dirty="0"/>
                    <a:t>归约损失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9CCD67F-C627-49CC-9A5F-416F39097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912" y="4560900"/>
                  <a:ext cx="2448777" cy="377764"/>
                </a:xfrm>
                <a:prstGeom prst="rect">
                  <a:avLst/>
                </a:prstGeom>
                <a:blipFill>
                  <a:blip r:embed="rId11"/>
                  <a:stretch>
                    <a:fillRect b="-4688"/>
                  </a:stretch>
                </a:blip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單箭頭接點 12">
              <a:extLst>
                <a:ext uri="{FF2B5EF4-FFF2-40B4-BE49-F238E27FC236}">
                  <a16:creationId xmlns:a16="http://schemas.microsoft.com/office/drawing/2014/main" id="{3F8207B6-EE63-42F2-9A72-B20C1E06E575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H="1">
              <a:off x="4347792" y="2713005"/>
              <a:ext cx="13631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75B8996-555E-420B-990E-F955CEAED635}"/>
                    </a:ext>
                  </a:extLst>
                </p:cNvPr>
                <p:cNvSpPr/>
                <p:nvPr/>
              </p:nvSpPr>
              <p:spPr>
                <a:xfrm>
                  <a:off x="2272811" y="3151934"/>
                  <a:ext cx="2074981" cy="37776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平均全局权重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ACF585E-7077-43E5-818F-A813C4278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11" y="3151934"/>
                  <a:ext cx="2074981" cy="377764"/>
                </a:xfrm>
                <a:prstGeom prst="rect">
                  <a:avLst/>
                </a:prstGeom>
                <a:blipFill>
                  <a:blip r:embed="rId12"/>
                  <a:stretch>
                    <a:fillRect b="-4688"/>
                  </a:stretch>
                </a:blip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CC7389F-52B7-4E73-B110-BFB1706A24B9}"/>
                </a:ext>
              </a:extLst>
            </p:cNvPr>
            <p:cNvSpPr/>
            <p:nvPr/>
          </p:nvSpPr>
          <p:spPr>
            <a:xfrm>
              <a:off x="1990126" y="1258352"/>
              <a:ext cx="2640361" cy="377761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启动</a:t>
              </a:r>
              <a:r>
                <a:rPr lang="en-US" altLang="zh-CN" sz="1400" dirty="0"/>
                <a:t>BP</a:t>
              </a:r>
              <a:r>
                <a:rPr lang="zh-CN" altLang="en-US" sz="1400" dirty="0"/>
                <a:t>网络</a:t>
              </a:r>
              <a:r>
                <a:rPr lang="en-US" altLang="zh-CN" sz="1400" dirty="0"/>
                <a:t>,</a:t>
              </a:r>
              <a:r>
                <a:rPr lang="zh-CN" altLang="en-US" sz="1400" dirty="0"/>
                <a:t>初始化参数、变量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061DDE9B-8449-45AD-90AE-009ED8765C95}"/>
                    </a:ext>
                  </a:extLst>
                </p:cNvPr>
                <p:cNvSpPr/>
                <p:nvPr/>
              </p:nvSpPr>
              <p:spPr>
                <a:xfrm>
                  <a:off x="5710985" y="3151934"/>
                  <a:ext cx="1894457" cy="37776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更新全局权重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AB789720-22D7-427A-8A39-46B127758D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985" y="3151934"/>
                  <a:ext cx="1894457" cy="377764"/>
                </a:xfrm>
                <a:prstGeom prst="rect">
                  <a:avLst/>
                </a:prstGeom>
                <a:blipFill>
                  <a:blip r:embed="rId13"/>
                  <a:stretch>
                    <a:fillRect b="-4688"/>
                  </a:stretch>
                </a:blip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27FFC86D-111E-4FC3-8AB8-62C908F8BABC}"/>
                </a:ext>
              </a:extLst>
            </p:cNvPr>
            <p:cNvSpPr/>
            <p:nvPr/>
          </p:nvSpPr>
          <p:spPr>
            <a:xfrm>
              <a:off x="5585679" y="4407556"/>
              <a:ext cx="2145059" cy="684452"/>
            </a:xfrm>
            <a:prstGeom prst="diamond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样本是否全部训练完</a:t>
              </a:r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847E6EEE-A5B0-452A-B10C-8774DC9053C2}"/>
                </a:ext>
              </a:extLst>
            </p:cNvPr>
            <p:cNvCxnSpPr>
              <a:stCxn id="29" idx="3"/>
              <a:endCxn id="20" idx="3"/>
            </p:cNvCxnSpPr>
            <p:nvPr/>
          </p:nvCxnSpPr>
          <p:spPr>
            <a:xfrm flipV="1">
              <a:off x="7730738" y="2079956"/>
              <a:ext cx="204544" cy="2669826"/>
            </a:xfrm>
            <a:prstGeom prst="bentConnector3">
              <a:avLst>
                <a:gd name="adj1" fmla="val 211761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787BB619-0D83-4178-A3AC-C0FF779EE32E}"/>
                    </a:ext>
                  </a:extLst>
                </p:cNvPr>
                <p:cNvSpPr/>
                <p:nvPr/>
              </p:nvSpPr>
              <p:spPr>
                <a:xfrm>
                  <a:off x="2272811" y="5192788"/>
                  <a:ext cx="2074981" cy="37776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得到最终权重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751896B-6B51-4C8E-9185-12B533C6D5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11" y="5192788"/>
                  <a:ext cx="2074981" cy="377764"/>
                </a:xfrm>
                <a:prstGeom prst="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456582B-B52E-4B35-A126-4BD3ABFEB6BB}"/>
                </a:ext>
              </a:extLst>
            </p:cNvPr>
            <p:cNvCxnSpPr>
              <a:stCxn id="17" idx="2"/>
              <a:endCxn id="27" idx="0"/>
            </p:cNvCxnSpPr>
            <p:nvPr/>
          </p:nvCxnSpPr>
          <p:spPr>
            <a:xfrm>
              <a:off x="3310302" y="1003110"/>
              <a:ext cx="5" cy="2552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2437C08-1F91-4BBD-90E9-B150F6E00FFB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6658215" y="1636113"/>
              <a:ext cx="1" cy="25496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BC88495-2C3F-4A54-8F1B-61DBD1F4E2FF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6658215" y="2268838"/>
              <a:ext cx="0" cy="2552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AB6C5C8-C149-4119-91FB-A6866B4996F4}"/>
                </a:ext>
              </a:extLst>
            </p:cNvPr>
            <p:cNvCxnSpPr>
              <a:stCxn id="23" idx="2"/>
              <a:endCxn id="26" idx="0"/>
            </p:cNvCxnSpPr>
            <p:nvPr/>
          </p:nvCxnSpPr>
          <p:spPr>
            <a:xfrm>
              <a:off x="3310302" y="2901887"/>
              <a:ext cx="0" cy="2500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C826342-D2E4-48ED-ACB1-591E80DFE5D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4347792" y="3340816"/>
              <a:ext cx="136319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6FB10B7-ED33-474A-BB39-914426CA51A2}"/>
                    </a:ext>
                  </a:extLst>
                </p:cNvPr>
                <p:cNvSpPr txBox="1"/>
                <p:nvPr/>
              </p:nvSpPr>
              <p:spPr>
                <a:xfrm>
                  <a:off x="5340395" y="4407556"/>
                  <a:ext cx="393889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8CA2DBF-7D86-41C6-A087-E67ACA7741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395" y="4407556"/>
                  <a:ext cx="3938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7A8A798-40F2-4EAD-8BE6-227FF6551E42}"/>
                    </a:ext>
                  </a:extLst>
                </p:cNvPr>
                <p:cNvSpPr txBox="1"/>
                <p:nvPr/>
              </p:nvSpPr>
              <p:spPr>
                <a:xfrm>
                  <a:off x="7841905" y="3151934"/>
                  <a:ext cx="422744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89956C0-2E78-4BED-83A5-68446F33C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905" y="3151934"/>
                  <a:ext cx="42274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65C6B86-467D-4786-AE63-39ABFB155A98}"/>
                </a:ext>
              </a:extLst>
            </p:cNvPr>
            <p:cNvCxnSpPr>
              <a:stCxn id="28" idx="2"/>
              <a:endCxn id="22" idx="0"/>
            </p:cNvCxnSpPr>
            <p:nvPr/>
          </p:nvCxnSpPr>
          <p:spPr>
            <a:xfrm flipH="1">
              <a:off x="6658210" y="3529698"/>
              <a:ext cx="4" cy="2500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7ADAA39-7246-4760-82E7-401C505D89C6}"/>
                </a:ext>
              </a:extLst>
            </p:cNvPr>
            <p:cNvCxnSpPr>
              <a:stCxn id="22" idx="2"/>
              <a:endCxn id="29" idx="0"/>
            </p:cNvCxnSpPr>
            <p:nvPr/>
          </p:nvCxnSpPr>
          <p:spPr>
            <a:xfrm flipH="1">
              <a:off x="6658209" y="4157509"/>
              <a:ext cx="1" cy="2500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E21FBDF-F609-454E-AF9D-17322D6F26E8}"/>
                </a:ext>
              </a:extLst>
            </p:cNvPr>
            <p:cNvCxnSpPr>
              <a:stCxn id="29" idx="1"/>
              <a:endCxn id="24" idx="3"/>
            </p:cNvCxnSpPr>
            <p:nvPr/>
          </p:nvCxnSpPr>
          <p:spPr>
            <a:xfrm flipH="1">
              <a:off x="4534689" y="4749782"/>
              <a:ext cx="105099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738F716-A420-4EA4-81B5-0F88EBD0F035}"/>
                </a:ext>
              </a:extLst>
            </p:cNvPr>
            <p:cNvCxnSpPr>
              <a:stCxn id="24" idx="2"/>
              <a:endCxn id="31" idx="0"/>
            </p:cNvCxnSpPr>
            <p:nvPr/>
          </p:nvCxnSpPr>
          <p:spPr>
            <a:xfrm>
              <a:off x="3310301" y="4938664"/>
              <a:ext cx="1" cy="2541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32B45B7-F7EE-4E10-B077-E4CBA35AF748}"/>
                </a:ext>
              </a:extLst>
            </p:cNvPr>
            <p:cNvCxnSpPr>
              <a:stCxn id="31" idx="2"/>
              <a:endCxn id="18" idx="0"/>
            </p:cNvCxnSpPr>
            <p:nvPr/>
          </p:nvCxnSpPr>
          <p:spPr>
            <a:xfrm flipH="1">
              <a:off x="3310300" y="5570552"/>
              <a:ext cx="2" cy="2541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A362C6F-53D1-41A0-9810-1F720F481024}"/>
                </a:ext>
              </a:extLst>
            </p:cNvPr>
            <p:cNvCxnSpPr>
              <a:stCxn id="27" idx="2"/>
              <a:endCxn id="23" idx="0"/>
            </p:cNvCxnSpPr>
            <p:nvPr/>
          </p:nvCxnSpPr>
          <p:spPr>
            <a:xfrm flipH="1">
              <a:off x="3310302" y="1636113"/>
              <a:ext cx="5" cy="888010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F247998-6A2C-40FD-B14D-67EA407DFBC3}"/>
                </a:ext>
              </a:extLst>
            </p:cNvPr>
            <p:cNvCxnSpPr>
              <a:cxnSpLocks/>
              <a:stCxn id="26" idx="2"/>
              <a:endCxn id="24" idx="0"/>
            </p:cNvCxnSpPr>
            <p:nvPr/>
          </p:nvCxnSpPr>
          <p:spPr>
            <a:xfrm flipH="1">
              <a:off x="3310301" y="3529698"/>
              <a:ext cx="1" cy="103120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2E9D1A7-CA80-4716-BBA1-CC033548F6BE}"/>
                    </a:ext>
                  </a:extLst>
                </p:cNvPr>
                <p:cNvSpPr txBox="1"/>
                <p:nvPr/>
              </p:nvSpPr>
              <p:spPr>
                <a:xfrm>
                  <a:off x="5185605" y="2461086"/>
                  <a:ext cx="6756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𝑠𝑒𝑛𝑑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099D77-5FBE-4DE1-8262-FC0502A0B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605" y="2461086"/>
                  <a:ext cx="675608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9DDF0815-9828-4E6E-9A8F-98952E540849}"/>
                    </a:ext>
                  </a:extLst>
                </p:cNvPr>
                <p:cNvSpPr txBox="1"/>
                <p:nvPr/>
              </p:nvSpPr>
              <p:spPr>
                <a:xfrm>
                  <a:off x="4190928" y="3081585"/>
                  <a:ext cx="6756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𝑠𝑒𝑛𝑑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86E83D2D-87A1-40DC-AEE7-862800E29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28" y="3081585"/>
                  <a:ext cx="67560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7755938-1FD6-44CD-B68C-92A99D0A4B48}"/>
                    </a:ext>
                  </a:extLst>
                </p:cNvPr>
                <p:cNvSpPr txBox="1"/>
                <p:nvPr/>
              </p:nvSpPr>
              <p:spPr>
                <a:xfrm>
                  <a:off x="4281423" y="2453775"/>
                  <a:ext cx="6756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𝑟𝑒𝑐𝑒𝑖𝑣𝑒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89AE058-BDF9-4FCC-85E4-75039168C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423" y="2453775"/>
                  <a:ext cx="67560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A0C46DF-4CD1-4428-A103-8EB3CA3C9714}"/>
                    </a:ext>
                  </a:extLst>
                </p:cNvPr>
                <p:cNvSpPr txBox="1"/>
                <p:nvPr/>
              </p:nvSpPr>
              <p:spPr>
                <a:xfrm>
                  <a:off x="5083929" y="3068731"/>
                  <a:ext cx="6756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𝑟𝑒𝑐𝑒𝑖𝑣𝑒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6276431-8AFF-4BA2-90D9-1F9D25B9B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929" y="3068731"/>
                  <a:ext cx="675608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4D0AF53-F5EA-4F28-8827-63108DCA6DBD}"/>
                </a:ext>
              </a:extLst>
            </p:cNvPr>
            <p:cNvSpPr txBox="1"/>
            <p:nvPr/>
          </p:nvSpPr>
          <p:spPr>
            <a:xfrm>
              <a:off x="6166222" y="881438"/>
              <a:ext cx="9839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子线程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9F7AAF1-DCFB-49BF-AB61-E2268A394DE2}"/>
                </a:ext>
              </a:extLst>
            </p:cNvPr>
            <p:cNvSpPr/>
            <p:nvPr/>
          </p:nvSpPr>
          <p:spPr>
            <a:xfrm>
              <a:off x="5083929" y="1189215"/>
              <a:ext cx="3303770" cy="4262799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246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6" y="665019"/>
            <a:ext cx="186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8AB15695-DC09-47D4-96B4-2DB4AD6A8A0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B541DF74-53BA-48CC-9554-038E91A846D7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B6FD584C-920A-4F7F-B4C3-0E73597E0E96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1143C89F-F928-4C64-A606-FDFB6907C73F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0E4FA9DD-C449-415C-8CA0-0796F3415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78" y="1064624"/>
            <a:ext cx="7539718" cy="5257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B16D06-CE54-406C-81A0-B823411A3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5089" y="837506"/>
            <a:ext cx="5426964" cy="8671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018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6" y="665019"/>
            <a:ext cx="313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8AB15695-DC09-47D4-96B4-2DB4AD6A8A0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B541DF74-53BA-48CC-9554-038E91A846D7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B6FD584C-920A-4F7F-B4C3-0E73597E0E96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1143C89F-F928-4C64-A606-FDFB6907C73F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87A9D65E-7A63-4B87-9575-40F913325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212955"/>
              </p:ext>
            </p:extLst>
          </p:nvPr>
        </p:nvGraphicFramePr>
        <p:xfrm>
          <a:off x="332801" y="1784040"/>
          <a:ext cx="5415903" cy="3193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5EFA751D-B4BC-49FB-BD4F-F2FE1FE14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507749"/>
              </p:ext>
            </p:extLst>
          </p:nvPr>
        </p:nvGraphicFramePr>
        <p:xfrm>
          <a:off x="6147322" y="1784040"/>
          <a:ext cx="5417080" cy="3193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0F4225-468F-432D-9D3A-6D8DE07421D0}"/>
              </a:ext>
            </a:extLst>
          </p:cNvPr>
          <p:cNvCxnSpPr>
            <a:cxnSpLocks/>
          </p:cNvCxnSpPr>
          <p:nvPr/>
        </p:nvCxnSpPr>
        <p:spPr>
          <a:xfrm>
            <a:off x="5864469" y="1859622"/>
            <a:ext cx="0" cy="3118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1DA3C07-4C57-46F6-A88A-A69D2460DECA}"/>
              </a:ext>
            </a:extLst>
          </p:cNvPr>
          <p:cNvSpPr txBox="1"/>
          <p:nvPr/>
        </p:nvSpPr>
        <p:spPr>
          <a:xfrm>
            <a:off x="798817" y="1270696"/>
            <a:ext cx="4667034" cy="369332"/>
          </a:xfrm>
          <a:prstGeom prst="rect">
            <a:avLst/>
          </a:prstGeom>
          <a:solidFill>
            <a:srgbClr val="E4EDF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不同训练样本量，线程都为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，粒度都为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CB2468-04BF-4EDF-B7E9-78BACB7283EC}"/>
              </a:ext>
            </a:extLst>
          </p:cNvPr>
          <p:cNvSpPr txBox="1"/>
          <p:nvPr/>
        </p:nvSpPr>
        <p:spPr>
          <a:xfrm>
            <a:off x="6244942" y="1270696"/>
            <a:ext cx="5221840" cy="369332"/>
          </a:xfrm>
          <a:prstGeom prst="rect">
            <a:avLst/>
          </a:prstGeom>
          <a:solidFill>
            <a:srgbClr val="E4EDF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不同线程数，训练样本量都为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，粒度都为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0E3E11-B0FB-4BD9-B9BA-0F877A0C8EDB}"/>
              </a:ext>
            </a:extLst>
          </p:cNvPr>
          <p:cNvSpPr txBox="1"/>
          <p:nvPr/>
        </p:nvSpPr>
        <p:spPr>
          <a:xfrm>
            <a:off x="275787" y="5117299"/>
            <a:ext cx="5472917" cy="1200329"/>
          </a:xfrm>
          <a:prstGeom prst="rect">
            <a:avLst/>
          </a:prstGeom>
          <a:noFill/>
          <a:ln>
            <a:solidFill>
              <a:srgbClr val="BCD2DA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openmp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实现的并行，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在时间开销和正确率上都较为优秀。虽然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需要额外的通讯开销时间，但是因为在本机上进行实验，其对实验的时间影响不大。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的时间开销和正确率呈现出较强的正相关。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6F9098-5878-4675-9E46-0F9F3658040A}"/>
              </a:ext>
            </a:extLst>
          </p:cNvPr>
          <p:cNvSpPr txBox="1"/>
          <p:nvPr/>
        </p:nvSpPr>
        <p:spPr>
          <a:xfrm>
            <a:off x="5946664" y="5117298"/>
            <a:ext cx="5969549" cy="1200329"/>
          </a:xfrm>
          <a:prstGeom prst="rect">
            <a:avLst/>
          </a:prstGeom>
          <a:noFill/>
          <a:ln>
            <a:solidFill>
              <a:srgbClr val="BCD2DA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我们可以看出，在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并行中随着线程数的增加，时间开销和正确率都随着减少。可以优化的是，当进程数大于等于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时，其时间开销已经趋于稳定，所以为了更高的正确率，我们可以在线程数为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的条件下进行更深入的研究。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0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6" y="665019"/>
            <a:ext cx="313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8AB15695-DC09-47D4-96B4-2DB4AD6A8A0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B541DF74-53BA-48CC-9554-038E91A846D7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B6FD584C-920A-4F7F-B4C3-0E73597E0E96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1143C89F-F928-4C64-A606-FDFB6907C73F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9D153B49-406B-42F3-BD7E-A3F209628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230811"/>
              </p:ext>
            </p:extLst>
          </p:nvPr>
        </p:nvGraphicFramePr>
        <p:xfrm>
          <a:off x="448423" y="2054092"/>
          <a:ext cx="6273346" cy="386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2170A6E-0B3B-4ACC-957C-7EC0ACDB15B1}"/>
              </a:ext>
            </a:extLst>
          </p:cNvPr>
          <p:cNvSpPr txBox="1"/>
          <p:nvPr/>
        </p:nvSpPr>
        <p:spPr>
          <a:xfrm>
            <a:off x="944730" y="1426354"/>
            <a:ext cx="5355404" cy="369332"/>
          </a:xfrm>
          <a:prstGeom prst="rect">
            <a:avLst/>
          </a:prstGeom>
          <a:solidFill>
            <a:srgbClr val="E4EDF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不同粒度，训练样本量都为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，线程数都为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A9A838-4660-429A-8C52-B3E9EB9AF088}"/>
              </a:ext>
            </a:extLst>
          </p:cNvPr>
          <p:cNvSpPr txBox="1"/>
          <p:nvPr/>
        </p:nvSpPr>
        <p:spPr>
          <a:xfrm>
            <a:off x="7050272" y="2491281"/>
            <a:ext cx="4615664" cy="211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粒度越小，时间开销和正确率较为稳定；粒度越大，时间开销和正确率波动较大。可以得出，虽然粒度的增加提高了一些正确率，但是到后面会有所收敛，由于计算量的倍增，时间开销同样也会倍增且不稳定。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5410DB-F208-4D74-889B-038915E0AD8E}"/>
              </a:ext>
            </a:extLst>
          </p:cNvPr>
          <p:cNvSpPr/>
          <p:nvPr/>
        </p:nvSpPr>
        <p:spPr>
          <a:xfrm>
            <a:off x="6933430" y="2396842"/>
            <a:ext cx="4811943" cy="2339149"/>
          </a:xfrm>
          <a:prstGeom prst="rect">
            <a:avLst/>
          </a:prstGeom>
          <a:noFill/>
          <a:ln>
            <a:solidFill>
              <a:srgbClr val="BC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42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6" y="665019"/>
            <a:ext cx="448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串行、并行实验结果比较</a:t>
            </a: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8AB15695-DC09-47D4-96B4-2DB4AD6A8A0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B541DF74-53BA-48CC-9554-038E91A846D7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B6FD584C-920A-4F7F-B4C3-0E73597E0E96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1143C89F-F928-4C64-A606-FDFB6907C73F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C07FB860-9DF1-4C99-90E6-502A2B693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533879"/>
              </p:ext>
            </p:extLst>
          </p:nvPr>
        </p:nvGraphicFramePr>
        <p:xfrm>
          <a:off x="210821" y="1804861"/>
          <a:ext cx="6444462" cy="4092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4F3B766-D81D-4084-938B-0BDED4FB4C89}"/>
              </a:ext>
            </a:extLst>
          </p:cNvPr>
          <p:cNvSpPr txBox="1"/>
          <p:nvPr/>
        </p:nvSpPr>
        <p:spPr>
          <a:xfrm>
            <a:off x="6744647" y="2906059"/>
            <a:ext cx="4923693" cy="2532745"/>
          </a:xfrm>
          <a:prstGeom prst="rect">
            <a:avLst/>
          </a:prstGeom>
          <a:noFill/>
          <a:ln>
            <a:solidFill>
              <a:srgbClr val="BCD2DA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从上述一个串行两个并行实验中可以得出，并行化对时间开销的减少有较大的帮助，但是其正确率也会因此受到一些影响。为此，选择适当的线程数和其他一些有关于并行的参数，有助于减少对如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神经网络等有较多矩阵运算或是循环体的模型的时间成本。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090DC8-397A-4437-921D-808D302DDB32}"/>
              </a:ext>
            </a:extLst>
          </p:cNvPr>
          <p:cNvGrpSpPr/>
          <p:nvPr/>
        </p:nvGrpSpPr>
        <p:grpSpPr>
          <a:xfrm>
            <a:off x="8173101" y="1161736"/>
            <a:ext cx="2066783" cy="1286250"/>
            <a:chOff x="8147407" y="926898"/>
            <a:chExt cx="2066783" cy="128625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E832531-9608-4FC9-A360-0A762A5B0918}"/>
                </a:ext>
              </a:extLst>
            </p:cNvPr>
            <p:cNvSpPr txBox="1"/>
            <p:nvPr/>
          </p:nvSpPr>
          <p:spPr>
            <a:xfrm>
              <a:off x="8341380" y="926898"/>
              <a:ext cx="1872810" cy="1286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样本量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	10000</a:t>
              </a:r>
              <a:endPara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线程数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	16</a:t>
              </a:r>
              <a:endPara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粒度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	10</a:t>
              </a:r>
              <a:endPara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: 折角 8">
              <a:extLst>
                <a:ext uri="{FF2B5EF4-FFF2-40B4-BE49-F238E27FC236}">
                  <a16:creationId xmlns:a16="http://schemas.microsoft.com/office/drawing/2014/main" id="{7A791D13-695E-40E1-A85A-F077B125F4B5}"/>
                </a:ext>
              </a:extLst>
            </p:cNvPr>
            <p:cNvSpPr/>
            <p:nvPr/>
          </p:nvSpPr>
          <p:spPr>
            <a:xfrm>
              <a:off x="8147407" y="926898"/>
              <a:ext cx="1937290" cy="1286250"/>
            </a:xfrm>
            <a:prstGeom prst="foldedCorner">
              <a:avLst/>
            </a:prstGeom>
            <a:noFill/>
            <a:ln>
              <a:solidFill>
                <a:srgbClr val="BCD2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3121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8" y="665019"/>
            <a:ext cx="97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9EAFDA32-B14F-4294-B8A5-75EA273F1BA2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E2CEB3E4-74A5-4E44-B5AD-F299BF320CBD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D61C3DE3-BD1D-4186-B013-57EDDE18CCEA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C69A7A5A-D42B-47C1-9812-94E3F4F0FA19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E06464-14DF-4987-AEBB-DC97474F001E}"/>
              </a:ext>
            </a:extLst>
          </p:cNvPr>
          <p:cNvSpPr txBox="1"/>
          <p:nvPr/>
        </p:nvSpPr>
        <p:spPr>
          <a:xfrm>
            <a:off x="747415" y="1548415"/>
            <a:ext cx="10503783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串行实现如矩阵运算、卷积计算等算法时，时间花销较大，不能很好的利用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处理多核心的优势。使用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OpenMP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MPI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，通过代码层面调度处理器多个核心并行化计算，能节约大量的时间。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9A9527-408C-4F46-90BB-61543D881876}"/>
              </a:ext>
            </a:extLst>
          </p:cNvPr>
          <p:cNvSpPr txBox="1"/>
          <p:nvPr/>
        </p:nvSpPr>
        <p:spPr>
          <a:xfrm>
            <a:off x="747415" y="2658467"/>
            <a:ext cx="10503782" cy="1707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buFont typeface="Wingdings" panose="05000000000000000000" pitchFamily="2" charset="2"/>
              <a:buChar char="Ø"/>
              <a:defRPr kern="10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dirty="0"/>
              <a:t>相比于</a:t>
            </a:r>
            <a:r>
              <a:rPr lang="en-US" altLang="zh-CN" dirty="0"/>
              <a:t>MPI</a:t>
            </a:r>
            <a:r>
              <a:rPr lang="zh-CN" altLang="zh-CN" dirty="0"/>
              <a:t>，</a:t>
            </a:r>
            <a:r>
              <a:rPr lang="en-US" altLang="zh-CN" dirty="0"/>
              <a:t>OpenMP</a:t>
            </a:r>
            <a:r>
              <a:rPr lang="zh-CN" altLang="zh-CN" dirty="0"/>
              <a:t>更加容易实现并行化，首先</a:t>
            </a:r>
            <a:r>
              <a:rPr lang="en-US" altLang="zh-CN" dirty="0"/>
              <a:t>OpenMP</a:t>
            </a:r>
            <a:r>
              <a:rPr lang="zh-CN" altLang="zh-CN" dirty="0"/>
              <a:t>的库导入简单，在</a:t>
            </a:r>
            <a:r>
              <a:rPr lang="en-US" altLang="zh-CN" dirty="0"/>
              <a:t>C\C++</a:t>
            </a:r>
            <a:r>
              <a:rPr lang="zh-CN" altLang="zh-CN" dirty="0"/>
              <a:t>中直接</a:t>
            </a:r>
            <a:r>
              <a:rPr lang="en-US" altLang="zh-CN" dirty="0"/>
              <a:t>include</a:t>
            </a:r>
            <a:r>
              <a:rPr lang="zh-CN" altLang="zh-CN" dirty="0"/>
              <a:t>即可。其次在不改动原始串行代码的情况下，在需要进行并行的代码块前添加</a:t>
            </a:r>
            <a:r>
              <a:rPr lang="en-US" altLang="zh-CN" dirty="0" err="1"/>
              <a:t>omp</a:t>
            </a:r>
            <a:r>
              <a:rPr lang="zh-CN" altLang="zh-CN" dirty="0"/>
              <a:t>指令即可。而</a:t>
            </a:r>
            <a:r>
              <a:rPr lang="en-US" altLang="zh-CN" dirty="0"/>
              <a:t>MPI</a:t>
            </a:r>
            <a:r>
              <a:rPr lang="zh-CN" altLang="zh-CN" dirty="0"/>
              <a:t>分为主线程和子线程，子线程需要与主线程进行通信交互，这需要消耗大量的通讯开销，并且因为底层设计问题，需要对部分代码进行重构。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06540D-260B-4E96-B9A4-599FDBCA8FA1}"/>
              </a:ext>
            </a:extLst>
          </p:cNvPr>
          <p:cNvSpPr txBox="1"/>
          <p:nvPr/>
        </p:nvSpPr>
        <p:spPr>
          <a:xfrm>
            <a:off x="747415" y="4599516"/>
            <a:ext cx="10503782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减少时间开销和提高模型正确率，二者不能兼得。在三次实验中我们发现，随着线程数的增多，模型的正确率会随之下降。在串行中，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损失和各层的权重按顺序进行迭代，而在并行则是随机性的迭代，所以会使得正确性降低。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B643C29-BA98-4E77-9E8E-082228D2E462}"/>
              </a:ext>
            </a:extLst>
          </p:cNvPr>
          <p:cNvGrpSpPr/>
          <p:nvPr/>
        </p:nvGrpSpPr>
        <p:grpSpPr>
          <a:xfrm rot="10800000">
            <a:off x="560852" y="1360278"/>
            <a:ext cx="2293475" cy="626366"/>
            <a:chOff x="7332014" y="2222332"/>
            <a:chExt cx="597922" cy="212643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F304E6-A4C1-49EF-BAC2-7C75E6CF5C9B}"/>
                </a:ext>
              </a:extLst>
            </p:cNvPr>
            <p:cNvCxnSpPr>
              <a:cxnSpLocks/>
            </p:cNvCxnSpPr>
            <p:nvPr/>
          </p:nvCxnSpPr>
          <p:spPr>
            <a:xfrm>
              <a:off x="7332014" y="2434975"/>
              <a:ext cx="597922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ADF9039-ED14-42CA-8C07-8C267E1FC9A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929930" y="2222332"/>
              <a:ext cx="5" cy="212643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E9F563-2543-4D41-844F-55D7A15F25BB}"/>
              </a:ext>
            </a:extLst>
          </p:cNvPr>
          <p:cNvGrpSpPr/>
          <p:nvPr/>
        </p:nvGrpSpPr>
        <p:grpSpPr>
          <a:xfrm>
            <a:off x="10744175" y="4365919"/>
            <a:ext cx="700410" cy="1753438"/>
            <a:chOff x="7772549" y="1839706"/>
            <a:chExt cx="182601" cy="59526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3D6B2AB-7856-4E32-9B4F-63166701D513}"/>
                </a:ext>
              </a:extLst>
            </p:cNvPr>
            <p:cNvCxnSpPr>
              <a:cxnSpLocks/>
            </p:cNvCxnSpPr>
            <p:nvPr/>
          </p:nvCxnSpPr>
          <p:spPr>
            <a:xfrm>
              <a:off x="7772549" y="2434975"/>
              <a:ext cx="182600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D122D75-E86D-489D-BB1D-099035CB7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5149" y="1839706"/>
              <a:ext cx="1" cy="595269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58449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8" y="665019"/>
            <a:ext cx="97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9EAFDA32-B14F-4294-B8A5-75EA273F1BA2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E2CEB3E4-74A5-4E44-B5AD-F299BF320CBD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D61C3DE3-BD1D-4186-B013-57EDDE18CCEA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C69A7A5A-D42B-47C1-9812-94E3F4F0FA19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B643C29-BA98-4E77-9E8E-082228D2E462}"/>
              </a:ext>
            </a:extLst>
          </p:cNvPr>
          <p:cNvGrpSpPr/>
          <p:nvPr/>
        </p:nvGrpSpPr>
        <p:grpSpPr>
          <a:xfrm rot="10800000">
            <a:off x="560852" y="1360278"/>
            <a:ext cx="2293475" cy="626366"/>
            <a:chOff x="7332014" y="2222332"/>
            <a:chExt cx="597922" cy="212643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F304E6-A4C1-49EF-BAC2-7C75E6CF5C9B}"/>
                </a:ext>
              </a:extLst>
            </p:cNvPr>
            <p:cNvCxnSpPr>
              <a:cxnSpLocks/>
            </p:cNvCxnSpPr>
            <p:nvPr/>
          </p:nvCxnSpPr>
          <p:spPr>
            <a:xfrm>
              <a:off x="7332014" y="2434975"/>
              <a:ext cx="597922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ADF9039-ED14-42CA-8C07-8C267E1FC9A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929930" y="2222332"/>
              <a:ext cx="5" cy="212643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E9F563-2543-4D41-844F-55D7A15F25BB}"/>
              </a:ext>
            </a:extLst>
          </p:cNvPr>
          <p:cNvGrpSpPr/>
          <p:nvPr/>
        </p:nvGrpSpPr>
        <p:grpSpPr>
          <a:xfrm>
            <a:off x="10744175" y="4365919"/>
            <a:ext cx="700410" cy="1753438"/>
            <a:chOff x="7772549" y="1839706"/>
            <a:chExt cx="182601" cy="59526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3D6B2AB-7856-4E32-9B4F-63166701D513}"/>
                </a:ext>
              </a:extLst>
            </p:cNvPr>
            <p:cNvCxnSpPr>
              <a:cxnSpLocks/>
            </p:cNvCxnSpPr>
            <p:nvPr/>
          </p:nvCxnSpPr>
          <p:spPr>
            <a:xfrm>
              <a:off x="7772549" y="2434975"/>
              <a:ext cx="182600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D122D75-E86D-489D-BB1D-099035CB7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5149" y="1839706"/>
              <a:ext cx="1" cy="595269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F34BD2E-C9C6-45C8-8544-D94BF570C807}"/>
              </a:ext>
            </a:extLst>
          </p:cNvPr>
          <p:cNvSpPr txBox="1"/>
          <p:nvPr/>
        </p:nvSpPr>
        <p:spPr>
          <a:xfrm>
            <a:off x="715518" y="4740986"/>
            <a:ext cx="10558469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MPI_Barrier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函数希望实现子进程之间的同步，但是程序会卡在这个位置。</a:t>
            </a:r>
          </a:p>
          <a:p>
            <a:pPr indent="30607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原因：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查阅资料发现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MPI_Send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的缓冲区有容量上的限制。</a:t>
            </a:r>
          </a:p>
          <a:p>
            <a:pPr indent="30607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解决办法：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不进行子线程之间的同步，发送和接收同时进行。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5F7E90-30C5-47FE-A974-813CA24E8940}"/>
              </a:ext>
            </a:extLst>
          </p:cNvPr>
          <p:cNvSpPr txBox="1"/>
          <p:nvPr/>
        </p:nvSpPr>
        <p:spPr>
          <a:xfrm>
            <a:off x="694185" y="1505379"/>
            <a:ext cx="10400193" cy="170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OpenMP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希望使用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firstprivate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来使变量为进程私有。</a:t>
            </a:r>
          </a:p>
          <a:p>
            <a:pPr marL="0" marR="0" lvl="0" indent="30607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原因：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推测是因为我们的程序没有进行封装，使用了全局变量。</a:t>
            </a:r>
          </a:p>
          <a:p>
            <a:pPr marL="0" marR="0" lvl="0" indent="30607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解决办法：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threadprivate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命令在主程序之前将神经网络中涉及到的变量设置为线程私有，一定程度上解决了这个问题。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3DF2C37-C442-45D1-81D2-A3BD247EA839}"/>
              </a:ext>
            </a:extLst>
          </p:cNvPr>
          <p:cNvSpPr txBox="1"/>
          <p:nvPr/>
        </p:nvSpPr>
        <p:spPr>
          <a:xfrm>
            <a:off x="715518" y="3323726"/>
            <a:ext cx="10877839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运行发现在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MPI_Finalize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函数后的程序部分，也会进入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中并行运行。</a:t>
            </a:r>
          </a:p>
          <a:p>
            <a:pPr indent="30607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原因：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查阅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资料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会并行化全部代码，包括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MPI_Init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MPI_Finalize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之后的代码。</a:t>
            </a:r>
          </a:p>
          <a:p>
            <a:pPr indent="30607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解决办法：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的线程分为一个主进程和其他子进程，将串行部分都放在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(rank==0)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即主进程里。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80B71B-958C-4946-B871-95C7B5F97B61}"/>
              </a:ext>
            </a:extLst>
          </p:cNvPr>
          <p:cNvSpPr/>
          <p:nvPr/>
        </p:nvSpPr>
        <p:spPr>
          <a:xfrm>
            <a:off x="691570" y="1707009"/>
            <a:ext cx="235129" cy="23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96B3B24-6DF1-4776-85C2-BB184589AF05}"/>
              </a:ext>
            </a:extLst>
          </p:cNvPr>
          <p:cNvSpPr/>
          <p:nvPr/>
        </p:nvSpPr>
        <p:spPr>
          <a:xfrm>
            <a:off x="691568" y="4880971"/>
            <a:ext cx="235129" cy="23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61EFE98-5BEE-4F85-98A0-1BA7AD1D0B01}"/>
              </a:ext>
            </a:extLst>
          </p:cNvPr>
          <p:cNvSpPr/>
          <p:nvPr/>
        </p:nvSpPr>
        <p:spPr>
          <a:xfrm>
            <a:off x="691569" y="3493608"/>
            <a:ext cx="235129" cy="23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980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82A9A-A0AC-4CE0-A0D0-3D08BFD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D6C1E-4FD4-4472-90BA-BE0A5EA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38B44D-69F3-4A73-9E1B-1343EBCE1BAB}"/>
              </a:ext>
            </a:extLst>
          </p:cNvPr>
          <p:cNvSpPr txBox="1"/>
          <p:nvPr/>
        </p:nvSpPr>
        <p:spPr>
          <a:xfrm>
            <a:off x="486888" y="665019"/>
            <a:ext cx="97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hlinkClick r:id="rId3" action="ppaction://hlinksldjump"/>
            <a:extLst>
              <a:ext uri="{FF2B5EF4-FFF2-40B4-BE49-F238E27FC236}">
                <a16:creationId xmlns:a16="http://schemas.microsoft.com/office/drawing/2014/main" id="{179B884B-C56B-4A98-822B-11FF436CA6BC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9EAFDA32-B14F-4294-B8A5-75EA273F1BA2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E2CEB3E4-74A5-4E44-B5AD-F299BF320CBD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D61C3DE3-BD1D-4186-B013-57EDDE18CCEA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C69A7A5A-D42B-47C1-9812-94E3F4F0FA19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B643C29-BA98-4E77-9E8E-082228D2E462}"/>
              </a:ext>
            </a:extLst>
          </p:cNvPr>
          <p:cNvGrpSpPr/>
          <p:nvPr/>
        </p:nvGrpSpPr>
        <p:grpSpPr>
          <a:xfrm rot="10800000">
            <a:off x="560852" y="1360278"/>
            <a:ext cx="2293475" cy="626366"/>
            <a:chOff x="7332014" y="2222332"/>
            <a:chExt cx="597922" cy="212643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F304E6-A4C1-49EF-BAC2-7C75E6CF5C9B}"/>
                </a:ext>
              </a:extLst>
            </p:cNvPr>
            <p:cNvCxnSpPr>
              <a:cxnSpLocks/>
            </p:cNvCxnSpPr>
            <p:nvPr/>
          </p:nvCxnSpPr>
          <p:spPr>
            <a:xfrm>
              <a:off x="7332014" y="2434975"/>
              <a:ext cx="597922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ADF9039-ED14-42CA-8C07-8C267E1FC9A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929930" y="2222332"/>
              <a:ext cx="5" cy="212643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E9F563-2543-4D41-844F-55D7A15F25BB}"/>
              </a:ext>
            </a:extLst>
          </p:cNvPr>
          <p:cNvGrpSpPr/>
          <p:nvPr/>
        </p:nvGrpSpPr>
        <p:grpSpPr>
          <a:xfrm>
            <a:off x="10744175" y="4365919"/>
            <a:ext cx="700410" cy="1753438"/>
            <a:chOff x="7772549" y="1839706"/>
            <a:chExt cx="182601" cy="59526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3D6B2AB-7856-4E32-9B4F-63166701D513}"/>
                </a:ext>
              </a:extLst>
            </p:cNvPr>
            <p:cNvCxnSpPr>
              <a:cxnSpLocks/>
            </p:cNvCxnSpPr>
            <p:nvPr/>
          </p:nvCxnSpPr>
          <p:spPr>
            <a:xfrm>
              <a:off x="7772549" y="2434975"/>
              <a:ext cx="182600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D122D75-E86D-489D-BB1D-099035CB7D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5149" y="1839706"/>
              <a:ext cx="1" cy="595269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568D989-5AF7-4A7F-A2C6-3E6B93FBAE19}"/>
              </a:ext>
            </a:extLst>
          </p:cNvPr>
          <p:cNvSpPr txBox="1"/>
          <p:nvPr/>
        </p:nvSpPr>
        <p:spPr>
          <a:xfrm>
            <a:off x="758168" y="1673461"/>
            <a:ext cx="10355256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串行程序我们采用了单样本训练的训练方式，他的问题在于训练时间比较久，而且训练的模型效果也不是最优的，所以可以尝试使用批训练，并在此基础上再实现并行设计。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（我们尝试修改了一个批训练的版本，但效果不如单样本训练好，还有待改进）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DD5B32-C69D-4AE5-BB42-7D2AFC3BC8CE}"/>
              </a:ext>
            </a:extLst>
          </p:cNvPr>
          <p:cNvSpPr txBox="1"/>
          <p:nvPr/>
        </p:nvSpPr>
        <p:spPr>
          <a:xfrm>
            <a:off x="739126" y="3194235"/>
            <a:ext cx="10355252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  <a:defRPr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我们的</a:t>
            </a:r>
            <a:r>
              <a:rPr lang="en-US" altLang="zh-CN" dirty="0"/>
              <a:t>OpenMP</a:t>
            </a:r>
            <a:r>
              <a:rPr lang="zh-CN" altLang="zh-CN" dirty="0"/>
              <a:t>的实现的并行效果比较差，分析原因可能是由于</a:t>
            </a:r>
            <a:r>
              <a:rPr lang="en-US" altLang="zh-CN" dirty="0"/>
              <a:t>OpenMP</a:t>
            </a:r>
            <a:r>
              <a:rPr lang="zh-CN" altLang="zh-CN" dirty="0"/>
              <a:t>是共享内存的，而我们设计的程序是全局变量的方式设计的，封装性不好，所以整体模型权重的更新会有问题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9FB5BA-55F3-4E04-9DED-B0CC23231EAB}"/>
              </a:ext>
            </a:extLst>
          </p:cNvPr>
          <p:cNvSpPr txBox="1"/>
          <p:nvPr/>
        </p:nvSpPr>
        <p:spPr>
          <a:xfrm>
            <a:off x="758176" y="4285521"/>
            <a:ext cx="10355244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  <a:defRPr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OpenMP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在实现时只简单实现了多线程的数据并行，可考虑采用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schedule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分块来对不同线程的样本动态调度。</a:t>
            </a:r>
            <a:endParaRPr lang="zh-CN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A9588A-5017-411A-A013-EACA9338251E}"/>
              </a:ext>
            </a:extLst>
          </p:cNvPr>
          <p:cNvSpPr txBox="1"/>
          <p:nvPr/>
        </p:nvSpPr>
        <p:spPr>
          <a:xfrm>
            <a:off x="758168" y="5270095"/>
            <a:ext cx="8834228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  <a:defRPr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MPI</a:t>
            </a:r>
            <a:r>
              <a:rPr lang="zh-CN" altLang="zh-CN" dirty="0"/>
              <a:t>的可以改进成在集群上跑，分析多处理器对于通信开销的影响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453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17FB97A-EEA5-4712-B93C-ED1B159C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7E8816-35B4-43C2-A12B-A27090B7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1B5812-4E8D-49A2-88F2-F4AC93E66B8C}"/>
              </a:ext>
            </a:extLst>
          </p:cNvPr>
          <p:cNvSpPr txBox="1"/>
          <p:nvPr/>
        </p:nvSpPr>
        <p:spPr>
          <a:xfrm>
            <a:off x="486887" y="665019"/>
            <a:ext cx="192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小组讨论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A02817-9331-4F2F-9765-35A50E0DA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50072"/>
              </p:ext>
            </p:extLst>
          </p:nvPr>
        </p:nvGraphicFramePr>
        <p:xfrm>
          <a:off x="1422853" y="1268842"/>
          <a:ext cx="9339944" cy="5137846"/>
        </p:xfrm>
        <a:graphic>
          <a:graphicData uri="http://schemas.openxmlformats.org/drawingml/2006/table">
            <a:tbl>
              <a:tblPr firstRow="1" firstCol="1" bandRow="1"/>
              <a:tblGrid>
                <a:gridCol w="792590">
                  <a:extLst>
                    <a:ext uri="{9D8B030D-6E8A-4147-A177-3AD203B41FA5}">
                      <a16:colId xmlns:a16="http://schemas.microsoft.com/office/drawing/2014/main" val="1454290916"/>
                    </a:ext>
                  </a:extLst>
                </a:gridCol>
                <a:gridCol w="1436569">
                  <a:extLst>
                    <a:ext uri="{9D8B030D-6E8A-4147-A177-3AD203B41FA5}">
                      <a16:colId xmlns:a16="http://schemas.microsoft.com/office/drawing/2014/main" val="1592135956"/>
                    </a:ext>
                  </a:extLst>
                </a:gridCol>
                <a:gridCol w="3670228">
                  <a:extLst>
                    <a:ext uri="{9D8B030D-6E8A-4147-A177-3AD203B41FA5}">
                      <a16:colId xmlns:a16="http://schemas.microsoft.com/office/drawing/2014/main" val="2034075206"/>
                    </a:ext>
                  </a:extLst>
                </a:gridCol>
                <a:gridCol w="3440557">
                  <a:extLst>
                    <a:ext uri="{9D8B030D-6E8A-4147-A177-3AD203B41FA5}">
                      <a16:colId xmlns:a16="http://schemas.microsoft.com/office/drawing/2014/main" val="3445983769"/>
                    </a:ext>
                  </a:extLst>
                </a:gridCol>
              </a:tblGrid>
              <a:tr h="463243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讨论内容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下一步工作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29591"/>
                  </a:ext>
                </a:extLst>
              </a:tr>
              <a:tr h="71051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2022.4.16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明确各成员的任务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参考相关资料确定选题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安装配置并行实验环境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实现串行版本程序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撰写项目背景分析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682489"/>
                  </a:ext>
                </a:extLst>
              </a:tr>
              <a:tr h="95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2022.4.23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讨论串行版本程序遇到的问题，进行改进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讨论并行版本该如何实现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OpenMP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并行版本程序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．撰写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OpenMP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并行设计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939906"/>
                  </a:ext>
                </a:extLst>
              </a:tr>
              <a:tr h="120507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2022.4.25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讨论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OpenMP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版本程序遇到的问题，进行改进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程序演示与测试，大家提出自己的问题并讨论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跑实验数据，进行比较分析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继续修改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并行版本程序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绘制项目相关图表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965234"/>
                  </a:ext>
                </a:extLst>
              </a:tr>
              <a:tr h="95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2022.4.28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讨论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MPI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版本程序遇到的问题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对已完成的报告内容进行汇总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各成员制作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相关内容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文字报告内容整合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项目程序文件整合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449906"/>
                  </a:ext>
                </a:extLst>
              </a:tr>
              <a:tr h="46490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2022.4.29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讨论项目可改进的方向</a:t>
                      </a:r>
                    </a:p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讨论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汇报流程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进一步优化文字报告和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汇报内容</a:t>
                      </a:r>
                    </a:p>
                  </a:txBody>
                  <a:tcPr marL="61819" marR="61819" marT="0" marB="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2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60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38D603F-BA1D-4E67-A089-F9083B89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C09A0-5BA0-49CF-9E50-48D8AB45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5E9A0-7F52-4874-8B12-279EC10290D4}"/>
              </a:ext>
            </a:extLst>
          </p:cNvPr>
          <p:cNvSpPr txBox="1"/>
          <p:nvPr/>
        </p:nvSpPr>
        <p:spPr>
          <a:xfrm>
            <a:off x="486887" y="665019"/>
            <a:ext cx="192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50CB96-9902-49F6-B822-7C925F2C6F6A}"/>
              </a:ext>
            </a:extLst>
          </p:cNvPr>
          <p:cNvSpPr txBox="1"/>
          <p:nvPr/>
        </p:nvSpPr>
        <p:spPr>
          <a:xfrm>
            <a:off x="356388" y="1340677"/>
            <a:ext cx="11191177" cy="29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[1] 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吳思涵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趙楠楠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.BP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神經網絡在圖像處理中的應用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[J].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電子技術與軟件工程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,2021(23):112-113.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[2] 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張弦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基于數據并行的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BP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神經網絡訓練算法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[D].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華中科技大學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,2008.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[3] </a:t>
            </a:r>
            <a:r>
              <a:rPr lang="en-US" altLang="zh-CN" sz="1600" kern="100" dirty="0" err="1">
                <a:effectLst/>
                <a:latin typeface="+mn-ea"/>
                <a:cs typeface="Times New Roman" panose="02020603050405020304" pitchFamily="18" charset="0"/>
              </a:rPr>
              <a:t>odorov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D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effectLst/>
                <a:latin typeface="+mn-ea"/>
                <a:cs typeface="Times New Roman" panose="02020603050405020304" pitchFamily="18" charset="0"/>
              </a:rPr>
              <a:t>Zdraveski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V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effectLst/>
                <a:latin typeface="+mn-ea"/>
                <a:cs typeface="Times New Roman" panose="02020603050405020304" pitchFamily="18" charset="0"/>
              </a:rPr>
              <a:t>Kostoska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M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et al.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用于手写识别的神经网络算法的并行化：我们能否提高速度，保持相同的准确性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[C]//2021 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第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44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届国际信息、通信和电子技术公约（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MIPRO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）。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IEEE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932-937.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[4] 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張廆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基于在線學習方法的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BP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神經網絡訓練算法研究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[D].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華中科技大學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,2009.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[5] </a:t>
            </a:r>
            <a:r>
              <a:rPr lang="en-US" altLang="zh-CN" sz="1600" kern="100" dirty="0" err="1">
                <a:effectLst/>
                <a:latin typeface="+mn-ea"/>
                <a:cs typeface="Times New Roman" panose="02020603050405020304" pitchFamily="18" charset="0"/>
              </a:rPr>
              <a:t>Skillicorn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D B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Talia D. 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并行计算的模型与语言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[J].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计算机学报，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1998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 30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）：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123-169.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[6]</a:t>
            </a:r>
            <a:r>
              <a:rPr lang="en-US" altLang="zh-CN" sz="1600" kern="100" dirty="0">
                <a:solidFill>
                  <a:srgbClr val="666666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趙昕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基于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BP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神經網絡的圖像檢索算法研究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[D].</a:t>
            </a:r>
            <a:r>
              <a:rPr lang="zh-TW" altLang="zh-CN" sz="1600" kern="100" dirty="0">
                <a:effectLst/>
                <a:latin typeface="+mn-ea"/>
                <a:cs typeface="Times New Roman" panose="02020603050405020304" pitchFamily="18" charset="0"/>
              </a:rPr>
              <a:t>西安科技大學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,2018.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600" dirty="0">
                <a:effectLst/>
                <a:latin typeface="+mn-ea"/>
              </a:rPr>
              <a:t>[7] </a:t>
            </a:r>
            <a:r>
              <a:rPr lang="zh-TW" altLang="zh-CN" sz="1600" dirty="0">
                <a:effectLst/>
                <a:latin typeface="+mn-ea"/>
                <a:cs typeface="Times New Roman" panose="02020603050405020304" pitchFamily="18" charset="0"/>
              </a:rPr>
              <a:t>李亞朋</a:t>
            </a:r>
            <a:r>
              <a:rPr lang="en-US" altLang="zh-CN" sz="1600" dirty="0">
                <a:effectLst/>
                <a:latin typeface="+mn-ea"/>
              </a:rPr>
              <a:t>. </a:t>
            </a:r>
            <a:r>
              <a:rPr lang="zh-TW" altLang="zh-CN" sz="1600" dirty="0">
                <a:effectLst/>
                <a:latin typeface="+mn-ea"/>
                <a:cs typeface="Times New Roman" panose="02020603050405020304" pitchFamily="18" charset="0"/>
              </a:rPr>
              <a:t>多線程下負載均衡的</a:t>
            </a:r>
            <a:r>
              <a:rPr lang="en-US" altLang="zh-CN" sz="1600" dirty="0">
                <a:effectLst/>
                <a:latin typeface="+mn-ea"/>
              </a:rPr>
              <a:t>OpenMP</a:t>
            </a:r>
            <a:r>
              <a:rPr lang="zh-TW" altLang="zh-CN" sz="1600" dirty="0">
                <a:effectLst/>
                <a:latin typeface="+mn-ea"/>
                <a:cs typeface="Times New Roman" panose="02020603050405020304" pitchFamily="18" charset="0"/>
              </a:rPr>
              <a:t>靜態調度方法</a:t>
            </a:r>
            <a:r>
              <a:rPr lang="en-US" altLang="zh-CN" sz="1600" dirty="0">
                <a:effectLst/>
                <a:latin typeface="+mn-ea"/>
              </a:rPr>
              <a:t>[D].</a:t>
            </a:r>
            <a:r>
              <a:rPr lang="zh-TW" altLang="zh-CN" sz="1600" dirty="0">
                <a:effectLst/>
                <a:latin typeface="+mn-ea"/>
                <a:cs typeface="Times New Roman" panose="02020603050405020304" pitchFamily="18" charset="0"/>
              </a:rPr>
              <a:t>鄭州大學</a:t>
            </a:r>
            <a:r>
              <a:rPr lang="en-US" altLang="zh-CN" sz="1600" dirty="0">
                <a:effectLst/>
                <a:latin typeface="+mn-ea"/>
              </a:rPr>
              <a:t>d,2021.DOI:10.27466/d.cnki.gzzdu.2021.004608.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1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hlinkClick r:id="rId4" action="ppaction://hlinksldjump"/>
            <a:extLst>
              <a:ext uri="{FF2B5EF4-FFF2-40B4-BE49-F238E27FC236}">
                <a16:creationId xmlns:a16="http://schemas.microsoft.com/office/drawing/2014/main" id="{F93DD30A-34F3-461C-B972-0BAC44A3C8BA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0F1378B9-6984-4DAA-8234-920F75342099}"/>
              </a:ext>
            </a:extLst>
          </p:cNvPr>
          <p:cNvSpPr/>
          <p:nvPr/>
        </p:nvSpPr>
        <p:spPr>
          <a:xfrm>
            <a:off x="2733994" y="4368629"/>
            <a:ext cx="176169" cy="260059"/>
          </a:xfrm>
          <a:prstGeom prst="downArrow">
            <a:avLst/>
          </a:prstGeom>
          <a:ln>
            <a:solidFill>
              <a:srgbClr val="53849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MO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387978CB-4C16-4196-8354-36F4398A2656}"/>
              </a:ext>
            </a:extLst>
          </p:cNvPr>
          <p:cNvSpPr/>
          <p:nvPr/>
        </p:nvSpPr>
        <p:spPr>
          <a:xfrm>
            <a:off x="2733994" y="2492431"/>
            <a:ext cx="176169" cy="260059"/>
          </a:xfrm>
          <a:prstGeom prst="downArrow">
            <a:avLst/>
          </a:prstGeom>
          <a:ln>
            <a:solidFill>
              <a:srgbClr val="53849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MO" altLang="en-US"/>
          </a:p>
        </p:txBody>
      </p:sp>
      <p:pic>
        <p:nvPicPr>
          <p:cNvPr id="1026" name="Picture 2" descr="https://gimg2.baidu.com/image_search/src=http%3A%2F%2Fimg2018.cnblogs.com%2Fblog%2F194179%2F201812%2F194179-20181230110336644-330244804.jpg&amp;refer=http%3A%2F%2Fimg2018.cnblogs.com&amp;app=2002&amp;size=f9999,10000&amp;q=a80&amp;n=0&amp;g=0n&amp;fmt=auto?sec=1653792668&amp;t=0f5e954eb08781767ce5df66f59cca5d">
            <a:extLst>
              <a:ext uri="{FF2B5EF4-FFF2-40B4-BE49-F238E27FC236}">
                <a16:creationId xmlns:a16="http://schemas.microsoft.com/office/drawing/2014/main" id="{13D2753C-068D-4842-8CC9-E689FEB0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06" y="1893964"/>
            <a:ext cx="5478385" cy="275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18E51B6-654B-4D77-8AD1-C5FA9DA8884F}"/>
              </a:ext>
            </a:extLst>
          </p:cNvPr>
          <p:cNvSpPr txBox="1"/>
          <p:nvPr/>
        </p:nvSpPr>
        <p:spPr>
          <a:xfrm>
            <a:off x="7430952" y="4964036"/>
            <a:ext cx="377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MO" sz="1400" dirty="0"/>
              <a:t>BP</a:t>
            </a:r>
            <a:r>
              <a:rPr lang="zh-CN" altLang="en-US" sz="1400" dirty="0"/>
              <a:t>神经网络寻求最优解过程三维图</a:t>
            </a:r>
            <a:endParaRPr lang="zh-MO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092C3E-E624-42A6-9DD2-2704375EEA8F}"/>
              </a:ext>
            </a:extLst>
          </p:cNvPr>
          <p:cNvSpPr txBox="1"/>
          <p:nvPr/>
        </p:nvSpPr>
        <p:spPr>
          <a:xfrm>
            <a:off x="486888" y="665019"/>
            <a:ext cx="186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4CCFE6-C3E5-453A-8758-EAB638421DD3}"/>
              </a:ext>
            </a:extLst>
          </p:cNvPr>
          <p:cNvSpPr txBox="1"/>
          <p:nvPr/>
        </p:nvSpPr>
        <p:spPr>
          <a:xfrm>
            <a:off x="272009" y="1464351"/>
            <a:ext cx="5873539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运用BP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(Back Propagation)</a:t>
            </a:r>
            <a:r>
              <a:rPr lang="zh-CN" altLang="en-US" dirty="0">
                <a:sym typeface="+mn-ea"/>
              </a:rPr>
              <a:t>神经网络进行手写数学识别时，我们发现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训练速度很慢</a:t>
            </a:r>
            <a:r>
              <a:rPr lang="zh-CN" altLang="en-US" dirty="0">
                <a:sym typeface="+mn-ea"/>
              </a:rPr>
              <a:t>，数据量较大的话可能需要很长时间。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36C30D-1E25-4E04-A0B5-87EA15C1B2D7}"/>
              </a:ext>
            </a:extLst>
          </p:cNvPr>
          <p:cNvSpPr txBox="1"/>
          <p:nvPr/>
        </p:nvSpPr>
        <p:spPr>
          <a:xfrm>
            <a:off x="272007" y="2852420"/>
            <a:ext cx="5873539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并且我们发现在运行过程中，我们的目的是寻找全局最优解，但训练会发生陷入停滞的情况，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陷入局部极小值</a:t>
            </a:r>
            <a:r>
              <a:rPr lang="zh-CN" altLang="en-US" dirty="0">
                <a:sym typeface="+mn-ea"/>
              </a:rPr>
              <a:t>，也就是误差曲面凹陷点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20D6DF-340B-4759-918C-1C7EA3221204}"/>
              </a:ext>
            </a:extLst>
          </p:cNvPr>
          <p:cNvSpPr txBox="1"/>
          <p:nvPr/>
        </p:nvSpPr>
        <p:spPr>
          <a:xfrm>
            <a:off x="272008" y="4628688"/>
            <a:ext cx="5873539" cy="1332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并行处理</a:t>
            </a:r>
            <a:r>
              <a:rPr lang="zh-CN" altLang="en-US" dirty="0">
                <a:sym typeface="+mn-ea"/>
              </a:rPr>
              <a:t>，发现这种方法可以减少处理机之间的通信量，使得处理机间的效率得到提高。所以本研究基于BP模型进行并行化处理，以求达到提高BP模型的性能的目的。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FE59D3-D99A-4C7B-A99B-F4DCE2236933}"/>
              </a:ext>
            </a:extLst>
          </p:cNvPr>
          <p:cNvCxnSpPr>
            <a:cxnSpLocks/>
          </p:cNvCxnSpPr>
          <p:nvPr/>
        </p:nvCxnSpPr>
        <p:spPr>
          <a:xfrm flipH="1">
            <a:off x="6262798" y="1899726"/>
            <a:ext cx="2" cy="353391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14677D7F-B74A-440F-AA38-7C02145B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并行计算 </a:t>
            </a:r>
            <a:r>
              <a:rPr lang="en-US" altLang="zh-CN" dirty="0"/>
              <a:t>Parallel Computing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7F95B3BC-E8A1-4325-A8FE-9E21A4F0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9" name="矩形: 圆角 18">
            <a:hlinkClick r:id="rId6" action="ppaction://hlinksldjump"/>
            <a:extLst>
              <a:ext uri="{FF2B5EF4-FFF2-40B4-BE49-F238E27FC236}">
                <a16:creationId xmlns:a16="http://schemas.microsoft.com/office/drawing/2014/main" id="{931F62A1-83CC-4064-963E-6B45E28D64C9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: 圆角 19">
            <a:hlinkClick r:id="rId7" action="ppaction://hlinksldjump"/>
            <a:extLst>
              <a:ext uri="{FF2B5EF4-FFF2-40B4-BE49-F238E27FC236}">
                <a16:creationId xmlns:a16="http://schemas.microsoft.com/office/drawing/2014/main" id="{736136C8-9803-4FD3-9032-BF74BF870341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hlinkClick r:id="rId8" action="ppaction://hlinksldjump"/>
            <a:extLst>
              <a:ext uri="{FF2B5EF4-FFF2-40B4-BE49-F238E27FC236}">
                <a16:creationId xmlns:a16="http://schemas.microsoft.com/office/drawing/2014/main" id="{A3E59F6D-6A96-4B6F-BB25-E627985CDBC9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: 圆角 21">
            <a:hlinkClick r:id="rId9" action="ppaction://hlinksldjump"/>
            <a:extLst>
              <a:ext uri="{FF2B5EF4-FFF2-40B4-BE49-F238E27FC236}">
                <a16:creationId xmlns:a16="http://schemas.microsoft.com/office/drawing/2014/main" id="{1140F83C-F415-4640-B3EC-548427C2FE20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362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7F57577-11BA-4BC7-87F1-948A8EFF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3169A1-0F4D-44DB-88F1-76E234B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54356-6555-4DC4-A9D2-F84B57E64FE0}"/>
              </a:ext>
            </a:extLst>
          </p:cNvPr>
          <p:cNvSpPr txBox="1"/>
          <p:nvPr/>
        </p:nvSpPr>
        <p:spPr>
          <a:xfrm>
            <a:off x="3893931" y="2397035"/>
            <a:ext cx="50417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/>
              <a:t>Thank you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82385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56DA14-B282-486B-B5D4-8ADEC654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131FA-64B7-467C-A5A6-F6E9C042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974E37-01BB-419F-8455-3F05706A8F7D}"/>
              </a:ext>
            </a:extLst>
          </p:cNvPr>
          <p:cNvSpPr txBox="1"/>
          <p:nvPr/>
        </p:nvSpPr>
        <p:spPr>
          <a:xfrm>
            <a:off x="486887" y="665019"/>
            <a:ext cx="203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0D881F-0365-4738-9D8A-FACA119A1B16}"/>
              </a:ext>
            </a:extLst>
          </p:cNvPr>
          <p:cNvSpPr txBox="1"/>
          <p:nvPr/>
        </p:nvSpPr>
        <p:spPr>
          <a:xfrm>
            <a:off x="1465212" y="1965808"/>
            <a:ext cx="9007014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基于提到BP神经网络算法进行识别算法存在训练速度慢、易陷入局部极小值等缺陷。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对于训练规模巨大的神经网络，BP神经网络本身不能满足实际应用的要求。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所以如何提高BP神经网络算法的训练速度是小组研究问题之重。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2ECD12-5452-4AC2-B238-E41C3F52FD5D}"/>
              </a:ext>
            </a:extLst>
          </p:cNvPr>
          <p:cNvSpPr txBox="1"/>
          <p:nvPr/>
        </p:nvSpPr>
        <p:spPr>
          <a:xfrm>
            <a:off x="1526758" y="3853295"/>
            <a:ext cx="8945467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ym typeface="+mn-ea"/>
              </a:rPr>
              <a:t>手写数字识别被认为是各种新兴应用的核心。在图像处理领域，识别包括字母和数字在内的手写文本一直是热门话题之一。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283C69-EAB9-4077-841D-0CF48CC85F56}"/>
              </a:ext>
            </a:extLst>
          </p:cNvPr>
          <p:cNvSpPr txBox="1"/>
          <p:nvPr/>
        </p:nvSpPr>
        <p:spPr>
          <a:xfrm>
            <a:off x="1526757" y="4846903"/>
            <a:ext cx="894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+mn-ea"/>
              </a:rPr>
              <a:t>我们小组选择以手写体数字识别惯用基础场景为案例进行BP神经网络的并行化研究。</a:t>
            </a:r>
            <a:endParaRPr lang="zh-CN" altLang="en-US" b="1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4700F49-D7F9-4152-9E7E-A7EA29DA6FC1}"/>
              </a:ext>
            </a:extLst>
          </p:cNvPr>
          <p:cNvGrpSpPr/>
          <p:nvPr/>
        </p:nvGrpSpPr>
        <p:grpSpPr>
          <a:xfrm rot="5400000" flipH="1">
            <a:off x="1730612" y="1114558"/>
            <a:ext cx="493516" cy="1560567"/>
            <a:chOff x="7592284" y="2147674"/>
            <a:chExt cx="340440" cy="287487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58B2F2-51B8-4091-8F95-53EBB07097A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761017" y="2266242"/>
              <a:ext cx="186" cy="337652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3B1EE1-A654-4455-9B15-3FCF7520D2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87680" y="2289932"/>
              <a:ext cx="287302" cy="2786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A4605FD-C014-482B-A1A0-8EA664CBF661}"/>
              </a:ext>
            </a:extLst>
          </p:cNvPr>
          <p:cNvGrpSpPr/>
          <p:nvPr/>
        </p:nvGrpSpPr>
        <p:grpSpPr>
          <a:xfrm rot="16200000">
            <a:off x="10491987" y="1681048"/>
            <a:ext cx="253505" cy="239189"/>
            <a:chOff x="7332014" y="2343796"/>
            <a:chExt cx="597923" cy="91179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EB954EC-473F-4969-8891-02B9432F7A87}"/>
                </a:ext>
              </a:extLst>
            </p:cNvPr>
            <p:cNvCxnSpPr>
              <a:cxnSpLocks/>
            </p:cNvCxnSpPr>
            <p:nvPr/>
          </p:nvCxnSpPr>
          <p:spPr>
            <a:xfrm>
              <a:off x="7332014" y="2434975"/>
              <a:ext cx="597922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EDBB967-6D47-45AA-B973-3D6832C247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84347" y="2389386"/>
              <a:ext cx="91179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8E76468-7AAD-49F4-94CA-4049837A9EEB}"/>
              </a:ext>
            </a:extLst>
          </p:cNvPr>
          <p:cNvGrpSpPr/>
          <p:nvPr/>
        </p:nvGrpSpPr>
        <p:grpSpPr>
          <a:xfrm>
            <a:off x="10499146" y="4792998"/>
            <a:ext cx="239190" cy="660415"/>
            <a:chOff x="7332015" y="1524410"/>
            <a:chExt cx="597922" cy="910565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5328994-0023-4BAF-8300-8019B77CA907}"/>
                </a:ext>
              </a:extLst>
            </p:cNvPr>
            <p:cNvCxnSpPr>
              <a:cxnSpLocks/>
            </p:cNvCxnSpPr>
            <p:nvPr/>
          </p:nvCxnSpPr>
          <p:spPr>
            <a:xfrm>
              <a:off x="7332015" y="2434975"/>
              <a:ext cx="597922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B477610-FD8D-4596-85AE-B53980B2170B}"/>
                </a:ext>
              </a:extLst>
            </p:cNvPr>
            <p:cNvCxnSpPr>
              <a:cxnSpLocks/>
            </p:cNvCxnSpPr>
            <p:nvPr/>
          </p:nvCxnSpPr>
          <p:spPr>
            <a:xfrm>
              <a:off x="7929937" y="1524410"/>
              <a:ext cx="0" cy="910565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0A00136-AE50-4E19-BCAF-C454FAC5B740}"/>
              </a:ext>
            </a:extLst>
          </p:cNvPr>
          <p:cNvCxnSpPr>
            <a:cxnSpLocks/>
          </p:cNvCxnSpPr>
          <p:nvPr/>
        </p:nvCxnSpPr>
        <p:spPr>
          <a:xfrm>
            <a:off x="1199092" y="3585142"/>
            <a:ext cx="9539255" cy="0"/>
          </a:xfrm>
          <a:prstGeom prst="line">
            <a:avLst/>
          </a:prstGeom>
          <a:ln w="28575">
            <a:gradFill>
              <a:gsLst>
                <a:gs pos="60000">
                  <a:schemeClr val="bg1"/>
                </a:gs>
                <a:gs pos="38000">
                  <a:schemeClr val="accent1">
                    <a:lumMod val="5000"/>
                    <a:lumOff val="95000"/>
                  </a:schemeClr>
                </a:gs>
                <a:gs pos="0">
                  <a:srgbClr val="5B90A2"/>
                </a:gs>
                <a:gs pos="100000">
                  <a:srgbClr val="5B90A2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A409453-55A6-4696-841B-6EE75B69164F}"/>
              </a:ext>
            </a:extLst>
          </p:cNvPr>
          <p:cNvCxnSpPr>
            <a:cxnSpLocks/>
          </p:cNvCxnSpPr>
          <p:nvPr/>
        </p:nvCxnSpPr>
        <p:spPr>
          <a:xfrm>
            <a:off x="1197082" y="3563116"/>
            <a:ext cx="1005" cy="620233"/>
          </a:xfrm>
          <a:prstGeom prst="line">
            <a:avLst/>
          </a:prstGeom>
          <a:ln w="28575">
            <a:solidFill>
              <a:srgbClr val="5B90A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FE5A793-8F81-4B26-8D6F-A07D14BCA2DA}"/>
              </a:ext>
            </a:extLst>
          </p:cNvPr>
          <p:cNvCxnSpPr>
            <a:cxnSpLocks/>
          </p:cNvCxnSpPr>
          <p:nvPr/>
        </p:nvCxnSpPr>
        <p:spPr>
          <a:xfrm>
            <a:off x="10738347" y="3023761"/>
            <a:ext cx="0" cy="561381"/>
          </a:xfrm>
          <a:prstGeom prst="line">
            <a:avLst/>
          </a:prstGeom>
          <a:ln w="28575">
            <a:solidFill>
              <a:srgbClr val="5B90A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2688C08-53C2-4282-80F2-B8C007AF23A6}"/>
              </a:ext>
            </a:extLst>
          </p:cNvPr>
          <p:cNvGrpSpPr/>
          <p:nvPr/>
        </p:nvGrpSpPr>
        <p:grpSpPr>
          <a:xfrm rot="5400000">
            <a:off x="1184299" y="5130365"/>
            <a:ext cx="253505" cy="239189"/>
            <a:chOff x="7332014" y="2343796"/>
            <a:chExt cx="597923" cy="9117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B8F3B5-E8BA-469B-A028-246FD162870A}"/>
                </a:ext>
              </a:extLst>
            </p:cNvPr>
            <p:cNvCxnSpPr>
              <a:cxnSpLocks/>
            </p:cNvCxnSpPr>
            <p:nvPr/>
          </p:nvCxnSpPr>
          <p:spPr>
            <a:xfrm>
              <a:off x="7332014" y="2434975"/>
              <a:ext cx="597922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764692C-96FA-4953-B3E4-F31A915C1E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84347" y="2389386"/>
              <a:ext cx="91179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1E91E0-C770-4400-A5E3-7BF9DC6860DA}"/>
              </a:ext>
            </a:extLst>
          </p:cNvPr>
          <p:cNvGrpSpPr/>
          <p:nvPr/>
        </p:nvGrpSpPr>
        <p:grpSpPr>
          <a:xfrm>
            <a:off x="640385" y="1453797"/>
            <a:ext cx="1114408" cy="443065"/>
            <a:chOff x="687661" y="1844667"/>
            <a:chExt cx="1114408" cy="36933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2F6741D-0F7F-46B2-88CD-7AF885F673A1}"/>
                </a:ext>
              </a:extLst>
            </p:cNvPr>
            <p:cNvSpPr/>
            <p:nvPr/>
          </p:nvSpPr>
          <p:spPr>
            <a:xfrm>
              <a:off x="687661" y="1844667"/>
              <a:ext cx="1107996" cy="369332"/>
            </a:xfrm>
            <a:prstGeom prst="roundRect">
              <a:avLst/>
            </a:prstGeom>
            <a:solidFill>
              <a:srgbClr val="5B90A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797FE9A-D7AB-4AD5-8E21-B4FFB5AF38DC}"/>
                </a:ext>
              </a:extLst>
            </p:cNvPr>
            <p:cNvSpPr txBox="1"/>
            <p:nvPr/>
          </p:nvSpPr>
          <p:spPr>
            <a:xfrm>
              <a:off x="687661" y="1881468"/>
              <a:ext cx="1114408" cy="3078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研究问题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EA80E03-A669-4251-A8AB-5CCC8A5CF85B}"/>
              </a:ext>
            </a:extLst>
          </p:cNvPr>
          <p:cNvGrpSpPr/>
          <p:nvPr/>
        </p:nvGrpSpPr>
        <p:grpSpPr>
          <a:xfrm>
            <a:off x="640385" y="3346847"/>
            <a:ext cx="1114408" cy="443065"/>
            <a:chOff x="687661" y="1844667"/>
            <a:chExt cx="1114408" cy="36933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91D5622-F0E0-4555-9C21-C772793EA4AF}"/>
                </a:ext>
              </a:extLst>
            </p:cNvPr>
            <p:cNvSpPr/>
            <p:nvPr/>
          </p:nvSpPr>
          <p:spPr>
            <a:xfrm>
              <a:off x="687661" y="1844667"/>
              <a:ext cx="1107996" cy="369332"/>
            </a:xfrm>
            <a:prstGeom prst="roundRect">
              <a:avLst/>
            </a:prstGeom>
            <a:solidFill>
              <a:srgbClr val="5B90A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B4EC55D-FFA2-4F14-A1F7-A6499A2BEC77}"/>
                </a:ext>
              </a:extLst>
            </p:cNvPr>
            <p:cNvSpPr txBox="1"/>
            <p:nvPr/>
          </p:nvSpPr>
          <p:spPr>
            <a:xfrm>
              <a:off x="687661" y="1881468"/>
              <a:ext cx="1114408" cy="3078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应用场景</a:t>
              </a:r>
            </a:p>
          </p:txBody>
        </p:sp>
      </p:grpSp>
      <p:sp>
        <p:nvSpPr>
          <p:cNvPr id="45" name="矩形: 圆角 44">
            <a:hlinkClick r:id="rId3" action="ppaction://hlinksldjump"/>
            <a:extLst>
              <a:ext uri="{FF2B5EF4-FFF2-40B4-BE49-F238E27FC236}">
                <a16:creationId xmlns:a16="http://schemas.microsoft.com/office/drawing/2014/main" id="{C0230381-AFE1-4149-A73E-A57E615FDD04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矩形: 圆角 45">
            <a:hlinkClick r:id="rId4" action="ppaction://hlinksldjump"/>
            <a:extLst>
              <a:ext uri="{FF2B5EF4-FFF2-40B4-BE49-F238E27FC236}">
                <a16:creationId xmlns:a16="http://schemas.microsoft.com/office/drawing/2014/main" id="{4ED1A83C-CEF3-464F-9C28-CF7A5197B012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: 圆角 46">
            <a:hlinkClick r:id="rId5" action="ppaction://hlinksldjump"/>
            <a:extLst>
              <a:ext uri="{FF2B5EF4-FFF2-40B4-BE49-F238E27FC236}">
                <a16:creationId xmlns:a16="http://schemas.microsoft.com/office/drawing/2014/main" id="{C6235A7B-A2D6-47BE-B55E-6E3197D656D6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: 圆角 47">
            <a:hlinkClick r:id="rId6" action="ppaction://hlinksldjump"/>
            <a:extLst>
              <a:ext uri="{FF2B5EF4-FFF2-40B4-BE49-F238E27FC236}">
                <a16:creationId xmlns:a16="http://schemas.microsoft.com/office/drawing/2014/main" id="{27210E99-E219-42E9-8CE3-B97A5F7ABCA4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hlinkClick r:id="rId7" action="ppaction://hlinksldjump"/>
            <a:extLst>
              <a:ext uri="{FF2B5EF4-FFF2-40B4-BE49-F238E27FC236}">
                <a16:creationId xmlns:a16="http://schemas.microsoft.com/office/drawing/2014/main" id="{CB4B6374-1868-47B6-8F55-550DED67AAA5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5232A-B3C5-4EA6-BF01-EF2923C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A806B-60E8-4F1C-815F-C2BF9D6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54117B-A1B2-4DAD-9AC9-A206FD02F17C}"/>
              </a:ext>
            </a:extLst>
          </p:cNvPr>
          <p:cNvSpPr txBox="1"/>
          <p:nvPr/>
        </p:nvSpPr>
        <p:spPr>
          <a:xfrm>
            <a:off x="486888" y="665019"/>
            <a:ext cx="260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并行计算概述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77907D-8542-4028-B6A6-77479EF64B1A}"/>
              </a:ext>
            </a:extLst>
          </p:cNvPr>
          <p:cNvSpPr txBox="1"/>
          <p:nvPr/>
        </p:nvSpPr>
        <p:spPr>
          <a:xfrm>
            <a:off x="486888" y="1459875"/>
            <a:ext cx="10100820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根据计算平台和规模的不同，并行计算可以分为两种：</a:t>
            </a:r>
          </a:p>
        </p:txBody>
      </p:sp>
      <p:sp>
        <p:nvSpPr>
          <p:cNvPr id="12" name="矩形: 圆角 11">
            <a:hlinkClick r:id="rId3" action="ppaction://hlinksldjump"/>
            <a:extLst>
              <a:ext uri="{FF2B5EF4-FFF2-40B4-BE49-F238E27FC236}">
                <a16:creationId xmlns:a16="http://schemas.microsoft.com/office/drawing/2014/main" id="{A0D204CF-4744-4776-AF78-FA2758FB20BA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hlinkClick r:id="rId4" action="ppaction://hlinksldjump"/>
            <a:extLst>
              <a:ext uri="{FF2B5EF4-FFF2-40B4-BE49-F238E27FC236}">
                <a16:creationId xmlns:a16="http://schemas.microsoft.com/office/drawing/2014/main" id="{629521D0-1C79-41E6-B7B2-3F4061195EA0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hlinkClick r:id="rId5" action="ppaction://hlinksldjump"/>
            <a:extLst>
              <a:ext uri="{FF2B5EF4-FFF2-40B4-BE49-F238E27FC236}">
                <a16:creationId xmlns:a16="http://schemas.microsoft.com/office/drawing/2014/main" id="{6B05E6E1-C644-4C8E-A6B3-A5CCAE93E7E1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hlinkClick r:id="rId6" action="ppaction://hlinksldjump"/>
            <a:extLst>
              <a:ext uri="{FF2B5EF4-FFF2-40B4-BE49-F238E27FC236}">
                <a16:creationId xmlns:a16="http://schemas.microsoft.com/office/drawing/2014/main" id="{0D462F69-2320-40D0-A4FB-5697CA435F49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hlinkClick r:id="rId7" action="ppaction://hlinksldjump"/>
            <a:extLst>
              <a:ext uri="{FF2B5EF4-FFF2-40B4-BE49-F238E27FC236}">
                <a16:creationId xmlns:a16="http://schemas.microsoft.com/office/drawing/2014/main" id="{ACD501BF-8881-4218-8CE3-EB77DACD027C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20371C-BDF9-4954-884F-8D1D1C37070C}"/>
              </a:ext>
            </a:extLst>
          </p:cNvPr>
          <p:cNvSpPr txBox="1"/>
          <p:nvPr/>
        </p:nvSpPr>
        <p:spPr>
          <a:xfrm>
            <a:off x="608564" y="2536720"/>
            <a:ext cx="5363814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基于单一计算机系统的多核处理器或多处理器进行多线程并行计算，采用共享存储的方式</a:t>
            </a:r>
            <a:r>
              <a:rPr lang="en-US" altLang="zh-CN" dirty="0"/>
              <a:t>,</a:t>
            </a:r>
            <a:r>
              <a:rPr lang="zh-CN" altLang="en-US" dirty="0"/>
              <a:t>主要的标准有 OpenMP，如下图所示：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D8085D-A838-4196-A690-013F584CCDB6}"/>
              </a:ext>
            </a:extLst>
          </p:cNvPr>
          <p:cNvSpPr txBox="1"/>
          <p:nvPr/>
        </p:nvSpPr>
        <p:spPr>
          <a:xfrm>
            <a:off x="6527638" y="2552200"/>
            <a:ext cx="4947413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/>
              <a:t>基于多台计算机组件的集群（Cluster）计算系统进行并行计算，采用消息传递的方式，主要有</a:t>
            </a:r>
            <a:r>
              <a:rPr lang="en-US" altLang="zh-CN" dirty="0"/>
              <a:t>MPI</a:t>
            </a:r>
            <a:r>
              <a:rPr lang="zh-CN" altLang="en-US" dirty="0"/>
              <a:t>，如下图所示：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9E28171-BFD9-41E6-95DA-016720BBF3B8}"/>
              </a:ext>
            </a:extLst>
          </p:cNvPr>
          <p:cNvGrpSpPr/>
          <p:nvPr/>
        </p:nvGrpSpPr>
        <p:grpSpPr>
          <a:xfrm>
            <a:off x="1026654" y="4112134"/>
            <a:ext cx="4101511" cy="1772128"/>
            <a:chOff x="968249" y="3280756"/>
            <a:chExt cx="4101511" cy="1772128"/>
          </a:xfrm>
        </p:grpSpPr>
        <p:sp>
          <p:nvSpPr>
            <p:cNvPr id="20" name="文字方塊 30">
              <a:extLst>
                <a:ext uri="{FF2B5EF4-FFF2-40B4-BE49-F238E27FC236}">
                  <a16:creationId xmlns:a16="http://schemas.microsoft.com/office/drawing/2014/main" id="{28EAB6F1-4F14-414A-AED1-34288998F2EB}"/>
                </a:ext>
              </a:extLst>
            </p:cNvPr>
            <p:cNvSpPr txBox="1"/>
            <p:nvPr/>
          </p:nvSpPr>
          <p:spPr>
            <a:xfrm>
              <a:off x="968249" y="333576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MO" dirty="0"/>
                <a:t>Processors</a:t>
              </a:r>
              <a:endParaRPr lang="zh-MO" altLang="en-US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3DDFEBB-D413-4D3E-90BA-C77BAD5F6492}"/>
                </a:ext>
              </a:extLst>
            </p:cNvPr>
            <p:cNvGrpSpPr/>
            <p:nvPr/>
          </p:nvGrpSpPr>
          <p:grpSpPr>
            <a:xfrm>
              <a:off x="2461759" y="3280756"/>
              <a:ext cx="2608001" cy="1772128"/>
              <a:chOff x="3401055" y="3202841"/>
              <a:chExt cx="2608001" cy="1772128"/>
            </a:xfrm>
          </p:grpSpPr>
          <p:grpSp>
            <p:nvGrpSpPr>
              <p:cNvPr id="22" name="群組 9">
                <a:extLst>
                  <a:ext uri="{FF2B5EF4-FFF2-40B4-BE49-F238E27FC236}">
                    <a16:creationId xmlns:a16="http://schemas.microsoft.com/office/drawing/2014/main" id="{70A39302-C31D-4F95-9948-6583075FF1A9}"/>
                  </a:ext>
                </a:extLst>
              </p:cNvPr>
              <p:cNvGrpSpPr/>
              <p:nvPr/>
            </p:nvGrpSpPr>
            <p:grpSpPr>
              <a:xfrm>
                <a:off x="3401055" y="3220106"/>
                <a:ext cx="439624" cy="452321"/>
                <a:chOff x="1191237" y="4655891"/>
                <a:chExt cx="553673" cy="535310"/>
              </a:xfrm>
            </p:grpSpPr>
            <p:sp>
              <p:nvSpPr>
                <p:cNvPr id="39" name="橢圓 6">
                  <a:extLst>
                    <a:ext uri="{FF2B5EF4-FFF2-40B4-BE49-F238E27FC236}">
                      <a16:creationId xmlns:a16="http://schemas.microsoft.com/office/drawing/2014/main" id="{B17AA87B-D8F8-48F0-BC03-121796DED872}"/>
                    </a:ext>
                  </a:extLst>
                </p:cNvPr>
                <p:cNvSpPr/>
                <p:nvPr/>
              </p:nvSpPr>
              <p:spPr>
                <a:xfrm>
                  <a:off x="1191237" y="4655891"/>
                  <a:ext cx="553673" cy="53531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字方塊 8">
                      <a:extLst>
                        <a:ext uri="{FF2B5EF4-FFF2-40B4-BE49-F238E27FC236}">
                          <a16:creationId xmlns:a16="http://schemas.microsoft.com/office/drawing/2014/main" id="{3D6038CF-BFD2-48E3-8454-99ADA05AE6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4678" y="4738880"/>
                      <a:ext cx="504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MO" dirty="0"/>
                    </a:p>
                  </p:txBody>
                </p:sp>
              </mc:Choice>
              <mc:Fallback xmlns="">
                <p:sp>
                  <p:nvSpPr>
                    <p:cNvPr id="127" name="文字方塊 8">
                      <a:extLst>
                        <a:ext uri="{FF2B5EF4-FFF2-40B4-BE49-F238E27FC236}">
                          <a16:creationId xmlns:a16="http://schemas.microsoft.com/office/drawing/2014/main" id="{5E01089D-16E2-440A-A450-02AE28D716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4678" y="4738880"/>
                      <a:ext cx="504394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群組 11">
                <a:extLst>
                  <a:ext uri="{FF2B5EF4-FFF2-40B4-BE49-F238E27FC236}">
                    <a16:creationId xmlns:a16="http://schemas.microsoft.com/office/drawing/2014/main" id="{54854D5A-8B48-4BA7-B23F-E5262BAC482D}"/>
                  </a:ext>
                </a:extLst>
              </p:cNvPr>
              <p:cNvGrpSpPr/>
              <p:nvPr/>
            </p:nvGrpSpPr>
            <p:grpSpPr>
              <a:xfrm>
                <a:off x="3470587" y="4455949"/>
                <a:ext cx="2528632" cy="519020"/>
                <a:chOff x="998290" y="5679347"/>
                <a:chExt cx="1963024" cy="535310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AF9EB57-3F8E-4071-8EB8-B6CDFD04AA13}"/>
                    </a:ext>
                  </a:extLst>
                </p:cNvPr>
                <p:cNvSpPr/>
                <p:nvPr/>
              </p:nvSpPr>
              <p:spPr>
                <a:xfrm>
                  <a:off x="998290" y="5679347"/>
                  <a:ext cx="1963024" cy="5353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p:sp>
              <p:nvSpPr>
                <p:cNvPr id="38" name="文字方塊 10">
                  <a:extLst>
                    <a:ext uri="{FF2B5EF4-FFF2-40B4-BE49-F238E27FC236}">
                      <a16:creationId xmlns:a16="http://schemas.microsoft.com/office/drawing/2014/main" id="{2AAE7E7E-1627-49D4-8975-90A24303E4BF}"/>
                    </a:ext>
                  </a:extLst>
                </p:cNvPr>
                <p:cNvSpPr txBox="1"/>
                <p:nvPr/>
              </p:nvSpPr>
              <p:spPr>
                <a:xfrm>
                  <a:off x="1477501" y="5762336"/>
                  <a:ext cx="1122823" cy="380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MO" dirty="0"/>
                    <a:t>Memory</a:t>
                  </a:r>
                  <a:endParaRPr lang="zh-MO" altLang="en-US" dirty="0"/>
                </a:p>
              </p:txBody>
            </p:sp>
          </p:grpSp>
          <p:grpSp>
            <p:nvGrpSpPr>
              <p:cNvPr id="24" name="群組 12">
                <a:extLst>
                  <a:ext uri="{FF2B5EF4-FFF2-40B4-BE49-F238E27FC236}">
                    <a16:creationId xmlns:a16="http://schemas.microsoft.com/office/drawing/2014/main" id="{AF4AD250-D67B-447C-A9C7-F5490728C866}"/>
                  </a:ext>
                </a:extLst>
              </p:cNvPr>
              <p:cNvGrpSpPr/>
              <p:nvPr/>
            </p:nvGrpSpPr>
            <p:grpSpPr>
              <a:xfrm>
                <a:off x="3957805" y="3216356"/>
                <a:ext cx="439622" cy="452318"/>
                <a:chOff x="1191237" y="4655891"/>
                <a:chExt cx="553675" cy="535310"/>
              </a:xfrm>
            </p:grpSpPr>
            <p:sp>
              <p:nvSpPr>
                <p:cNvPr id="35" name="橢圓 13">
                  <a:extLst>
                    <a:ext uri="{FF2B5EF4-FFF2-40B4-BE49-F238E27FC236}">
                      <a16:creationId xmlns:a16="http://schemas.microsoft.com/office/drawing/2014/main" id="{0DA23770-BF8D-462D-BB90-AA2F30BFAC9F}"/>
                    </a:ext>
                  </a:extLst>
                </p:cNvPr>
                <p:cNvSpPr/>
                <p:nvPr/>
              </p:nvSpPr>
              <p:spPr>
                <a:xfrm>
                  <a:off x="1191237" y="4655891"/>
                  <a:ext cx="553673" cy="53531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字方塊 14">
                      <a:extLst>
                        <a:ext uri="{FF2B5EF4-FFF2-40B4-BE49-F238E27FC236}">
                          <a16:creationId xmlns:a16="http://schemas.microsoft.com/office/drawing/2014/main" id="{1F406A5C-13CE-46F2-B085-4E687E9FB0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4677" y="4738880"/>
                      <a:ext cx="5102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M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MO" dirty="0"/>
                    </a:p>
                  </p:txBody>
                </p:sp>
              </mc:Choice>
              <mc:Fallback xmlns="">
                <p:sp>
                  <p:nvSpPr>
                    <p:cNvPr id="123" name="文字方塊 14">
                      <a:extLst>
                        <a:ext uri="{FF2B5EF4-FFF2-40B4-BE49-F238E27FC236}">
                          <a16:creationId xmlns:a16="http://schemas.microsoft.com/office/drawing/2014/main" id="{0951FA17-2C51-4F75-9A04-1C81C909A3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4677" y="4738880"/>
                      <a:ext cx="510235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群組 15">
                <a:extLst>
                  <a:ext uri="{FF2B5EF4-FFF2-40B4-BE49-F238E27FC236}">
                    <a16:creationId xmlns:a16="http://schemas.microsoft.com/office/drawing/2014/main" id="{E3FAFC69-511D-460C-B430-FB486593929E}"/>
                  </a:ext>
                </a:extLst>
              </p:cNvPr>
              <p:cNvGrpSpPr/>
              <p:nvPr/>
            </p:nvGrpSpPr>
            <p:grpSpPr>
              <a:xfrm>
                <a:off x="5569436" y="3225748"/>
                <a:ext cx="439620" cy="452317"/>
                <a:chOff x="1191237" y="4655891"/>
                <a:chExt cx="553673" cy="535310"/>
              </a:xfrm>
            </p:grpSpPr>
            <p:sp>
              <p:nvSpPr>
                <p:cNvPr id="33" name="橢圓 16">
                  <a:extLst>
                    <a:ext uri="{FF2B5EF4-FFF2-40B4-BE49-F238E27FC236}">
                      <a16:creationId xmlns:a16="http://schemas.microsoft.com/office/drawing/2014/main" id="{30B44636-96BB-44E6-A1BB-613D79D6345E}"/>
                    </a:ext>
                  </a:extLst>
                </p:cNvPr>
                <p:cNvSpPr/>
                <p:nvPr/>
              </p:nvSpPr>
              <p:spPr>
                <a:xfrm>
                  <a:off x="1191237" y="4655891"/>
                  <a:ext cx="553673" cy="53531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字方塊 17">
                      <a:extLst>
                        <a:ext uri="{FF2B5EF4-FFF2-40B4-BE49-F238E27FC236}">
                          <a16:creationId xmlns:a16="http://schemas.microsoft.com/office/drawing/2014/main" id="{D5A7A22E-A09E-4B71-B988-B07F3DFD53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4677" y="4738880"/>
                      <a:ext cx="4978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 dirty="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121" name="文字方塊 17">
                      <a:extLst>
                        <a:ext uri="{FF2B5EF4-FFF2-40B4-BE49-F238E27FC236}">
                          <a16:creationId xmlns:a16="http://schemas.microsoft.com/office/drawing/2014/main" id="{E1A6C00F-BEDE-449B-A03D-9AE4469682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4677" y="4738880"/>
                      <a:ext cx="4978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56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群組 12">
                <a:extLst>
                  <a:ext uri="{FF2B5EF4-FFF2-40B4-BE49-F238E27FC236}">
                    <a16:creationId xmlns:a16="http://schemas.microsoft.com/office/drawing/2014/main" id="{5F2957AA-A602-42BA-BC19-6BCE91BB8505}"/>
                  </a:ext>
                </a:extLst>
              </p:cNvPr>
              <p:cNvGrpSpPr/>
              <p:nvPr/>
            </p:nvGrpSpPr>
            <p:grpSpPr>
              <a:xfrm>
                <a:off x="4538718" y="3202841"/>
                <a:ext cx="439622" cy="452318"/>
                <a:chOff x="1191237" y="4655891"/>
                <a:chExt cx="553675" cy="535310"/>
              </a:xfrm>
            </p:grpSpPr>
            <p:sp>
              <p:nvSpPr>
                <p:cNvPr id="31" name="橢圓 13">
                  <a:extLst>
                    <a:ext uri="{FF2B5EF4-FFF2-40B4-BE49-F238E27FC236}">
                      <a16:creationId xmlns:a16="http://schemas.microsoft.com/office/drawing/2014/main" id="{F2AE004E-4C12-49C3-BA92-B90FAEF29601}"/>
                    </a:ext>
                  </a:extLst>
                </p:cNvPr>
                <p:cNvSpPr/>
                <p:nvPr/>
              </p:nvSpPr>
              <p:spPr>
                <a:xfrm>
                  <a:off x="1191237" y="4655891"/>
                  <a:ext cx="553673" cy="53531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字方塊 14">
                      <a:extLst>
                        <a:ext uri="{FF2B5EF4-FFF2-40B4-BE49-F238E27FC236}">
                          <a16:creationId xmlns:a16="http://schemas.microsoft.com/office/drawing/2014/main" id="{CE345D1B-1A7E-4F73-A367-0A29D06DB8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4677" y="4738880"/>
                      <a:ext cx="510235" cy="437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M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MO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MO" dirty="0"/>
                    </a:p>
                  </p:txBody>
                </p:sp>
              </mc:Choice>
              <mc:Fallback xmlns="">
                <p:sp>
                  <p:nvSpPr>
                    <p:cNvPr id="119" name="文字方塊 14">
                      <a:extLst>
                        <a:ext uri="{FF2B5EF4-FFF2-40B4-BE49-F238E27FC236}">
                          <a16:creationId xmlns:a16="http://schemas.microsoft.com/office/drawing/2014/main" id="{BEAA3D21-B1D7-44D2-BC50-46FD314C61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4677" y="4738880"/>
                      <a:ext cx="510235" cy="43709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1D2C42F4-1149-4EB7-9B3E-5278407311E0}"/>
                  </a:ext>
                </a:extLst>
              </p:cNvPr>
              <p:cNvCxnSpPr>
                <a:stCxn id="39" idx="4"/>
              </p:cNvCxnSpPr>
              <p:nvPr/>
            </p:nvCxnSpPr>
            <p:spPr>
              <a:xfrm>
                <a:off x="3620867" y="3672427"/>
                <a:ext cx="0" cy="7835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A72D8C43-FC48-4E3F-917D-28DCCA7BA4E1}"/>
                  </a:ext>
                </a:extLst>
              </p:cNvPr>
              <p:cNvCxnSpPr>
                <a:stCxn id="35" idx="4"/>
              </p:cNvCxnSpPr>
              <p:nvPr/>
            </p:nvCxnSpPr>
            <p:spPr>
              <a:xfrm>
                <a:off x="4177615" y="3668674"/>
                <a:ext cx="0" cy="7872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B08DDAC9-9329-4A58-AB06-79ACF9A426C7}"/>
                  </a:ext>
                </a:extLst>
              </p:cNvPr>
              <p:cNvCxnSpPr>
                <a:stCxn id="32" idx="2"/>
              </p:cNvCxnSpPr>
              <p:nvPr/>
            </p:nvCxnSpPr>
            <p:spPr>
              <a:xfrm>
                <a:off x="4775775" y="3642296"/>
                <a:ext cx="0" cy="813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93A8BEEC-0EB0-414B-A6F8-64CF05DB0F09}"/>
                  </a:ext>
                </a:extLst>
              </p:cNvPr>
              <p:cNvCxnSpPr>
                <a:stCxn id="33" idx="4"/>
              </p:cNvCxnSpPr>
              <p:nvPr/>
            </p:nvCxnSpPr>
            <p:spPr>
              <a:xfrm>
                <a:off x="5789246" y="3678065"/>
                <a:ext cx="0" cy="7778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94E99C-FDAD-4B61-87B0-88F2DB9CF0C9}"/>
              </a:ext>
            </a:extLst>
          </p:cNvPr>
          <p:cNvGrpSpPr/>
          <p:nvPr/>
        </p:nvGrpSpPr>
        <p:grpSpPr>
          <a:xfrm>
            <a:off x="7080350" y="3931767"/>
            <a:ext cx="4158920" cy="2053295"/>
            <a:chOff x="6753473" y="2976682"/>
            <a:chExt cx="4158920" cy="205329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8B0E40E-055D-45A0-B4D0-E61A1293F901}"/>
                </a:ext>
              </a:extLst>
            </p:cNvPr>
            <p:cNvGrpSpPr/>
            <p:nvPr/>
          </p:nvGrpSpPr>
          <p:grpSpPr>
            <a:xfrm>
              <a:off x="8106645" y="2976682"/>
              <a:ext cx="2805748" cy="2053295"/>
              <a:chOff x="8106645" y="2976682"/>
              <a:chExt cx="2805748" cy="2053295"/>
            </a:xfrm>
          </p:grpSpPr>
          <p:grpSp>
            <p:nvGrpSpPr>
              <p:cNvPr id="45" name="群組 9">
                <a:extLst>
                  <a:ext uri="{FF2B5EF4-FFF2-40B4-BE49-F238E27FC236}">
                    <a16:creationId xmlns:a16="http://schemas.microsoft.com/office/drawing/2014/main" id="{429004B2-D6B9-4FAF-9AF0-FBCACE749541}"/>
                  </a:ext>
                </a:extLst>
              </p:cNvPr>
              <p:cNvGrpSpPr/>
              <p:nvPr/>
            </p:nvGrpSpPr>
            <p:grpSpPr>
              <a:xfrm>
                <a:off x="8152956" y="2993232"/>
                <a:ext cx="439624" cy="452321"/>
                <a:chOff x="1191237" y="4655891"/>
                <a:chExt cx="553673" cy="535310"/>
              </a:xfrm>
            </p:grpSpPr>
            <p:sp>
              <p:nvSpPr>
                <p:cNvPr id="78" name="橢圓 6">
                  <a:extLst>
                    <a:ext uri="{FF2B5EF4-FFF2-40B4-BE49-F238E27FC236}">
                      <a16:creationId xmlns:a16="http://schemas.microsoft.com/office/drawing/2014/main" id="{55CF4A70-12D3-4335-8398-4A3202D5C2F7}"/>
                    </a:ext>
                  </a:extLst>
                </p:cNvPr>
                <p:cNvSpPr/>
                <p:nvPr/>
              </p:nvSpPr>
              <p:spPr>
                <a:xfrm>
                  <a:off x="1191237" y="4655891"/>
                  <a:ext cx="553673" cy="53531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文字方塊 8">
                      <a:extLst>
                        <a:ext uri="{FF2B5EF4-FFF2-40B4-BE49-F238E27FC236}">
                          <a16:creationId xmlns:a16="http://schemas.microsoft.com/office/drawing/2014/main" id="{29A73F00-639F-4023-A33D-E5125D6AD0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4678" y="4738880"/>
                      <a:ext cx="504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MO" dirty="0"/>
                    </a:p>
                  </p:txBody>
                </p:sp>
              </mc:Choice>
              <mc:Fallback xmlns="">
                <p:sp>
                  <p:nvSpPr>
                    <p:cNvPr id="9" name="文字方塊 8">
                      <a:extLst>
                        <a:ext uri="{FF2B5EF4-FFF2-40B4-BE49-F238E27FC236}">
                          <a16:creationId xmlns:a16="http://schemas.microsoft.com/office/drawing/2014/main" id="{DF6C2B70-45A0-445E-AD6E-B5E925BE4F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4678" y="4738880"/>
                      <a:ext cx="5043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MO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6" name="群組 11">
                <a:extLst>
                  <a:ext uri="{FF2B5EF4-FFF2-40B4-BE49-F238E27FC236}">
                    <a16:creationId xmlns:a16="http://schemas.microsoft.com/office/drawing/2014/main" id="{F807083A-9F4E-4CF5-98CA-B1A8634BDE18}"/>
                  </a:ext>
                </a:extLst>
              </p:cNvPr>
              <p:cNvGrpSpPr/>
              <p:nvPr/>
            </p:nvGrpSpPr>
            <p:grpSpPr>
              <a:xfrm>
                <a:off x="8106645" y="4510957"/>
                <a:ext cx="2805748" cy="519020"/>
                <a:chOff x="908359" y="5679347"/>
                <a:chExt cx="2178155" cy="535310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E9439BD3-6A46-4EFD-A5D4-74381DF837CF}"/>
                    </a:ext>
                  </a:extLst>
                </p:cNvPr>
                <p:cNvSpPr/>
                <p:nvPr/>
              </p:nvSpPr>
              <p:spPr>
                <a:xfrm>
                  <a:off x="998290" y="5679347"/>
                  <a:ext cx="1963024" cy="5353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p:sp>
              <p:nvSpPr>
                <p:cNvPr id="77" name="文字方塊 10">
                  <a:extLst>
                    <a:ext uri="{FF2B5EF4-FFF2-40B4-BE49-F238E27FC236}">
                      <a16:creationId xmlns:a16="http://schemas.microsoft.com/office/drawing/2014/main" id="{4AF31886-6ADA-4A49-BCF1-BDB36D1194EF}"/>
                    </a:ext>
                  </a:extLst>
                </p:cNvPr>
                <p:cNvSpPr txBox="1"/>
                <p:nvPr/>
              </p:nvSpPr>
              <p:spPr>
                <a:xfrm>
                  <a:off x="908359" y="5752836"/>
                  <a:ext cx="2178155" cy="380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MO" dirty="0"/>
                    <a:t>I</a:t>
                  </a:r>
                  <a:r>
                    <a:rPr lang="en-US" altLang="zh-CN" dirty="0"/>
                    <a:t>nterconnection network</a:t>
                  </a:r>
                  <a:endParaRPr lang="zh-MO" altLang="en-US" dirty="0"/>
                </a:p>
              </p:txBody>
            </p:sp>
          </p:grpSp>
          <p:grpSp>
            <p:nvGrpSpPr>
              <p:cNvPr id="47" name="群組 12">
                <a:extLst>
                  <a:ext uri="{FF2B5EF4-FFF2-40B4-BE49-F238E27FC236}">
                    <a16:creationId xmlns:a16="http://schemas.microsoft.com/office/drawing/2014/main" id="{EF3B3E5C-78CF-43EC-98EC-5478D0870894}"/>
                  </a:ext>
                </a:extLst>
              </p:cNvPr>
              <p:cNvGrpSpPr/>
              <p:nvPr/>
            </p:nvGrpSpPr>
            <p:grpSpPr>
              <a:xfrm>
                <a:off x="8747835" y="2989057"/>
                <a:ext cx="439622" cy="452318"/>
                <a:chOff x="1191237" y="4655891"/>
                <a:chExt cx="553675" cy="535310"/>
              </a:xfrm>
            </p:grpSpPr>
            <p:sp>
              <p:nvSpPr>
                <p:cNvPr id="74" name="橢圓 13">
                  <a:extLst>
                    <a:ext uri="{FF2B5EF4-FFF2-40B4-BE49-F238E27FC236}">
                      <a16:creationId xmlns:a16="http://schemas.microsoft.com/office/drawing/2014/main" id="{4CE97BF3-B03B-475E-B9E7-813461EF9605}"/>
                    </a:ext>
                  </a:extLst>
                </p:cNvPr>
                <p:cNvSpPr/>
                <p:nvPr/>
              </p:nvSpPr>
              <p:spPr>
                <a:xfrm>
                  <a:off x="1191237" y="4655891"/>
                  <a:ext cx="553673" cy="53531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文字方塊 14">
                      <a:extLst>
                        <a:ext uri="{FF2B5EF4-FFF2-40B4-BE49-F238E27FC236}">
                          <a16:creationId xmlns:a16="http://schemas.microsoft.com/office/drawing/2014/main" id="{A956CC25-3063-4705-960C-3C0B31DFB4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4677" y="4738880"/>
                      <a:ext cx="51023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M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MO" dirty="0"/>
                    </a:p>
                  </p:txBody>
                </p:sp>
              </mc:Choice>
              <mc:Fallback xmlns="">
                <p:sp>
                  <p:nvSpPr>
                    <p:cNvPr id="15" name="文字方塊 14">
                      <a:extLst>
                        <a:ext uri="{FF2B5EF4-FFF2-40B4-BE49-F238E27FC236}">
                          <a16:creationId xmlns:a16="http://schemas.microsoft.com/office/drawing/2014/main" id="{32523DE0-561F-47C1-9903-0246BB0611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4677" y="4738880"/>
                      <a:ext cx="510235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MO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8" name="群組 15">
                <a:extLst>
                  <a:ext uri="{FF2B5EF4-FFF2-40B4-BE49-F238E27FC236}">
                    <a16:creationId xmlns:a16="http://schemas.microsoft.com/office/drawing/2014/main" id="{9F43C48C-8448-452F-BE4A-53CF4DB3A6F7}"/>
                  </a:ext>
                </a:extLst>
              </p:cNvPr>
              <p:cNvGrpSpPr/>
              <p:nvPr/>
            </p:nvGrpSpPr>
            <p:grpSpPr>
              <a:xfrm>
                <a:off x="10312251" y="2990962"/>
                <a:ext cx="439620" cy="452317"/>
                <a:chOff x="1191237" y="4655891"/>
                <a:chExt cx="553673" cy="535310"/>
              </a:xfrm>
            </p:grpSpPr>
            <p:sp>
              <p:nvSpPr>
                <p:cNvPr id="72" name="橢圓 16">
                  <a:extLst>
                    <a:ext uri="{FF2B5EF4-FFF2-40B4-BE49-F238E27FC236}">
                      <a16:creationId xmlns:a16="http://schemas.microsoft.com/office/drawing/2014/main" id="{4AD46871-4F99-440B-B30D-B7310C3F129E}"/>
                    </a:ext>
                  </a:extLst>
                </p:cNvPr>
                <p:cNvSpPr/>
                <p:nvPr/>
              </p:nvSpPr>
              <p:spPr>
                <a:xfrm>
                  <a:off x="1191237" y="4655891"/>
                  <a:ext cx="553673" cy="53531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文字方塊 17">
                      <a:extLst>
                        <a:ext uri="{FF2B5EF4-FFF2-40B4-BE49-F238E27FC236}">
                          <a16:creationId xmlns:a16="http://schemas.microsoft.com/office/drawing/2014/main" id="{C76A2222-43D3-4F04-9150-1B0F06F8B1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4677" y="4738880"/>
                      <a:ext cx="4978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 dirty="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18" name="文字方塊 17">
                      <a:extLst>
                        <a:ext uri="{FF2B5EF4-FFF2-40B4-BE49-F238E27FC236}">
                          <a16:creationId xmlns:a16="http://schemas.microsoft.com/office/drawing/2014/main" id="{AE99AB43-4C16-4627-8D9E-B932927200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4677" y="4738880"/>
                      <a:ext cx="49784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MO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群組 12">
                <a:extLst>
                  <a:ext uri="{FF2B5EF4-FFF2-40B4-BE49-F238E27FC236}">
                    <a16:creationId xmlns:a16="http://schemas.microsoft.com/office/drawing/2014/main" id="{A367C5C3-BC14-4F36-B447-0E0EDE3C0382}"/>
                  </a:ext>
                </a:extLst>
              </p:cNvPr>
              <p:cNvGrpSpPr/>
              <p:nvPr/>
            </p:nvGrpSpPr>
            <p:grpSpPr>
              <a:xfrm>
                <a:off x="9328748" y="2976682"/>
                <a:ext cx="439622" cy="452318"/>
                <a:chOff x="1191237" y="4655891"/>
                <a:chExt cx="553675" cy="535310"/>
              </a:xfrm>
            </p:grpSpPr>
            <p:sp>
              <p:nvSpPr>
                <p:cNvPr id="70" name="橢圓 13">
                  <a:extLst>
                    <a:ext uri="{FF2B5EF4-FFF2-40B4-BE49-F238E27FC236}">
                      <a16:creationId xmlns:a16="http://schemas.microsoft.com/office/drawing/2014/main" id="{C36EBB75-4715-4F63-8DCC-5C8D7C6D7E46}"/>
                    </a:ext>
                  </a:extLst>
                </p:cNvPr>
                <p:cNvSpPr/>
                <p:nvPr/>
              </p:nvSpPr>
              <p:spPr>
                <a:xfrm>
                  <a:off x="1191237" y="4655891"/>
                  <a:ext cx="553673" cy="53531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MO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文字方塊 14">
                      <a:extLst>
                        <a:ext uri="{FF2B5EF4-FFF2-40B4-BE49-F238E27FC236}">
                          <a16:creationId xmlns:a16="http://schemas.microsoft.com/office/drawing/2014/main" id="{FDD0F209-F537-4F22-B0D8-F2B326A55E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4677" y="4738880"/>
                      <a:ext cx="510235" cy="437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M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MO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MO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MO" dirty="0"/>
                    </a:p>
                  </p:txBody>
                </p:sp>
              </mc:Choice>
              <mc:Fallback xmlns="">
                <p:sp>
                  <p:nvSpPr>
                    <p:cNvPr id="57" name="文字方塊 14">
                      <a:extLst>
                        <a:ext uri="{FF2B5EF4-FFF2-40B4-BE49-F238E27FC236}">
                          <a16:creationId xmlns:a16="http://schemas.microsoft.com/office/drawing/2014/main" id="{8B2DDEE8-6534-4B51-AA67-9489AECAE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4677" y="4738880"/>
                      <a:ext cx="510235" cy="43709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FB130B5-218B-4E9D-A4A7-17D14D5C5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2768" y="4140226"/>
                <a:ext cx="0" cy="3707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AF23787-16B7-4671-905B-987F89987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6926" y="4147409"/>
                <a:ext cx="0" cy="3707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C5CC930E-72E1-444B-B6B8-373D233099EB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10534479" y="4150639"/>
                <a:ext cx="6668" cy="360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DFEE5FF9-AD5A-462D-ACEB-1105FCEECE34}"/>
                  </a:ext>
                </a:extLst>
              </p:cNvPr>
              <p:cNvGrpSpPr/>
              <p:nvPr/>
            </p:nvGrpSpPr>
            <p:grpSpPr>
              <a:xfrm>
                <a:off x="8121194" y="3690637"/>
                <a:ext cx="539763" cy="446681"/>
                <a:chOff x="8117815" y="3258415"/>
                <a:chExt cx="539763" cy="446681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6DBED660-1B49-45AC-8D32-6B9BBE57E737}"/>
                    </a:ext>
                  </a:extLst>
                </p:cNvPr>
                <p:cNvSpPr/>
                <p:nvPr/>
              </p:nvSpPr>
              <p:spPr>
                <a:xfrm>
                  <a:off x="8175508" y="3258415"/>
                  <a:ext cx="400494" cy="4466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文本框 68">
                      <a:extLst>
                        <a:ext uri="{FF2B5EF4-FFF2-40B4-BE49-F238E27FC236}">
                          <a16:creationId xmlns:a16="http://schemas.microsoft.com/office/drawing/2014/main" id="{865008D5-2444-4295-9CAF-33455454BC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17815" y="3293282"/>
                      <a:ext cx="5397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881C4377-EB62-4A1B-985A-0D49F6C632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17815" y="3293282"/>
                      <a:ext cx="539763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ED7855BD-B226-4100-A20B-7DF0C961C703}"/>
                  </a:ext>
                </a:extLst>
              </p:cNvPr>
              <p:cNvGrpSpPr/>
              <p:nvPr/>
            </p:nvGrpSpPr>
            <p:grpSpPr>
              <a:xfrm>
                <a:off x="8709706" y="3707766"/>
                <a:ext cx="534441" cy="446681"/>
                <a:chOff x="8117815" y="3258415"/>
                <a:chExt cx="534441" cy="446681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9B3DB22C-B14E-41E9-A8BA-FBC17ECB39CE}"/>
                    </a:ext>
                  </a:extLst>
                </p:cNvPr>
                <p:cNvSpPr/>
                <p:nvPr/>
              </p:nvSpPr>
              <p:spPr>
                <a:xfrm>
                  <a:off x="8175508" y="3258415"/>
                  <a:ext cx="400494" cy="4466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1BFCE7FA-D376-416D-8ECB-626DD8B197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17815" y="3293282"/>
                      <a:ext cx="5344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71" name="文本框 70">
                      <a:extLst>
                        <a:ext uri="{FF2B5EF4-FFF2-40B4-BE49-F238E27FC236}">
                          <a16:creationId xmlns:a16="http://schemas.microsoft.com/office/drawing/2014/main" id="{C9969835-FADD-4CBA-A470-A729A48189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17815" y="3293282"/>
                      <a:ext cx="534441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F2FF3F2D-5D81-4246-A7CB-75A48D360DA9}"/>
                  </a:ext>
                </a:extLst>
              </p:cNvPr>
              <p:cNvGrpSpPr/>
              <p:nvPr/>
            </p:nvGrpSpPr>
            <p:grpSpPr>
              <a:xfrm>
                <a:off x="9290619" y="3707766"/>
                <a:ext cx="539763" cy="446681"/>
                <a:chOff x="8117815" y="3258415"/>
                <a:chExt cx="539763" cy="446681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84AB2DB1-BA95-4E7D-BB3D-F5ACD71B9243}"/>
                    </a:ext>
                  </a:extLst>
                </p:cNvPr>
                <p:cNvSpPr/>
                <p:nvPr/>
              </p:nvSpPr>
              <p:spPr>
                <a:xfrm>
                  <a:off x="8175508" y="3258415"/>
                  <a:ext cx="400494" cy="4466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文本框 64">
                      <a:extLst>
                        <a:ext uri="{FF2B5EF4-FFF2-40B4-BE49-F238E27FC236}">
                          <a16:creationId xmlns:a16="http://schemas.microsoft.com/office/drawing/2014/main" id="{DAC499CF-9F1F-44A0-9026-208129F9BA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17815" y="3293282"/>
                      <a:ext cx="5397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74" name="文本框 73">
                      <a:extLst>
                        <a:ext uri="{FF2B5EF4-FFF2-40B4-BE49-F238E27FC236}">
                          <a16:creationId xmlns:a16="http://schemas.microsoft.com/office/drawing/2014/main" id="{0E69A293-AF7C-496E-9B81-A6E1868C6F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17815" y="3293282"/>
                      <a:ext cx="539763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AAF1B76-7217-4529-9642-A19F4DD1550F}"/>
                  </a:ext>
                </a:extLst>
              </p:cNvPr>
              <p:cNvGrpSpPr/>
              <p:nvPr/>
            </p:nvGrpSpPr>
            <p:grpSpPr>
              <a:xfrm>
                <a:off x="10276539" y="3703958"/>
                <a:ext cx="553870" cy="446681"/>
                <a:chOff x="8117815" y="3258415"/>
                <a:chExt cx="553870" cy="446681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499C28F4-CB7C-40F8-ABA5-8FE78C166A8A}"/>
                    </a:ext>
                  </a:extLst>
                </p:cNvPr>
                <p:cNvSpPr/>
                <p:nvPr/>
              </p:nvSpPr>
              <p:spPr>
                <a:xfrm>
                  <a:off x="8175508" y="3258415"/>
                  <a:ext cx="400494" cy="44668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文本框 62">
                      <a:extLst>
                        <a:ext uri="{FF2B5EF4-FFF2-40B4-BE49-F238E27FC236}">
                          <a16:creationId xmlns:a16="http://schemas.microsoft.com/office/drawing/2014/main" id="{4ED65DB5-4EAA-4E4C-AFC5-076D74003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17815" y="3293282"/>
                      <a:ext cx="5538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CD7834E4-4D98-4BD9-A312-B8A742118B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17815" y="3293282"/>
                      <a:ext cx="553870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47F079F5-5531-4CE3-8A37-157BDD96A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7395" y="4152616"/>
                <a:ext cx="6668" cy="3603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C60B1DF7-D24D-41E7-82FD-044C0C6CB0BF}"/>
                  </a:ext>
                </a:extLst>
              </p:cNvPr>
              <p:cNvCxnSpPr>
                <a:cxnSpLocks/>
                <a:stCxn id="68" idx="0"/>
                <a:endCxn id="78" idx="4"/>
              </p:cNvCxnSpPr>
              <p:nvPr/>
            </p:nvCxnSpPr>
            <p:spPr>
              <a:xfrm flipH="1" flipV="1">
                <a:off x="8372768" y="3445553"/>
                <a:ext cx="6366" cy="2450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2D9EB84B-9CEA-420A-B782-E084EB3363A4}"/>
                  </a:ext>
                </a:extLst>
              </p:cNvPr>
              <p:cNvCxnSpPr>
                <a:cxnSpLocks/>
                <a:stCxn id="74" idx="4"/>
                <a:endCxn id="66" idx="0"/>
              </p:cNvCxnSpPr>
              <p:nvPr/>
            </p:nvCxnSpPr>
            <p:spPr>
              <a:xfrm>
                <a:off x="8967645" y="3441375"/>
                <a:ext cx="1" cy="2663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EECE8EE-1F9E-4EBC-ADEC-A9308834C72F}"/>
                  </a:ext>
                </a:extLst>
              </p:cNvPr>
              <p:cNvCxnSpPr>
                <a:stCxn id="64" idx="0"/>
                <a:endCxn id="70" idx="4"/>
              </p:cNvCxnSpPr>
              <p:nvPr/>
            </p:nvCxnSpPr>
            <p:spPr>
              <a:xfrm flipH="1" flipV="1">
                <a:off x="9548558" y="3429000"/>
                <a:ext cx="1" cy="2787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13EAD8EE-C540-4663-8604-B100C2494531}"/>
                  </a:ext>
                </a:extLst>
              </p:cNvPr>
              <p:cNvCxnSpPr>
                <a:stCxn id="72" idx="4"/>
                <a:endCxn id="62" idx="0"/>
              </p:cNvCxnSpPr>
              <p:nvPr/>
            </p:nvCxnSpPr>
            <p:spPr>
              <a:xfrm>
                <a:off x="10532061" y="3443279"/>
                <a:ext cx="2418" cy="260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文字方塊 30">
              <a:extLst>
                <a:ext uri="{FF2B5EF4-FFF2-40B4-BE49-F238E27FC236}">
                  <a16:creationId xmlns:a16="http://schemas.microsoft.com/office/drawing/2014/main" id="{06FEFB42-F52B-4B14-9BF8-F4043EBCB9AC}"/>
                </a:ext>
              </a:extLst>
            </p:cNvPr>
            <p:cNvSpPr txBox="1"/>
            <p:nvPr/>
          </p:nvSpPr>
          <p:spPr>
            <a:xfrm>
              <a:off x="6753473" y="30468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MO" dirty="0"/>
                <a:t>Processors</a:t>
              </a:r>
              <a:endParaRPr lang="zh-MO" altLang="en-US" dirty="0"/>
            </a:p>
          </p:txBody>
        </p:sp>
        <p:sp>
          <p:nvSpPr>
            <p:cNvPr id="44" name="文字方塊 30">
              <a:extLst>
                <a:ext uri="{FF2B5EF4-FFF2-40B4-BE49-F238E27FC236}">
                  <a16:creationId xmlns:a16="http://schemas.microsoft.com/office/drawing/2014/main" id="{1A33791A-1CEC-4C59-B0AF-41A621824036}"/>
                </a:ext>
              </a:extLst>
            </p:cNvPr>
            <p:cNvSpPr txBox="1"/>
            <p:nvPr/>
          </p:nvSpPr>
          <p:spPr>
            <a:xfrm>
              <a:off x="6909059" y="3728035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MO" dirty="0"/>
                <a:t>M</a:t>
              </a:r>
              <a:r>
                <a:rPr lang="en-US" altLang="zh-CN" dirty="0"/>
                <a:t>emory</a:t>
              </a:r>
              <a:endParaRPr lang="zh-MO" altLang="en-US" dirty="0"/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1721C18A-44BD-4BAF-BE56-CEC79B77639C}"/>
              </a:ext>
            </a:extLst>
          </p:cNvPr>
          <p:cNvSpPr/>
          <p:nvPr/>
        </p:nvSpPr>
        <p:spPr>
          <a:xfrm>
            <a:off x="6309314" y="2386840"/>
            <a:ext cx="5274122" cy="3806142"/>
          </a:xfrm>
          <a:prstGeom prst="rect">
            <a:avLst/>
          </a:prstGeom>
          <a:noFill/>
          <a:ln w="19050">
            <a:solidFill>
              <a:srgbClr val="5384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5887505-C22F-4AE9-859A-7854234239AD}"/>
              </a:ext>
            </a:extLst>
          </p:cNvPr>
          <p:cNvSpPr/>
          <p:nvPr/>
        </p:nvSpPr>
        <p:spPr>
          <a:xfrm>
            <a:off x="486887" y="2386840"/>
            <a:ext cx="5499627" cy="3806142"/>
          </a:xfrm>
          <a:prstGeom prst="rect">
            <a:avLst/>
          </a:prstGeom>
          <a:noFill/>
          <a:ln w="19050">
            <a:solidFill>
              <a:srgbClr val="5384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69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E6D9D5-4C58-4ECB-9F04-73686446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EFDD0-2702-4853-82E7-EFBCF86D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D20C9-A6B0-4354-9F14-A3F1663B3106}"/>
              </a:ext>
            </a:extLst>
          </p:cNvPr>
          <p:cNvSpPr txBox="1"/>
          <p:nvPr/>
        </p:nvSpPr>
        <p:spPr>
          <a:xfrm>
            <a:off x="486888" y="665019"/>
            <a:ext cx="260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折角 13">
            <a:extLst>
              <a:ext uri="{FF2B5EF4-FFF2-40B4-BE49-F238E27FC236}">
                <a16:creationId xmlns:a16="http://schemas.microsoft.com/office/drawing/2014/main" id="{B30530F6-87A0-4B32-A0F4-B5316E18FD12}"/>
              </a:ext>
            </a:extLst>
          </p:cNvPr>
          <p:cNvSpPr/>
          <p:nvPr/>
        </p:nvSpPr>
        <p:spPr>
          <a:xfrm>
            <a:off x="818337" y="1428323"/>
            <a:ext cx="10234247" cy="1617784"/>
          </a:xfrm>
          <a:prstGeom prst="foldedCorner">
            <a:avLst/>
          </a:prstGeom>
          <a:noFill/>
          <a:ln>
            <a:solidFill>
              <a:srgbClr val="BCD2D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905C17-B781-4DE4-85B7-5E8738251521}"/>
              </a:ext>
            </a:extLst>
          </p:cNvPr>
          <p:cNvSpPr txBox="1"/>
          <p:nvPr/>
        </p:nvSpPr>
        <p:spPr>
          <a:xfrm>
            <a:off x="1233773" y="1631490"/>
            <a:ext cx="9403373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BP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(Back Propagation)</a:t>
            </a:r>
            <a:r>
              <a:rPr lang="zh-CN" altLang="en-US" dirty="0"/>
              <a:t>网络的训练是一种最优化问题，通过样本集来对网络权值进行调整，直到使输出误差最小。但是基于梯度下降法的BP算法存在着限制与不足。可能存在在陡峭的波谷中振荡、在平坦区域连接权值调整缓慢、在学习过程中可能陷入某个局部极小点等问题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96CEB7-B1F6-4605-872F-6C483D436A4A}"/>
              </a:ext>
            </a:extLst>
          </p:cNvPr>
          <p:cNvGrpSpPr/>
          <p:nvPr/>
        </p:nvGrpSpPr>
        <p:grpSpPr>
          <a:xfrm>
            <a:off x="4120237" y="1197490"/>
            <a:ext cx="3419429" cy="461665"/>
            <a:chOff x="4321808" y="1219898"/>
            <a:chExt cx="3419429" cy="46166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2FBF731-ACAC-4FAA-9128-231CC778CB85}"/>
                </a:ext>
              </a:extLst>
            </p:cNvPr>
            <p:cNvSpPr txBox="1"/>
            <p:nvPr/>
          </p:nvSpPr>
          <p:spPr>
            <a:xfrm>
              <a:off x="4321808" y="1219898"/>
              <a:ext cx="33842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5B90A2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  BP </a:t>
              </a:r>
              <a:r>
                <a:rPr lang="zh-CN" altLang="en-US" sz="2400" b="1" dirty="0">
                  <a:solidFill>
                    <a:srgbClr val="5B90A2"/>
                  </a:solidFill>
                  <a:latin typeface="华文彩云" panose="02010800040101010101" pitchFamily="2" charset="-122"/>
                  <a:ea typeface="华文彩云" panose="02010800040101010101" pitchFamily="2" charset="-122"/>
                </a:rPr>
                <a:t>算法存在局限问题  </a:t>
              </a:r>
              <a:endParaRPr lang="en-US" altLang="zh-CN" sz="1000" b="1" dirty="0">
                <a:solidFill>
                  <a:srgbClr val="5B90A2"/>
                </a:solidFill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3DAFD53-76CB-475C-8840-03DD8A2ED500}"/>
                </a:ext>
              </a:extLst>
            </p:cNvPr>
            <p:cNvSpPr/>
            <p:nvPr/>
          </p:nvSpPr>
          <p:spPr>
            <a:xfrm>
              <a:off x="4321808" y="1415561"/>
              <a:ext cx="70338" cy="70338"/>
            </a:xfrm>
            <a:prstGeom prst="ellipse">
              <a:avLst/>
            </a:prstGeom>
            <a:solidFill>
              <a:srgbClr val="BC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572FA80-9F59-4B1E-A529-ED39601C167A}"/>
                </a:ext>
              </a:extLst>
            </p:cNvPr>
            <p:cNvSpPr/>
            <p:nvPr/>
          </p:nvSpPr>
          <p:spPr>
            <a:xfrm>
              <a:off x="7670899" y="1415561"/>
              <a:ext cx="70338" cy="70338"/>
            </a:xfrm>
            <a:prstGeom prst="ellipse">
              <a:avLst/>
            </a:prstGeom>
            <a:solidFill>
              <a:srgbClr val="BCD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: 圆角 33">
            <a:hlinkClick r:id="rId3" action="ppaction://hlinksldjump"/>
            <a:extLst>
              <a:ext uri="{FF2B5EF4-FFF2-40B4-BE49-F238E27FC236}">
                <a16:creationId xmlns:a16="http://schemas.microsoft.com/office/drawing/2014/main" id="{89DB5DBA-B2E2-4E47-BA82-FEEEF6304948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: 圆角 34">
            <a:hlinkClick r:id="rId4" action="ppaction://hlinksldjump"/>
            <a:extLst>
              <a:ext uri="{FF2B5EF4-FFF2-40B4-BE49-F238E27FC236}">
                <a16:creationId xmlns:a16="http://schemas.microsoft.com/office/drawing/2014/main" id="{079BD489-064A-4289-A8E1-03A8FDD14450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: 圆角 35">
            <a:hlinkClick r:id="rId5" action="ppaction://hlinksldjump"/>
            <a:extLst>
              <a:ext uri="{FF2B5EF4-FFF2-40B4-BE49-F238E27FC236}">
                <a16:creationId xmlns:a16="http://schemas.microsoft.com/office/drawing/2014/main" id="{1A9FEFDA-8BC9-45E7-8136-7595D5EA9550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: 圆角 47">
            <a:hlinkClick r:id="rId6" action="ppaction://hlinksldjump"/>
            <a:extLst>
              <a:ext uri="{FF2B5EF4-FFF2-40B4-BE49-F238E27FC236}">
                <a16:creationId xmlns:a16="http://schemas.microsoft.com/office/drawing/2014/main" id="{717F7627-5EBF-4171-9DD3-260AF1794456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: 圆角 49">
            <a:hlinkClick r:id="rId7" action="ppaction://hlinksldjump"/>
            <a:extLst>
              <a:ext uri="{FF2B5EF4-FFF2-40B4-BE49-F238E27FC236}">
                <a16:creationId xmlns:a16="http://schemas.microsoft.com/office/drawing/2014/main" id="{8CD0EACD-7154-4DB0-94B6-D22377808374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80B9A91-920F-4F50-9DC6-1EE2F3D90E02}"/>
              </a:ext>
            </a:extLst>
          </p:cNvPr>
          <p:cNvGrpSpPr/>
          <p:nvPr/>
        </p:nvGrpSpPr>
        <p:grpSpPr>
          <a:xfrm>
            <a:off x="4666420" y="3500438"/>
            <a:ext cx="5676154" cy="2738296"/>
            <a:chOff x="1186203" y="1723670"/>
            <a:chExt cx="9617231" cy="4639555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D38DF32-C040-4078-8C09-1C0EEF48626F}"/>
                </a:ext>
              </a:extLst>
            </p:cNvPr>
            <p:cNvSpPr/>
            <p:nvPr/>
          </p:nvSpPr>
          <p:spPr>
            <a:xfrm>
              <a:off x="1478519" y="2380392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6612E5E-4C94-45E2-BFEE-4DA4E53036D4}"/>
                </a:ext>
              </a:extLst>
            </p:cNvPr>
            <p:cNvSpPr/>
            <p:nvPr/>
          </p:nvSpPr>
          <p:spPr>
            <a:xfrm>
              <a:off x="1478518" y="3409092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8FD23DB-6A42-4F8B-A9DF-CA08230885C2}"/>
                </a:ext>
              </a:extLst>
            </p:cNvPr>
            <p:cNvSpPr/>
            <p:nvPr/>
          </p:nvSpPr>
          <p:spPr>
            <a:xfrm>
              <a:off x="1478518" y="4437792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31BBA97-18AA-49DF-9948-89BDB052564D}"/>
                </a:ext>
              </a:extLst>
            </p:cNvPr>
            <p:cNvSpPr/>
            <p:nvPr/>
          </p:nvSpPr>
          <p:spPr>
            <a:xfrm>
              <a:off x="4228129" y="1723670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15458C1-84D0-48EA-97E1-838B7E0AEDA1}"/>
                </a:ext>
              </a:extLst>
            </p:cNvPr>
            <p:cNvSpPr/>
            <p:nvPr/>
          </p:nvSpPr>
          <p:spPr>
            <a:xfrm>
              <a:off x="4228130" y="2752370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6D068B9-2B67-46B2-B58B-A5B5BD9D48F2}"/>
                </a:ext>
              </a:extLst>
            </p:cNvPr>
            <p:cNvSpPr/>
            <p:nvPr/>
          </p:nvSpPr>
          <p:spPr>
            <a:xfrm>
              <a:off x="4228129" y="3781070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4FF9D7A-343A-4523-BA2F-75C9134F076A}"/>
                </a:ext>
              </a:extLst>
            </p:cNvPr>
            <p:cNvSpPr/>
            <p:nvPr/>
          </p:nvSpPr>
          <p:spPr>
            <a:xfrm>
              <a:off x="4228129" y="4809770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EDAA4E3-6312-4619-83EF-6989D0224048}"/>
                </a:ext>
              </a:extLst>
            </p:cNvPr>
            <p:cNvSpPr/>
            <p:nvPr/>
          </p:nvSpPr>
          <p:spPr>
            <a:xfrm>
              <a:off x="6977739" y="1743577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A9C836A-AC18-45D3-8917-4279D896EE0D}"/>
                </a:ext>
              </a:extLst>
            </p:cNvPr>
            <p:cNvSpPr/>
            <p:nvPr/>
          </p:nvSpPr>
          <p:spPr>
            <a:xfrm>
              <a:off x="6977740" y="2772277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810502A-8126-4D66-A724-0723946800EA}"/>
                </a:ext>
              </a:extLst>
            </p:cNvPr>
            <p:cNvSpPr/>
            <p:nvPr/>
          </p:nvSpPr>
          <p:spPr>
            <a:xfrm>
              <a:off x="6977739" y="3800977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7D965D4-8CB3-4919-9271-CB4DB9E6F8E6}"/>
                </a:ext>
              </a:extLst>
            </p:cNvPr>
            <p:cNvSpPr/>
            <p:nvPr/>
          </p:nvSpPr>
          <p:spPr>
            <a:xfrm>
              <a:off x="6977739" y="4829677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CDABA57-6A5B-4BEF-A22E-673FE181CD6A}"/>
                </a:ext>
              </a:extLst>
            </p:cNvPr>
            <p:cNvSpPr/>
            <p:nvPr/>
          </p:nvSpPr>
          <p:spPr>
            <a:xfrm>
              <a:off x="9727349" y="3409091"/>
              <a:ext cx="783771" cy="7837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53F0F00-4E68-4724-8DE8-C2CDC9659A3A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2262290" y="2135462"/>
              <a:ext cx="1965839" cy="636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C857E59-4186-4620-9AFA-EFDB394B70DF}"/>
                </a:ext>
              </a:extLst>
            </p:cNvPr>
            <p:cNvCxnSpPr>
              <a:stCxn id="55" idx="6"/>
              <a:endCxn id="60" idx="2"/>
            </p:cNvCxnSpPr>
            <p:nvPr/>
          </p:nvCxnSpPr>
          <p:spPr>
            <a:xfrm>
              <a:off x="2262290" y="2772278"/>
              <a:ext cx="1965840" cy="371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3EE8DC2-9450-4A39-BD46-E18C1D35C87B}"/>
                </a:ext>
              </a:extLst>
            </p:cNvPr>
            <p:cNvCxnSpPr>
              <a:stCxn id="55" idx="6"/>
              <a:endCxn id="61" idx="2"/>
            </p:cNvCxnSpPr>
            <p:nvPr/>
          </p:nvCxnSpPr>
          <p:spPr>
            <a:xfrm>
              <a:off x="2262290" y="2772278"/>
              <a:ext cx="1965839" cy="1400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5FE9218-8376-47C2-844D-0FF87B9A8117}"/>
                </a:ext>
              </a:extLst>
            </p:cNvPr>
            <p:cNvCxnSpPr>
              <a:stCxn id="55" idx="6"/>
              <a:endCxn id="62" idx="2"/>
            </p:cNvCxnSpPr>
            <p:nvPr/>
          </p:nvCxnSpPr>
          <p:spPr>
            <a:xfrm>
              <a:off x="2262290" y="2772278"/>
              <a:ext cx="1965839" cy="2429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62788B3-DFB3-46A1-B6A1-8E823826C87E}"/>
                </a:ext>
              </a:extLst>
            </p:cNvPr>
            <p:cNvCxnSpPr>
              <a:stCxn id="57" idx="6"/>
              <a:endCxn id="59" idx="2"/>
            </p:cNvCxnSpPr>
            <p:nvPr/>
          </p:nvCxnSpPr>
          <p:spPr>
            <a:xfrm flipV="1">
              <a:off x="2262289" y="2115556"/>
              <a:ext cx="1965840" cy="1685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123B425-50FE-4240-82D8-76942BCA3651}"/>
                </a:ext>
              </a:extLst>
            </p:cNvPr>
            <p:cNvCxnSpPr>
              <a:stCxn id="57" idx="6"/>
              <a:endCxn id="60" idx="2"/>
            </p:cNvCxnSpPr>
            <p:nvPr/>
          </p:nvCxnSpPr>
          <p:spPr>
            <a:xfrm flipV="1">
              <a:off x="2262289" y="3144256"/>
              <a:ext cx="1965841" cy="656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C5D4992-F688-4DA4-880C-3E4250B45B22}"/>
                </a:ext>
              </a:extLst>
            </p:cNvPr>
            <p:cNvCxnSpPr>
              <a:stCxn id="57" idx="6"/>
              <a:endCxn id="61" idx="2"/>
            </p:cNvCxnSpPr>
            <p:nvPr/>
          </p:nvCxnSpPr>
          <p:spPr>
            <a:xfrm>
              <a:off x="2262289" y="3800978"/>
              <a:ext cx="1965840" cy="371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C160263-5976-4339-85B7-451EFC6EC1E2}"/>
                </a:ext>
              </a:extLst>
            </p:cNvPr>
            <p:cNvCxnSpPr>
              <a:stCxn id="57" idx="6"/>
              <a:endCxn id="62" idx="2"/>
            </p:cNvCxnSpPr>
            <p:nvPr/>
          </p:nvCxnSpPr>
          <p:spPr>
            <a:xfrm>
              <a:off x="2262289" y="3800978"/>
              <a:ext cx="1965840" cy="1400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55FB7D2-4707-44E4-A496-4F0301A48020}"/>
                </a:ext>
              </a:extLst>
            </p:cNvPr>
            <p:cNvCxnSpPr>
              <a:stCxn id="58" idx="6"/>
              <a:endCxn id="59" idx="2"/>
            </p:cNvCxnSpPr>
            <p:nvPr/>
          </p:nvCxnSpPr>
          <p:spPr>
            <a:xfrm flipV="1">
              <a:off x="2262289" y="2115556"/>
              <a:ext cx="1965840" cy="2714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354E8F1-E591-4224-9B75-02A02D1E2E92}"/>
                </a:ext>
              </a:extLst>
            </p:cNvPr>
            <p:cNvCxnSpPr>
              <a:stCxn id="58" idx="6"/>
              <a:endCxn id="60" idx="2"/>
            </p:cNvCxnSpPr>
            <p:nvPr/>
          </p:nvCxnSpPr>
          <p:spPr>
            <a:xfrm flipV="1">
              <a:off x="2262289" y="3144256"/>
              <a:ext cx="1965841" cy="1685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BBF276A-BA66-4CF2-A3CF-75AE3C921847}"/>
                </a:ext>
              </a:extLst>
            </p:cNvPr>
            <p:cNvCxnSpPr>
              <a:stCxn id="58" idx="6"/>
              <a:endCxn id="61" idx="2"/>
            </p:cNvCxnSpPr>
            <p:nvPr/>
          </p:nvCxnSpPr>
          <p:spPr>
            <a:xfrm flipV="1">
              <a:off x="2262289" y="4172956"/>
              <a:ext cx="1965840" cy="656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1F80734C-1ABE-47D5-B025-DB24C690E24F}"/>
                </a:ext>
              </a:extLst>
            </p:cNvPr>
            <p:cNvCxnSpPr>
              <a:stCxn id="58" idx="6"/>
              <a:endCxn id="62" idx="2"/>
            </p:cNvCxnSpPr>
            <p:nvPr/>
          </p:nvCxnSpPr>
          <p:spPr>
            <a:xfrm>
              <a:off x="2262289" y="4829678"/>
              <a:ext cx="1965840" cy="371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0F809A5-2D48-41CB-A5AA-0D319BB12FD0}"/>
                </a:ext>
              </a:extLst>
            </p:cNvPr>
            <p:cNvCxnSpPr>
              <a:stCxn id="59" idx="6"/>
              <a:endCxn id="63" idx="2"/>
            </p:cNvCxnSpPr>
            <p:nvPr/>
          </p:nvCxnSpPr>
          <p:spPr>
            <a:xfrm>
              <a:off x="5011900" y="2115556"/>
              <a:ext cx="1965839" cy="19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EC80D4F-896F-448C-A2E2-C9AB87982986}"/>
                </a:ext>
              </a:extLst>
            </p:cNvPr>
            <p:cNvCxnSpPr>
              <a:stCxn id="59" idx="6"/>
              <a:endCxn id="64" idx="2"/>
            </p:cNvCxnSpPr>
            <p:nvPr/>
          </p:nvCxnSpPr>
          <p:spPr>
            <a:xfrm>
              <a:off x="5011900" y="2115556"/>
              <a:ext cx="1965840" cy="1048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E4C191CD-1BE7-4382-A978-E13A19811AEF}"/>
                </a:ext>
              </a:extLst>
            </p:cNvPr>
            <p:cNvCxnSpPr>
              <a:stCxn id="59" idx="6"/>
              <a:endCxn id="65" idx="2"/>
            </p:cNvCxnSpPr>
            <p:nvPr/>
          </p:nvCxnSpPr>
          <p:spPr>
            <a:xfrm>
              <a:off x="5011900" y="2115556"/>
              <a:ext cx="1965839" cy="2077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B6A6C98E-F5A3-49A5-9CC1-76A0286052AE}"/>
                </a:ext>
              </a:extLst>
            </p:cNvPr>
            <p:cNvCxnSpPr>
              <a:stCxn id="59" idx="6"/>
              <a:endCxn id="66" idx="2"/>
            </p:cNvCxnSpPr>
            <p:nvPr/>
          </p:nvCxnSpPr>
          <p:spPr>
            <a:xfrm>
              <a:off x="5011900" y="2115556"/>
              <a:ext cx="1965839" cy="3106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F1D061D-CA28-43A6-996C-78D09EE497EF}"/>
                </a:ext>
              </a:extLst>
            </p:cNvPr>
            <p:cNvCxnSpPr>
              <a:stCxn id="60" idx="6"/>
              <a:endCxn id="63" idx="2"/>
            </p:cNvCxnSpPr>
            <p:nvPr/>
          </p:nvCxnSpPr>
          <p:spPr>
            <a:xfrm flipV="1">
              <a:off x="5011901" y="2135463"/>
              <a:ext cx="1965838" cy="100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1726824-4A2F-410B-8AAB-EFD76C11C7A2}"/>
                </a:ext>
              </a:extLst>
            </p:cNvPr>
            <p:cNvCxnSpPr>
              <a:stCxn id="60" idx="6"/>
              <a:endCxn id="64" idx="2"/>
            </p:cNvCxnSpPr>
            <p:nvPr/>
          </p:nvCxnSpPr>
          <p:spPr>
            <a:xfrm>
              <a:off x="5011901" y="3144256"/>
              <a:ext cx="1965839" cy="19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E3E6ACF-C3A1-4276-AE3E-E7118B81FBF2}"/>
                </a:ext>
              </a:extLst>
            </p:cNvPr>
            <p:cNvCxnSpPr>
              <a:stCxn id="60" idx="6"/>
              <a:endCxn id="65" idx="2"/>
            </p:cNvCxnSpPr>
            <p:nvPr/>
          </p:nvCxnSpPr>
          <p:spPr>
            <a:xfrm>
              <a:off x="5011901" y="3144256"/>
              <a:ext cx="1965838" cy="1048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EBC7877-DA05-4DFA-82C7-1BDB03C37A28}"/>
                </a:ext>
              </a:extLst>
            </p:cNvPr>
            <p:cNvCxnSpPr>
              <a:stCxn id="60" idx="6"/>
              <a:endCxn id="66" idx="2"/>
            </p:cNvCxnSpPr>
            <p:nvPr/>
          </p:nvCxnSpPr>
          <p:spPr>
            <a:xfrm>
              <a:off x="5011901" y="3144256"/>
              <a:ext cx="1965838" cy="2077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7AA36CF-5B70-4D19-8BB9-0ABB7AC78C5F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 flipV="1">
              <a:off x="5011900" y="2135463"/>
              <a:ext cx="1965839" cy="2037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0E9B6F8-EDCB-494C-8378-882278E6CA63}"/>
                </a:ext>
              </a:extLst>
            </p:cNvPr>
            <p:cNvCxnSpPr>
              <a:stCxn id="61" idx="6"/>
              <a:endCxn id="64" idx="2"/>
            </p:cNvCxnSpPr>
            <p:nvPr/>
          </p:nvCxnSpPr>
          <p:spPr>
            <a:xfrm flipV="1">
              <a:off x="5011900" y="3164163"/>
              <a:ext cx="1965840" cy="100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0E0047D-1A0D-42BF-A23A-F8EF8811CC55}"/>
                </a:ext>
              </a:extLst>
            </p:cNvPr>
            <p:cNvCxnSpPr>
              <a:stCxn id="61" idx="6"/>
              <a:endCxn id="65" idx="2"/>
            </p:cNvCxnSpPr>
            <p:nvPr/>
          </p:nvCxnSpPr>
          <p:spPr>
            <a:xfrm>
              <a:off x="5011900" y="4172956"/>
              <a:ext cx="1965839" cy="19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781DEE6-BA25-4E74-ABD1-D4E62CAC3652}"/>
                </a:ext>
              </a:extLst>
            </p:cNvPr>
            <p:cNvCxnSpPr>
              <a:stCxn id="61" idx="6"/>
              <a:endCxn id="66" idx="2"/>
            </p:cNvCxnSpPr>
            <p:nvPr/>
          </p:nvCxnSpPr>
          <p:spPr>
            <a:xfrm>
              <a:off x="5011900" y="4172956"/>
              <a:ext cx="1965839" cy="1048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D85BE22-9E49-45F7-A94E-F1C30D1D4638}"/>
                </a:ext>
              </a:extLst>
            </p:cNvPr>
            <p:cNvCxnSpPr>
              <a:stCxn id="62" idx="6"/>
              <a:endCxn id="63" idx="2"/>
            </p:cNvCxnSpPr>
            <p:nvPr/>
          </p:nvCxnSpPr>
          <p:spPr>
            <a:xfrm flipV="1">
              <a:off x="5011900" y="2135463"/>
              <a:ext cx="1965839" cy="3066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43D216E-2100-4954-AA39-1B65E31698D7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 flipV="1">
              <a:off x="5011900" y="3164163"/>
              <a:ext cx="1965840" cy="2037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B780E39-0851-4185-9B18-10AFAD1AD53C}"/>
                </a:ext>
              </a:extLst>
            </p:cNvPr>
            <p:cNvCxnSpPr>
              <a:stCxn id="62" idx="6"/>
              <a:endCxn id="65" idx="2"/>
            </p:cNvCxnSpPr>
            <p:nvPr/>
          </p:nvCxnSpPr>
          <p:spPr>
            <a:xfrm flipV="1">
              <a:off x="5011900" y="4192863"/>
              <a:ext cx="1965839" cy="100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FD9E65D5-B1CC-48B6-916D-E2515A2F8EC4}"/>
                </a:ext>
              </a:extLst>
            </p:cNvPr>
            <p:cNvCxnSpPr>
              <a:stCxn id="62" idx="6"/>
              <a:endCxn id="66" idx="2"/>
            </p:cNvCxnSpPr>
            <p:nvPr/>
          </p:nvCxnSpPr>
          <p:spPr>
            <a:xfrm>
              <a:off x="5011900" y="5201656"/>
              <a:ext cx="1965839" cy="19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85D57661-C194-43D0-80D8-DFB633D6FAFC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7761510" y="2135463"/>
              <a:ext cx="1965839" cy="1665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67313F17-0A05-472E-A856-66C81EA48C8B}"/>
                </a:ext>
              </a:extLst>
            </p:cNvPr>
            <p:cNvCxnSpPr>
              <a:stCxn id="64" idx="6"/>
              <a:endCxn id="67" idx="2"/>
            </p:cNvCxnSpPr>
            <p:nvPr/>
          </p:nvCxnSpPr>
          <p:spPr>
            <a:xfrm>
              <a:off x="7761511" y="3164163"/>
              <a:ext cx="1965838" cy="63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7E40B98-A2E6-46FA-A9C6-AAD9B79DEA02}"/>
                </a:ext>
              </a:extLst>
            </p:cNvPr>
            <p:cNvCxnSpPr>
              <a:stCxn id="65" idx="6"/>
              <a:endCxn id="67" idx="2"/>
            </p:cNvCxnSpPr>
            <p:nvPr/>
          </p:nvCxnSpPr>
          <p:spPr>
            <a:xfrm flipV="1">
              <a:off x="7761510" y="3800977"/>
              <a:ext cx="1965839" cy="391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5B0C9BF8-1835-4638-A59B-081EB6C0BB64}"/>
                </a:ext>
              </a:extLst>
            </p:cNvPr>
            <p:cNvCxnSpPr>
              <a:stCxn id="66" idx="6"/>
              <a:endCxn id="67" idx="2"/>
            </p:cNvCxnSpPr>
            <p:nvPr/>
          </p:nvCxnSpPr>
          <p:spPr>
            <a:xfrm flipV="1">
              <a:off x="7761510" y="3800977"/>
              <a:ext cx="1965839" cy="142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F931598-5992-4E35-8C1D-B4AEB49F5239}"/>
                </a:ext>
              </a:extLst>
            </p:cNvPr>
            <p:cNvSpPr/>
            <p:nvPr/>
          </p:nvSpPr>
          <p:spPr>
            <a:xfrm>
              <a:off x="1186203" y="5858378"/>
              <a:ext cx="1368400" cy="504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输入层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AE262B1-1F2F-4C9F-ABB9-325E8048ED82}"/>
                </a:ext>
              </a:extLst>
            </p:cNvPr>
            <p:cNvSpPr/>
            <p:nvPr/>
          </p:nvSpPr>
          <p:spPr>
            <a:xfrm>
              <a:off x="3935812" y="5858378"/>
              <a:ext cx="1528019" cy="504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隐藏层</a:t>
              </a:r>
              <a:r>
                <a:rPr lang="en-US" altLang="zh-CN" sz="1600" dirty="0">
                  <a:cs typeface="+mn-ea"/>
                  <a:sym typeface="+mn-lt"/>
                </a:rPr>
                <a:t>1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10853213-1E8C-4585-B6D6-896EAE80BFA6}"/>
                </a:ext>
              </a:extLst>
            </p:cNvPr>
            <p:cNvSpPr/>
            <p:nvPr/>
          </p:nvSpPr>
          <p:spPr>
            <a:xfrm>
              <a:off x="6685423" y="5818565"/>
              <a:ext cx="1605914" cy="504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隐藏层</a:t>
              </a:r>
              <a:r>
                <a:rPr lang="en-US" altLang="zh-CN" sz="1600" dirty="0">
                  <a:cs typeface="+mn-ea"/>
                  <a:sym typeface="+mn-lt"/>
                </a:rPr>
                <a:t>2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52D25CCF-C792-49DC-84C8-58B99E0765A4}"/>
                </a:ext>
              </a:extLst>
            </p:cNvPr>
            <p:cNvSpPr/>
            <p:nvPr/>
          </p:nvSpPr>
          <p:spPr>
            <a:xfrm>
              <a:off x="9435034" y="5819450"/>
              <a:ext cx="1368400" cy="504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cs typeface="+mn-ea"/>
                  <a:sym typeface="+mn-lt"/>
                </a:rPr>
                <a:t>输出层</a:t>
              </a: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C00C524-7056-4D72-BEF4-5AE9FFE762A2}"/>
              </a:ext>
            </a:extLst>
          </p:cNvPr>
          <p:cNvSpPr txBox="1"/>
          <p:nvPr/>
        </p:nvSpPr>
        <p:spPr>
          <a:xfrm>
            <a:off x="284611" y="3089037"/>
            <a:ext cx="3675388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5B90A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什么是 </a:t>
            </a:r>
            <a:r>
              <a:rPr lang="en-US" altLang="zh-CN" sz="2000" b="1" dirty="0">
                <a:solidFill>
                  <a:srgbClr val="5B90A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 </a:t>
            </a:r>
            <a:r>
              <a:rPr lang="zh-CN" altLang="en-US" sz="2000" b="1" dirty="0">
                <a:solidFill>
                  <a:srgbClr val="5B90A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神经网络？</a:t>
            </a:r>
            <a:endParaRPr lang="en-US" altLang="zh-CN" sz="2000" dirty="0">
              <a:solidFill>
                <a:srgbClr val="5B90A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EE1D3C8-07C9-40D8-97CF-D67342448377}"/>
              </a:ext>
            </a:extLst>
          </p:cNvPr>
          <p:cNvCxnSpPr>
            <a:cxnSpLocks/>
          </p:cNvCxnSpPr>
          <p:nvPr/>
        </p:nvCxnSpPr>
        <p:spPr>
          <a:xfrm>
            <a:off x="290138" y="3590519"/>
            <a:ext cx="5738371" cy="0"/>
          </a:xfrm>
          <a:prstGeom prst="line">
            <a:avLst/>
          </a:prstGeom>
          <a:ln>
            <a:solidFill>
              <a:srgbClr val="8CB2BE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8E0F86B-D02F-46CA-AF17-BD46A2ACA6A8}"/>
              </a:ext>
            </a:extLst>
          </p:cNvPr>
          <p:cNvSpPr txBox="1"/>
          <p:nvPr/>
        </p:nvSpPr>
        <p:spPr>
          <a:xfrm>
            <a:off x="726444" y="3683957"/>
            <a:ext cx="3977756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BP 神经网络模型又称为反向传播，由输入层、隐藏层、输出层组成。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E6D9D5-4C58-4ECB-9F04-73686446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EFDD0-2702-4853-82E7-EFBCF86D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D20C9-A6B0-4354-9F14-A3F1663B3106}"/>
              </a:ext>
            </a:extLst>
          </p:cNvPr>
          <p:cNvSpPr txBox="1"/>
          <p:nvPr/>
        </p:nvSpPr>
        <p:spPr>
          <a:xfrm>
            <a:off x="486888" y="665019"/>
            <a:ext cx="260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D770CD-9C46-4304-BC17-37354FBB3559}"/>
              </a:ext>
            </a:extLst>
          </p:cNvPr>
          <p:cNvSpPr txBox="1"/>
          <p:nvPr/>
        </p:nvSpPr>
        <p:spPr>
          <a:xfrm>
            <a:off x="4420222" y="1804187"/>
            <a:ext cx="6759631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多次进行</a:t>
            </a:r>
            <a:r>
              <a:rPr lang="en-US" altLang="zh-CN" dirty="0"/>
              <a:t>STEP1-3</a:t>
            </a:r>
            <a:r>
              <a:rPr lang="zh-CN" altLang="en-US" dirty="0"/>
              <a:t>调整后，调整得结果期望值与输出没有误差，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我们则可以认为此时神经网络的模拟效果达到了最佳。</a:t>
            </a:r>
            <a:endParaRPr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E17D022-A666-463B-A0E8-F521A40E5ADA}"/>
              </a:ext>
            </a:extLst>
          </p:cNvPr>
          <p:cNvSpPr/>
          <p:nvPr/>
        </p:nvSpPr>
        <p:spPr>
          <a:xfrm>
            <a:off x="1340454" y="1687409"/>
            <a:ext cx="958362" cy="31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38493"/>
                </a:solidFill>
              </a:rPr>
              <a:t>STEP 1</a:t>
            </a:r>
            <a:endParaRPr lang="zh-CN" altLang="en-US" dirty="0">
              <a:solidFill>
                <a:srgbClr val="538493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C60051-282B-4341-BC27-3A70794A7FEE}"/>
              </a:ext>
            </a:extLst>
          </p:cNvPr>
          <p:cNvSpPr txBox="1"/>
          <p:nvPr/>
        </p:nvSpPr>
        <p:spPr>
          <a:xfrm>
            <a:off x="2583053" y="1688421"/>
            <a:ext cx="1230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正向传播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04CFA85-BE4D-4E8A-858C-83FAD0049918}"/>
              </a:ext>
            </a:extLst>
          </p:cNvPr>
          <p:cNvGrpSpPr/>
          <p:nvPr/>
        </p:nvGrpSpPr>
        <p:grpSpPr>
          <a:xfrm rot="5400000" flipV="1">
            <a:off x="1574235" y="2166464"/>
            <a:ext cx="445081" cy="45719"/>
            <a:chOff x="7411105" y="3352452"/>
            <a:chExt cx="745205" cy="7654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B90387E-6339-4C21-A2FF-D1B226B686E6}"/>
                </a:ext>
              </a:extLst>
            </p:cNvPr>
            <p:cNvSpPr/>
            <p:nvPr/>
          </p:nvSpPr>
          <p:spPr>
            <a:xfrm>
              <a:off x="8079762" y="3352452"/>
              <a:ext cx="76548" cy="76548"/>
            </a:xfrm>
            <a:prstGeom prst="ellipse">
              <a:avLst/>
            </a:prstGeom>
            <a:solidFill>
              <a:srgbClr val="5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ED1A830-B7A2-48F2-A494-09F59E97BC1D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411105" y="3390726"/>
              <a:ext cx="668657" cy="0"/>
            </a:xfrm>
            <a:prstGeom prst="line">
              <a:avLst/>
            </a:prstGeom>
            <a:ln w="19050"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5B90A2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0418FB09-B2DD-448C-B45B-39BCBAC782F9}"/>
              </a:ext>
            </a:extLst>
          </p:cNvPr>
          <p:cNvSpPr/>
          <p:nvPr/>
        </p:nvSpPr>
        <p:spPr>
          <a:xfrm>
            <a:off x="1340454" y="2462344"/>
            <a:ext cx="958362" cy="31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38493"/>
                </a:solidFill>
              </a:rPr>
              <a:t>STEP 2</a:t>
            </a:r>
            <a:endParaRPr lang="zh-CN" altLang="en-US" dirty="0">
              <a:solidFill>
                <a:srgbClr val="538493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95D5527-C4C1-476D-B67A-8CE83FFC7C06}"/>
              </a:ext>
            </a:extLst>
          </p:cNvPr>
          <p:cNvSpPr/>
          <p:nvPr/>
        </p:nvSpPr>
        <p:spPr>
          <a:xfrm>
            <a:off x="1340454" y="3195430"/>
            <a:ext cx="958362" cy="31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38493"/>
                </a:solidFill>
              </a:rPr>
              <a:t>STEP 3</a:t>
            </a:r>
            <a:endParaRPr lang="zh-CN" altLang="en-US" dirty="0">
              <a:solidFill>
                <a:srgbClr val="538493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318CD5F-6C15-4E70-8213-B062CA417D80}"/>
              </a:ext>
            </a:extLst>
          </p:cNvPr>
          <p:cNvGrpSpPr/>
          <p:nvPr/>
        </p:nvGrpSpPr>
        <p:grpSpPr>
          <a:xfrm rot="5400000" flipV="1">
            <a:off x="1574235" y="2950030"/>
            <a:ext cx="445081" cy="45719"/>
            <a:chOff x="7411105" y="3352452"/>
            <a:chExt cx="745205" cy="7654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B29D18D-2DB8-4014-ABA7-B62EBD93F407}"/>
                </a:ext>
              </a:extLst>
            </p:cNvPr>
            <p:cNvSpPr/>
            <p:nvPr/>
          </p:nvSpPr>
          <p:spPr>
            <a:xfrm>
              <a:off x="8079762" y="3352452"/>
              <a:ext cx="76548" cy="76548"/>
            </a:xfrm>
            <a:prstGeom prst="ellipse">
              <a:avLst/>
            </a:prstGeom>
            <a:solidFill>
              <a:srgbClr val="5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188F446-9956-4D97-B730-C2E3854F664B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7411105" y="3390726"/>
              <a:ext cx="668657" cy="0"/>
            </a:xfrm>
            <a:prstGeom prst="line">
              <a:avLst/>
            </a:prstGeom>
            <a:ln w="19050"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5B90A2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3D98B8B-4FB8-4D53-AC22-FD5C7341AD89}"/>
              </a:ext>
            </a:extLst>
          </p:cNvPr>
          <p:cNvGrpSpPr/>
          <p:nvPr/>
        </p:nvGrpSpPr>
        <p:grpSpPr>
          <a:xfrm flipV="1">
            <a:off x="545279" y="1837419"/>
            <a:ext cx="795176" cy="81681"/>
            <a:chOff x="7411105" y="3352452"/>
            <a:chExt cx="745205" cy="76548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476DB7B-0A98-4A05-9EB6-BFA5F122ED53}"/>
                </a:ext>
              </a:extLst>
            </p:cNvPr>
            <p:cNvSpPr/>
            <p:nvPr/>
          </p:nvSpPr>
          <p:spPr>
            <a:xfrm>
              <a:off x="8079762" y="3352452"/>
              <a:ext cx="76548" cy="76548"/>
            </a:xfrm>
            <a:prstGeom prst="ellipse">
              <a:avLst/>
            </a:prstGeom>
            <a:solidFill>
              <a:srgbClr val="5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2C32416-A555-4C67-A3D1-73A2CAF32B50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7411105" y="3390726"/>
              <a:ext cx="668657" cy="0"/>
            </a:xfrm>
            <a:prstGeom prst="line">
              <a:avLst/>
            </a:prstGeom>
            <a:ln w="19050">
              <a:gradFill>
                <a:gsLst>
                  <a:gs pos="6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5B90A2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86B201F-3358-4CA8-92D2-EE90A9D8191B}"/>
              </a:ext>
            </a:extLst>
          </p:cNvPr>
          <p:cNvSpPr txBox="1"/>
          <p:nvPr/>
        </p:nvSpPr>
        <p:spPr>
          <a:xfrm>
            <a:off x="2587449" y="2436609"/>
            <a:ext cx="122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反向反馈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9D615E4-8DB9-420A-AC12-9B0B9EBE1A41}"/>
              </a:ext>
            </a:extLst>
          </p:cNvPr>
          <p:cNvSpPr txBox="1"/>
          <p:nvPr/>
        </p:nvSpPr>
        <p:spPr>
          <a:xfrm>
            <a:off x="2583053" y="3173664"/>
            <a:ext cx="463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计算的误差反向对网络中的权值进行调整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14B7E6-110D-4020-8F74-B6105EABF073}"/>
              </a:ext>
            </a:extLst>
          </p:cNvPr>
          <p:cNvCxnSpPr/>
          <p:nvPr/>
        </p:nvCxnSpPr>
        <p:spPr>
          <a:xfrm>
            <a:off x="4420222" y="1790248"/>
            <a:ext cx="6673360" cy="0"/>
          </a:xfrm>
          <a:prstGeom prst="line">
            <a:avLst/>
          </a:prstGeom>
          <a:ln w="76200" cmpd="thickThin">
            <a:solidFill>
              <a:srgbClr val="538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EEFB180-3CEA-4ADC-AFDF-32D7B500A557}"/>
              </a:ext>
            </a:extLst>
          </p:cNvPr>
          <p:cNvCxnSpPr/>
          <p:nvPr/>
        </p:nvCxnSpPr>
        <p:spPr>
          <a:xfrm>
            <a:off x="4420222" y="2726525"/>
            <a:ext cx="6673360" cy="0"/>
          </a:xfrm>
          <a:prstGeom prst="line">
            <a:avLst/>
          </a:prstGeom>
          <a:ln w="76200" cmpd="thickThin">
            <a:solidFill>
              <a:srgbClr val="538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EA25A4A-9332-4795-97E1-50AF0E5800B9}"/>
              </a:ext>
            </a:extLst>
          </p:cNvPr>
          <p:cNvSpPr txBox="1"/>
          <p:nvPr/>
        </p:nvSpPr>
        <p:spPr>
          <a:xfrm>
            <a:off x="795213" y="2165461"/>
            <a:ext cx="381785" cy="1200329"/>
          </a:xfrm>
          <a:prstGeom prst="rect">
            <a:avLst/>
          </a:prstGeom>
          <a:solidFill>
            <a:srgbClr val="E4EDF0"/>
          </a:solidFill>
        </p:spPr>
        <p:txBody>
          <a:bodyPr wrap="square">
            <a:spAutoFit/>
          </a:bodyPr>
          <a:lstStyle/>
          <a:p>
            <a:r>
              <a:rPr lang="zh-CN" altLang="en-US" b="1" dirty="0"/>
              <a:t>模型步骤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9978F7-BDBC-4400-9FC6-23C8CFFDDB02}"/>
              </a:ext>
            </a:extLst>
          </p:cNvPr>
          <p:cNvSpPr txBox="1"/>
          <p:nvPr/>
        </p:nvSpPr>
        <p:spPr>
          <a:xfrm>
            <a:off x="3138672" y="4450119"/>
            <a:ext cx="651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算法数学模式即寻求最优解，求最小误差值，公式如下：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11AD9AC-8973-4483-B823-4CB398066131}"/>
              </a:ext>
            </a:extLst>
          </p:cNvPr>
          <p:cNvGrpSpPr/>
          <p:nvPr/>
        </p:nvGrpSpPr>
        <p:grpSpPr>
          <a:xfrm rot="10800000">
            <a:off x="496471" y="4744147"/>
            <a:ext cx="253505" cy="239189"/>
            <a:chOff x="7332014" y="2343796"/>
            <a:chExt cx="597923" cy="91179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D7D68F8-AC3D-4B60-B01B-AF3446B6D08D}"/>
                </a:ext>
              </a:extLst>
            </p:cNvPr>
            <p:cNvCxnSpPr>
              <a:cxnSpLocks/>
            </p:cNvCxnSpPr>
            <p:nvPr/>
          </p:nvCxnSpPr>
          <p:spPr>
            <a:xfrm>
              <a:off x="7332014" y="2434975"/>
              <a:ext cx="597922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ED50CC4-9084-42A3-B1BE-FF33E2BDC3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84347" y="2389386"/>
              <a:ext cx="91179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910AD033-52CC-42AC-A741-83C35D216D56}"/>
              </a:ext>
            </a:extLst>
          </p:cNvPr>
          <p:cNvSpPr txBox="1"/>
          <p:nvPr/>
        </p:nvSpPr>
        <p:spPr>
          <a:xfrm>
            <a:off x="623223" y="4803294"/>
            <a:ext cx="2075544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B90A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BP算法数学模式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FA5B6CD-E034-4F70-9174-80E76E359BAA}"/>
              </a:ext>
            </a:extLst>
          </p:cNvPr>
          <p:cNvGrpSpPr/>
          <p:nvPr/>
        </p:nvGrpSpPr>
        <p:grpSpPr>
          <a:xfrm>
            <a:off x="2481375" y="5238430"/>
            <a:ext cx="253505" cy="239189"/>
            <a:chOff x="7332014" y="2343796"/>
            <a:chExt cx="597923" cy="91179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2B0B73D-64EF-4A87-9EC4-42502BA52039}"/>
                </a:ext>
              </a:extLst>
            </p:cNvPr>
            <p:cNvCxnSpPr>
              <a:cxnSpLocks/>
            </p:cNvCxnSpPr>
            <p:nvPr/>
          </p:nvCxnSpPr>
          <p:spPr>
            <a:xfrm>
              <a:off x="7332014" y="2434975"/>
              <a:ext cx="597922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7CB541-7C49-4755-87D1-CE24569E0E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84347" y="2389386"/>
              <a:ext cx="91179" cy="0"/>
            </a:xfrm>
            <a:prstGeom prst="line">
              <a:avLst/>
            </a:prstGeom>
            <a:ln w="28575">
              <a:solidFill>
                <a:srgbClr val="5B90A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BB3679-E30E-4BED-8296-36A3AAB5ED97}"/>
              </a:ext>
            </a:extLst>
          </p:cNvPr>
          <p:cNvCxnSpPr/>
          <p:nvPr/>
        </p:nvCxnSpPr>
        <p:spPr>
          <a:xfrm>
            <a:off x="484087" y="3801965"/>
            <a:ext cx="108436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39C33AA-BE94-45B7-A032-09EAD6E6E4CE}"/>
                  </a:ext>
                </a:extLst>
              </p:cNvPr>
              <p:cNvSpPr txBox="1"/>
              <p:nvPr/>
            </p:nvSpPr>
            <p:spPr>
              <a:xfrm>
                <a:off x="3555137" y="5053439"/>
                <a:ext cx="3067685" cy="8483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𝑚𝑖𝑛𝐸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39C33AA-BE94-45B7-A032-09EAD6E6E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137" y="5053439"/>
                <a:ext cx="3067685" cy="848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025673-BA60-443C-A71C-288FED6A9104}"/>
                  </a:ext>
                </a:extLst>
              </p:cNvPr>
              <p:cNvSpPr txBox="1"/>
              <p:nvPr/>
            </p:nvSpPr>
            <p:spPr>
              <a:xfrm>
                <a:off x="7756902" y="5062648"/>
                <a:ext cx="2802890" cy="848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A025673-BA60-443C-A71C-288FED6A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902" y="5062648"/>
                <a:ext cx="2802890" cy="8483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8634213E-8158-41B1-92AA-FA7A527141C5}"/>
              </a:ext>
            </a:extLst>
          </p:cNvPr>
          <p:cNvSpPr/>
          <p:nvPr/>
        </p:nvSpPr>
        <p:spPr>
          <a:xfrm>
            <a:off x="3198513" y="4969710"/>
            <a:ext cx="7895065" cy="1033905"/>
          </a:xfrm>
          <a:prstGeom prst="rect">
            <a:avLst/>
          </a:prstGeom>
          <a:noFill/>
          <a:ln w="19050">
            <a:solidFill>
              <a:srgbClr val="5384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7D7FF2-C4A9-4841-9E3C-61150A0412E8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7146046" y="4969710"/>
            <a:ext cx="0" cy="1033905"/>
          </a:xfrm>
          <a:prstGeom prst="line">
            <a:avLst/>
          </a:prstGeom>
          <a:ln w="19050">
            <a:solidFill>
              <a:srgbClr val="BCD2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hlinkClick r:id="rId5" action="ppaction://hlinksldjump"/>
            <a:extLst>
              <a:ext uri="{FF2B5EF4-FFF2-40B4-BE49-F238E27FC236}">
                <a16:creationId xmlns:a16="http://schemas.microsoft.com/office/drawing/2014/main" id="{97F3094E-61E0-496B-BBED-230B026D53C5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矩形: 圆角 62">
            <a:hlinkClick r:id="rId6" action="ppaction://hlinksldjump"/>
            <a:extLst>
              <a:ext uri="{FF2B5EF4-FFF2-40B4-BE49-F238E27FC236}">
                <a16:creationId xmlns:a16="http://schemas.microsoft.com/office/drawing/2014/main" id="{48BDEF32-40A4-4949-B830-9377D4B588AB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矩形: 圆角 63">
            <a:hlinkClick r:id="rId7" action="ppaction://hlinksldjump"/>
            <a:extLst>
              <a:ext uri="{FF2B5EF4-FFF2-40B4-BE49-F238E27FC236}">
                <a16:creationId xmlns:a16="http://schemas.microsoft.com/office/drawing/2014/main" id="{875A7860-18B9-41CB-9A31-6A0690EF3BB0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矩形: 圆角 64">
            <a:hlinkClick r:id="rId8" action="ppaction://hlinksldjump"/>
            <a:extLst>
              <a:ext uri="{FF2B5EF4-FFF2-40B4-BE49-F238E27FC236}">
                <a16:creationId xmlns:a16="http://schemas.microsoft.com/office/drawing/2014/main" id="{02FE7113-312C-4FDF-B4B4-000F8D292C07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矩形: 圆角 65">
            <a:hlinkClick r:id="rId9" action="ppaction://hlinksldjump"/>
            <a:extLst>
              <a:ext uri="{FF2B5EF4-FFF2-40B4-BE49-F238E27FC236}">
                <a16:creationId xmlns:a16="http://schemas.microsoft.com/office/drawing/2014/main" id="{6F3D6B5E-F2B2-4359-9FC6-7B6887643417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15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E6D9D5-4C58-4ECB-9F04-73686446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EFDD0-2702-4853-82E7-EFBCF86D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2" name="矩形: 圆角 61">
            <a:hlinkClick r:id="rId3" action="ppaction://hlinksldjump"/>
            <a:extLst>
              <a:ext uri="{FF2B5EF4-FFF2-40B4-BE49-F238E27FC236}">
                <a16:creationId xmlns:a16="http://schemas.microsoft.com/office/drawing/2014/main" id="{A3F1C9FF-3229-4A41-B359-E5B4FDCBE44F}"/>
              </a:ext>
            </a:extLst>
          </p:cNvPr>
          <p:cNvSpPr/>
          <p:nvPr/>
        </p:nvSpPr>
        <p:spPr>
          <a:xfrm>
            <a:off x="2523132" y="209485"/>
            <a:ext cx="166466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矩形: 圆角 62">
            <a:hlinkClick r:id="rId4" action="ppaction://hlinksldjump"/>
            <a:extLst>
              <a:ext uri="{FF2B5EF4-FFF2-40B4-BE49-F238E27FC236}">
                <a16:creationId xmlns:a16="http://schemas.microsoft.com/office/drawing/2014/main" id="{829E3B7A-5A58-4B64-BFB9-4E8F0A4938A9}"/>
              </a:ext>
            </a:extLst>
          </p:cNvPr>
          <p:cNvSpPr/>
          <p:nvPr/>
        </p:nvSpPr>
        <p:spPr>
          <a:xfrm>
            <a:off x="4275090" y="187168"/>
            <a:ext cx="1987708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矩形: 圆角 63">
            <a:hlinkClick r:id="rId5" action="ppaction://hlinksldjump"/>
            <a:extLst>
              <a:ext uri="{FF2B5EF4-FFF2-40B4-BE49-F238E27FC236}">
                <a16:creationId xmlns:a16="http://schemas.microsoft.com/office/drawing/2014/main" id="{64EBC184-DF1E-4A4D-BDFD-A592B8FE3516}"/>
              </a:ext>
            </a:extLst>
          </p:cNvPr>
          <p:cNvSpPr/>
          <p:nvPr/>
        </p:nvSpPr>
        <p:spPr>
          <a:xfrm>
            <a:off x="7919672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矩形: 圆角 64">
            <a:hlinkClick r:id="rId6" action="ppaction://hlinksldjump"/>
            <a:extLst>
              <a:ext uri="{FF2B5EF4-FFF2-40B4-BE49-F238E27FC236}">
                <a16:creationId xmlns:a16="http://schemas.microsoft.com/office/drawing/2014/main" id="{1B6DF498-F652-4AE4-A143-1A1CAE913275}"/>
              </a:ext>
            </a:extLst>
          </p:cNvPr>
          <p:cNvSpPr/>
          <p:nvPr/>
        </p:nvSpPr>
        <p:spPr>
          <a:xfrm>
            <a:off x="142363" y="198828"/>
            <a:ext cx="2293476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矩形: 圆角 65">
            <a:hlinkClick r:id="rId7" action="ppaction://hlinksldjump"/>
            <a:extLst>
              <a:ext uri="{FF2B5EF4-FFF2-40B4-BE49-F238E27FC236}">
                <a16:creationId xmlns:a16="http://schemas.microsoft.com/office/drawing/2014/main" id="{1D9A9BAA-5200-47B9-AFD2-E432A95ABAA6}"/>
              </a:ext>
            </a:extLst>
          </p:cNvPr>
          <p:cNvSpPr/>
          <p:nvPr/>
        </p:nvSpPr>
        <p:spPr>
          <a:xfrm>
            <a:off x="6276883" y="198828"/>
            <a:ext cx="1606935" cy="38515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E69EDA-7D89-4A75-BA52-4C68834D4C5E}"/>
              </a:ext>
            </a:extLst>
          </p:cNvPr>
          <p:cNvSpPr txBox="1"/>
          <p:nvPr/>
        </p:nvSpPr>
        <p:spPr>
          <a:xfrm>
            <a:off x="486888" y="665019"/>
            <a:ext cx="545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串行程序设计编写的变量和函数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76EDE5E-229B-42BA-B668-985A5FEE6624}"/>
              </a:ext>
            </a:extLst>
          </p:cNvPr>
          <p:cNvSpPr txBox="1"/>
          <p:nvPr/>
        </p:nvSpPr>
        <p:spPr>
          <a:xfrm>
            <a:off x="614656" y="2850023"/>
            <a:ext cx="3935693" cy="1701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宏定义数据集、输出文件文件路径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定义网络和模型训练参数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定义网络中的层输入输出变量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定义其他相关变量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E3FF95-F6E0-47FC-9788-404323D332B4}"/>
              </a:ext>
            </a:extLst>
          </p:cNvPr>
          <p:cNvSpPr/>
          <p:nvPr/>
        </p:nvSpPr>
        <p:spPr>
          <a:xfrm>
            <a:off x="614655" y="2497793"/>
            <a:ext cx="3852841" cy="2313362"/>
          </a:xfrm>
          <a:prstGeom prst="rect">
            <a:avLst/>
          </a:prstGeom>
          <a:noFill/>
          <a:ln>
            <a:solidFill>
              <a:srgbClr val="538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5BE8734-FFED-424C-A069-513AC5D6E7F3}"/>
              </a:ext>
            </a:extLst>
          </p:cNvPr>
          <p:cNvSpPr/>
          <p:nvPr/>
        </p:nvSpPr>
        <p:spPr>
          <a:xfrm>
            <a:off x="179437" y="2321678"/>
            <a:ext cx="870438" cy="352230"/>
          </a:xfrm>
          <a:prstGeom prst="roundRect">
            <a:avLst/>
          </a:prstGeom>
          <a:solidFill>
            <a:srgbClr val="5384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变量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5A3ABA6-8E90-4775-A1DD-5D1C163F9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88783"/>
              </p:ext>
            </p:extLst>
          </p:nvPr>
        </p:nvGraphicFramePr>
        <p:xfrm>
          <a:off x="5130311" y="1849327"/>
          <a:ext cx="6519498" cy="4343654"/>
        </p:xfrm>
        <a:graphic>
          <a:graphicData uri="http://schemas.openxmlformats.org/drawingml/2006/table">
            <a:tbl>
              <a:tblPr firstRow="1" firstCol="1" bandRow="1"/>
              <a:tblGrid>
                <a:gridCol w="3259749">
                  <a:extLst>
                    <a:ext uri="{9D8B030D-6E8A-4147-A177-3AD203B41FA5}">
                      <a16:colId xmlns:a16="http://schemas.microsoft.com/office/drawing/2014/main" val="757102593"/>
                    </a:ext>
                  </a:extLst>
                </a:gridCol>
                <a:gridCol w="3259749">
                  <a:extLst>
                    <a:ext uri="{9D8B030D-6E8A-4147-A177-3AD203B41FA5}">
                      <a16:colId xmlns:a16="http://schemas.microsoft.com/office/drawing/2014/main" val="3185464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目的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函数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526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输出模型相关信息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show_details()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93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初始化输入、输出和权重矩阵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u="sng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it_matrix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50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读取所有训练样本的数据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read_train_data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495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读取所有测试样本的数据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read_test_data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67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保存模型权重矩阵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save_weights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22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读取模型权重矩阵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load_weights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9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Sigmoid</a:t>
                      </a:r>
                      <a:r>
                        <a:rPr lang="zh-CN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函数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sigmoid()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7232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Square error</a:t>
                      </a:r>
                      <a:r>
                        <a:rPr lang="zh-CN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损失函数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square_error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090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准确率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accuracy()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38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正向传播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forward_process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464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反向传播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backward_process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()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229947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271C40F6-F8CB-4141-AEAB-FA9176FA48BC}"/>
              </a:ext>
            </a:extLst>
          </p:cNvPr>
          <p:cNvGrpSpPr/>
          <p:nvPr/>
        </p:nvGrpSpPr>
        <p:grpSpPr>
          <a:xfrm>
            <a:off x="7838398" y="1220887"/>
            <a:ext cx="1103324" cy="369332"/>
            <a:chOff x="7979130" y="1189947"/>
            <a:chExt cx="1103324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B68ED-DAEE-4964-8C2A-8EFB00065338}"/>
                </a:ext>
              </a:extLst>
            </p:cNvPr>
            <p:cNvSpPr txBox="1"/>
            <p:nvPr/>
          </p:nvSpPr>
          <p:spPr>
            <a:xfrm>
              <a:off x="8119862" y="1189947"/>
              <a:ext cx="821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/>
                <a:t>函数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D6175BF1-0FAC-4716-B911-908751B4E269}"/>
                </a:ext>
              </a:extLst>
            </p:cNvPr>
            <p:cNvSpPr/>
            <p:nvPr/>
          </p:nvSpPr>
          <p:spPr>
            <a:xfrm>
              <a:off x="7979130" y="1189947"/>
              <a:ext cx="1103324" cy="369332"/>
            </a:xfrm>
            <a:prstGeom prst="roundRect">
              <a:avLst/>
            </a:prstGeom>
            <a:noFill/>
            <a:ln>
              <a:solidFill>
                <a:srgbClr val="5384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5889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8BCA108-9F74-40FF-8F80-ACE66EC7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并行计算 </a:t>
            </a:r>
            <a:r>
              <a:rPr lang="en-US" altLang="zh-CN"/>
              <a:t>Parallel Computing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2F3059-FDAE-4089-B433-90B46279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9377A7-FF4D-40B9-927A-A457D4E8C761}"/>
              </a:ext>
            </a:extLst>
          </p:cNvPr>
          <p:cNvGrpSpPr/>
          <p:nvPr/>
        </p:nvGrpSpPr>
        <p:grpSpPr>
          <a:xfrm>
            <a:off x="6379407" y="665019"/>
            <a:ext cx="4462593" cy="5823979"/>
            <a:chOff x="3454193" y="653821"/>
            <a:chExt cx="4462593" cy="5823979"/>
          </a:xfrm>
        </p:grpSpPr>
        <p:sp>
          <p:nvSpPr>
            <p:cNvPr id="5" name="矩形: 圆角 2">
              <a:extLst>
                <a:ext uri="{FF2B5EF4-FFF2-40B4-BE49-F238E27FC236}">
                  <a16:creationId xmlns:a16="http://schemas.microsoft.com/office/drawing/2014/main" id="{B617E1F1-46AE-4BB7-AC5C-C957F7D24ABD}"/>
                </a:ext>
              </a:extLst>
            </p:cNvPr>
            <p:cNvSpPr/>
            <p:nvPr/>
          </p:nvSpPr>
          <p:spPr>
            <a:xfrm>
              <a:off x="4985826" y="653821"/>
              <a:ext cx="1587209" cy="406834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开始</a:t>
              </a:r>
              <a:r>
                <a:rPr lang="en-US" altLang="zh-CN" sz="1400" dirty="0"/>
                <a:t>(</a:t>
              </a:r>
              <a:r>
                <a:rPr lang="zh-CN" altLang="en-US" sz="1400" dirty="0"/>
                <a:t>串行程序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DD51E0-BAE1-4082-BB0D-4917E1B76BED}"/>
                </a:ext>
              </a:extLst>
            </p:cNvPr>
            <p:cNvSpPr/>
            <p:nvPr/>
          </p:nvSpPr>
          <p:spPr>
            <a:xfrm>
              <a:off x="4372914" y="1305515"/>
              <a:ext cx="2825544" cy="358349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启动</a:t>
              </a:r>
              <a:r>
                <a:rPr lang="en-US" altLang="zh-CN" sz="1400" dirty="0"/>
                <a:t>BP</a:t>
              </a:r>
              <a:r>
                <a:rPr lang="zh-CN" altLang="en-US" sz="1400" dirty="0"/>
                <a:t>网络</a:t>
              </a:r>
              <a:r>
                <a:rPr lang="en-US" altLang="zh-CN" sz="1400" dirty="0"/>
                <a:t>,</a:t>
              </a:r>
              <a:r>
                <a:rPr lang="zh-CN" altLang="en-US" sz="1400" dirty="0"/>
                <a:t>初始化参数、变量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5B0F07-2F3E-4C21-9B18-0166B89C467D}"/>
                </a:ext>
              </a:extLst>
            </p:cNvPr>
            <p:cNvSpPr/>
            <p:nvPr/>
          </p:nvSpPr>
          <p:spPr>
            <a:xfrm>
              <a:off x="4506756" y="1902175"/>
              <a:ext cx="2550553" cy="358348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输入一个</a:t>
              </a:r>
              <a:r>
                <a:rPr lang="zh-CN" sz="1400" dirty="0"/>
                <a:t>训练样本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5C4A82-C90A-455D-8E37-F812EEBAAA05}"/>
                </a:ext>
              </a:extLst>
            </p:cNvPr>
            <p:cNvSpPr/>
            <p:nvPr/>
          </p:nvSpPr>
          <p:spPr>
            <a:xfrm>
              <a:off x="4123966" y="2505136"/>
              <a:ext cx="3316132" cy="358348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正向传播：</a:t>
              </a:r>
              <a:r>
                <a:rPr lang="zh-CN" sz="1400" dirty="0"/>
                <a:t>计算隐藏层各节点输入输出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F57810-BDFC-4773-9A51-732BBF9DB1CD}"/>
                </a:ext>
              </a:extLst>
            </p:cNvPr>
            <p:cNvSpPr/>
            <p:nvPr/>
          </p:nvSpPr>
          <p:spPr>
            <a:xfrm>
              <a:off x="4337961" y="3108097"/>
              <a:ext cx="2888146" cy="358348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反向传播：</a:t>
              </a:r>
              <a:r>
                <a:rPr lang="zh-CN" sz="1400" dirty="0"/>
                <a:t>计算</a:t>
              </a:r>
              <a:r>
                <a:rPr lang="zh-CN" altLang="en-US" sz="1400" dirty="0"/>
                <a:t>层间</a:t>
              </a:r>
              <a:r>
                <a:rPr lang="zh-CN" sz="1400" dirty="0"/>
                <a:t>误差</a:t>
              </a:r>
              <a:r>
                <a:rPr lang="zh-CN" altLang="en-US" sz="1400" dirty="0"/>
                <a:t>及偏导</a:t>
              </a:r>
              <a:endParaRPr lang="zh-CN" sz="1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BE82C1E-B877-4C5F-B382-908CAA1FDCAB}"/>
                </a:ext>
              </a:extLst>
            </p:cNvPr>
            <p:cNvSpPr/>
            <p:nvPr/>
          </p:nvSpPr>
          <p:spPr>
            <a:xfrm>
              <a:off x="5198289" y="3708031"/>
              <a:ext cx="1167489" cy="358348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计算损失</a:t>
              </a:r>
              <a:endParaRPr lang="zh-CN" sz="1400" dirty="0"/>
            </a:p>
          </p:txBody>
        </p: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072D03AA-EC5A-4923-84E0-17308496A5C0}"/>
                </a:ext>
              </a:extLst>
            </p:cNvPr>
            <p:cNvSpPr/>
            <p:nvPr/>
          </p:nvSpPr>
          <p:spPr>
            <a:xfrm>
              <a:off x="4716380" y="4307965"/>
              <a:ext cx="2131307" cy="624253"/>
            </a:xfrm>
            <a:prstGeom prst="diamond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损失是否小于阈值</a:t>
              </a:r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570AC59E-5D4F-4786-B814-EEDF1FA8A204}"/>
                </a:ext>
              </a:extLst>
            </p:cNvPr>
            <p:cNvCxnSpPr>
              <a:cxnSpLocks/>
              <a:stCxn id="11" idx="1"/>
              <a:endCxn id="8" idx="1"/>
            </p:cNvCxnSpPr>
            <p:nvPr/>
          </p:nvCxnSpPr>
          <p:spPr>
            <a:xfrm rot="10800000">
              <a:off x="4123966" y="2684310"/>
              <a:ext cx="592414" cy="1935782"/>
            </a:xfrm>
            <a:prstGeom prst="bentConnector3">
              <a:avLst>
                <a:gd name="adj1" fmla="val 13858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1D39D4B9-41DF-47CB-A00C-705ACD89EB8E}"/>
                </a:ext>
              </a:extLst>
            </p:cNvPr>
            <p:cNvSpPr/>
            <p:nvPr/>
          </p:nvSpPr>
          <p:spPr>
            <a:xfrm>
              <a:off x="4713778" y="5179456"/>
              <a:ext cx="2131307" cy="624253"/>
            </a:xfrm>
            <a:prstGeom prst="diamond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样本是否训练完成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D7491DC-8D7E-45B6-AB45-3091556EF13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779431" y="1060655"/>
              <a:ext cx="6255" cy="244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8853F0B-1B55-4336-B197-EB8B4130178C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782033" y="1663864"/>
              <a:ext cx="3653" cy="2383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D798F8E-6BCD-4BC7-A9BF-8C9634EBE992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5782032" y="2260523"/>
              <a:ext cx="1" cy="2446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A7D917A-8CAC-4B6D-9E5C-15F50C6098F6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5782032" y="2863484"/>
              <a:ext cx="2" cy="2446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D88BBE1-23C1-4EEB-97D9-9F1453D1DCED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5782034" y="3466445"/>
              <a:ext cx="0" cy="2415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C82B02C-589A-4AF1-948A-7EC83F7EDCD0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5782034" y="4066379"/>
              <a:ext cx="0" cy="2415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A62BE4A-35AA-4D93-BE0B-3CA89B9B344D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5779432" y="4932218"/>
              <a:ext cx="2602" cy="2472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7CC714C0-8A07-417A-BC05-D0A2FB9E098E}"/>
                </a:ext>
              </a:extLst>
            </p:cNvPr>
            <p:cNvCxnSpPr>
              <a:stCxn id="13" idx="3"/>
              <a:endCxn id="7" idx="3"/>
            </p:cNvCxnSpPr>
            <p:nvPr/>
          </p:nvCxnSpPr>
          <p:spPr>
            <a:xfrm flipV="1">
              <a:off x="6845085" y="2081349"/>
              <a:ext cx="212224" cy="3410234"/>
            </a:xfrm>
            <a:prstGeom prst="bentConnector3">
              <a:avLst>
                <a:gd name="adj1" fmla="val 47336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7B3D2AE-D911-421E-8C1C-7999E5E81A04}"/>
                </a:ext>
              </a:extLst>
            </p:cNvPr>
            <p:cNvSpPr/>
            <p:nvPr/>
          </p:nvSpPr>
          <p:spPr>
            <a:xfrm>
              <a:off x="5353742" y="6043653"/>
              <a:ext cx="851378" cy="434147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结束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91399AA-104A-4D0F-9531-CE46E9F6A612}"/>
                    </a:ext>
                  </a:extLst>
                </p:cNvPr>
                <p:cNvSpPr txBox="1"/>
                <p:nvPr/>
              </p:nvSpPr>
              <p:spPr>
                <a:xfrm>
                  <a:off x="5396643" y="4842568"/>
                  <a:ext cx="393889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91399AA-104A-4D0F-9531-CE46E9F6A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643" y="4842568"/>
                  <a:ext cx="39388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57852F3-F0AE-4B0E-A5A3-FDEEB311BDF8}"/>
                    </a:ext>
                  </a:extLst>
                </p:cNvPr>
                <p:cNvSpPr txBox="1"/>
                <p:nvPr/>
              </p:nvSpPr>
              <p:spPr>
                <a:xfrm>
                  <a:off x="5385542" y="5742662"/>
                  <a:ext cx="393889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57852F3-F0AE-4B0E-A5A3-FDEEB311B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542" y="5742662"/>
                  <a:ext cx="3938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1256932-15A2-4B68-B6A1-7CB0B1225B02}"/>
                </a:ext>
              </a:extLst>
            </p:cNvPr>
            <p:cNvCxnSpPr>
              <a:cxnSpLocks/>
              <a:stCxn id="13" idx="2"/>
              <a:endCxn id="22" idx="0"/>
            </p:cNvCxnSpPr>
            <p:nvPr/>
          </p:nvCxnSpPr>
          <p:spPr>
            <a:xfrm flipH="1">
              <a:off x="5779431" y="5803709"/>
              <a:ext cx="1" cy="2399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36908316-8FE5-4222-89B4-5CD0B0AF3354}"/>
                    </a:ext>
                  </a:extLst>
                </p:cNvPr>
                <p:cNvSpPr txBox="1"/>
                <p:nvPr/>
              </p:nvSpPr>
              <p:spPr>
                <a:xfrm>
                  <a:off x="7494042" y="3397020"/>
                  <a:ext cx="422744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36908316-8FE5-4222-89B4-5CD0B0AF3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4042" y="3397020"/>
                  <a:ext cx="4227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732E4CC-FB71-4126-92F2-532A9195957B}"/>
                    </a:ext>
                  </a:extLst>
                </p:cNvPr>
                <p:cNvSpPr txBox="1"/>
                <p:nvPr/>
              </p:nvSpPr>
              <p:spPr>
                <a:xfrm>
                  <a:off x="3542846" y="3466445"/>
                  <a:ext cx="422744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732E4CC-FB71-4126-92F2-532A91959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846" y="3466445"/>
                  <a:ext cx="4227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8867721-5FC8-4640-AFA3-9E244A62F525}"/>
                </a:ext>
              </a:extLst>
            </p:cNvPr>
            <p:cNvSpPr txBox="1"/>
            <p:nvPr/>
          </p:nvSpPr>
          <p:spPr>
            <a:xfrm>
              <a:off x="3454193" y="3722164"/>
              <a:ext cx="902811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循环迭代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4769D78-712D-46CB-A431-5207148F468A}"/>
              </a:ext>
            </a:extLst>
          </p:cNvPr>
          <p:cNvSpPr txBox="1"/>
          <p:nvPr/>
        </p:nvSpPr>
        <p:spPr>
          <a:xfrm>
            <a:off x="486888" y="665019"/>
            <a:ext cx="223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rgbClr val="4761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串行程序设计</a:t>
            </a:r>
            <a:endParaRPr lang="zh-CN" altLang="en-US" sz="2400" b="1" dirty="0">
              <a:solidFill>
                <a:srgbClr val="2648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0165727-0185-43BA-AC88-3F58D5C185F0}"/>
              </a:ext>
            </a:extLst>
          </p:cNvPr>
          <p:cNvSpPr txBox="1"/>
          <p:nvPr/>
        </p:nvSpPr>
        <p:spPr>
          <a:xfrm>
            <a:off x="452338" y="1734910"/>
            <a:ext cx="5700592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程序开始后，第一步是对多参数的初始化，以及对神经网络的输入、输出和权重矩阵进行初始化后，对模型输入训练样本进行训练，数据从输入层到隐藏层，再从输出层得出预测值，分别计算出隐藏层与输出层预测值与期望值的误差；最后依据此误差进行反向传输，修正输出层与隐藏层的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权重矩阵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，损失函数大于阈值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则迭代该样本继续训练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，直到全部样本训练完毕。</a:t>
            </a:r>
          </a:p>
        </p:txBody>
      </p:sp>
    </p:spTree>
    <p:extLst>
      <p:ext uri="{BB962C8B-B14F-4D97-AF65-F5344CB8AC3E}">
        <p14:creationId xmlns:p14="http://schemas.microsoft.com/office/powerpoint/2010/main" val="3320821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g1ZGZhM2IyYWRkMzA0MDQ5MWUwYzQwZDY5MmE4ZW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2">
      <a:majorFont>
        <a:latin typeface="Arial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3141</Words>
  <Application>Microsoft Office PowerPoint</Application>
  <PresentationFormat>宽屏</PresentationFormat>
  <Paragraphs>409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黑体</vt:lpstr>
      <vt:lpstr>华文彩云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选题</dc:title>
  <dc:creator>chinese</dc:creator>
  <cp:lastModifiedBy>Z OX</cp:lastModifiedBy>
  <cp:revision>294</cp:revision>
  <dcterms:created xsi:type="dcterms:W3CDTF">2019-06-19T02:08:00Z</dcterms:created>
  <dcterms:modified xsi:type="dcterms:W3CDTF">2022-07-24T08:22:42Z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5E69357EE260465DBB8D55576F7CF660</vt:lpwstr>
  </property>
</Properties>
</file>