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CB3C7-B2DB-44A3-BA11-F261051B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E25F5-EA9E-4265-850F-AF33D6FB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06A5C-520D-4B55-99A1-BF7FA96E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7A28C-B89C-4F4F-8E88-1CD30DAF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59319-E384-4DCC-9122-3FB5700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8F7F8-FECE-452E-A740-4D32FBF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DF6B4-DE06-4049-89D0-8709D063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17815-F3A8-4A11-B190-8E422BB8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CA606-CACF-4D30-8661-062BFF77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745EA-B872-4499-9661-B1F62C16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890985-C345-403C-89D6-5E38087A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25432-55F3-45A5-A868-7DB0616E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831C5-BCE8-4C6C-9032-4967586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4C4A-CA0F-42BA-B6B4-65D800C7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BF1CA-56A6-449B-8BE1-09F78055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9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AEB8-4436-407B-94BC-3E72911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31C5A-4EBF-4B3D-BC81-7B8C4E93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DBF8-AE4E-479E-AC8B-FBF0090F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5E4B6-96BB-4812-BA72-ED8D5508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ABC2-8600-4D85-AB38-D21E3B7A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6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9132-8BCD-4D42-874A-1C5F5FB1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49D73-1CA7-4AED-B8AF-B7AAF9DC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1E92C-A62E-46C0-B4A3-850C453A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7FAD7-A344-43F9-9D49-1997242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55AFA-4015-4C40-95DC-3F65F506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0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B0F8-AFE7-4FDA-96E5-C383267F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38127-D5F6-4A75-A671-CD258C33E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E1D2F-8E4F-4332-8575-A6FEA2840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6B894-7460-40AA-A629-411BD3AA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018CF-F351-4994-8EE4-A6B3656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9BD6C-AFC4-4F23-86EB-044836A9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9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4CBC1-FF2C-4D40-B9A1-AF6662B6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3AC59-B274-47D0-9915-8E33C629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93DE6-B3B4-41B4-B5EE-4484F052C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5B4107-63CD-403D-A675-ECDA408AD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169DDF-B4C6-4E96-9AC6-3820FE275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EA91C-45BD-43B7-9BCB-3EA350FB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348A4-7DC2-4D48-94B9-52AC866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87F6C0-4372-47A2-A682-4C9D5E50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E3755-67F7-4195-B862-467F3AD4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B7158-B715-493F-8991-885A6650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8AEE90-D8F7-4900-9978-142974D2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488865-2B4C-41BF-B965-8ABDBDA2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6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B6155-B37A-4D14-B701-82089B3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070E7D-4A6B-485B-A866-1248440D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5CC4E-B4DD-4E94-8E67-CAB0B0EC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99E8E-8AF5-4DAD-B791-8D362137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19F5B-ACF2-4758-8402-C4791AC0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05D7F-201D-4605-96D3-E4581B9A7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50193-44AD-42C0-B8E2-6BFD42E4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6A08D-A811-41B7-9A6B-A7D0603D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8BC02-7075-4DC0-86C0-2B964BCF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6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2982A-51C4-4FE3-8DFB-DC4A14EA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C0728-D7D1-43A2-B211-AD1508D67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CB7B4-A315-4D6C-AE7C-E6909C16E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65449-C9BD-4EB2-A306-6DD979F3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5083F-1BC3-4CA1-A479-DB343044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A5733-7892-4A5A-B133-280C830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8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ED9B6A-BB57-45D8-BEEB-A2D2E989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9EDB8-6B70-4D2F-A5C9-36889B609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D668E-6040-4C06-861D-1BC36871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BA41-E090-402F-9C9C-09D3CE6AC6E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7E106-6CC7-4E83-91EC-2286C5A23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F6842-8575-4910-9933-109CD7DF1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FA67-004C-461D-9E3B-96600F613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0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2BB29761-9BA8-4C37-A28D-38A8205A1CF1}"/>
              </a:ext>
            </a:extLst>
          </p:cNvPr>
          <p:cNvGrpSpPr/>
          <p:nvPr/>
        </p:nvGrpSpPr>
        <p:grpSpPr>
          <a:xfrm>
            <a:off x="1501125" y="1198880"/>
            <a:ext cx="9472401" cy="4557355"/>
            <a:chOff x="1501125" y="1198880"/>
            <a:chExt cx="9472401" cy="4557355"/>
          </a:xfrm>
        </p:grpSpPr>
        <p:sp>
          <p:nvSpPr>
            <p:cNvPr id="11" name="Google Shape;3407;p56">
              <a:extLst>
                <a:ext uri="{FF2B5EF4-FFF2-40B4-BE49-F238E27FC236}">
                  <a16:creationId xmlns:a16="http://schemas.microsoft.com/office/drawing/2014/main" id="{5C2571EF-85C7-4BD5-AA31-8F60FF0C45AE}"/>
                </a:ext>
              </a:extLst>
            </p:cNvPr>
            <p:cNvSpPr txBox="1"/>
            <p:nvPr/>
          </p:nvSpPr>
          <p:spPr>
            <a:xfrm>
              <a:off x="1501125" y="1198880"/>
              <a:ext cx="1566540" cy="444520"/>
            </a:xfrm>
            <a:prstGeom prst="rect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  <a:cs typeface="Consolas"/>
                  <a:sym typeface="Consolas"/>
                </a:rPr>
                <a:t>初始化模型参数</a:t>
              </a:r>
              <a:endParaRPr sz="1400" b="1" dirty="0">
                <a:latin typeface="宋体" panose="02010600030101010101" pitchFamily="2" charset="-122"/>
                <a:ea typeface="宋体" panose="02010600030101010101" pitchFamily="2" charset="-122"/>
                <a:cs typeface="Consolas"/>
                <a:sym typeface="Consolas"/>
              </a:endParaRPr>
            </a:p>
          </p:txBody>
        </p:sp>
        <p:sp>
          <p:nvSpPr>
            <p:cNvPr id="26" name="Google Shape;3289;p52">
              <a:extLst>
                <a:ext uri="{FF2B5EF4-FFF2-40B4-BE49-F238E27FC236}">
                  <a16:creationId xmlns:a16="http://schemas.microsoft.com/office/drawing/2014/main" id="{62911589-E2DC-47BD-B125-0C39BD8E4FAA}"/>
                </a:ext>
              </a:extLst>
            </p:cNvPr>
            <p:cNvSpPr/>
            <p:nvPr/>
          </p:nvSpPr>
          <p:spPr>
            <a:xfrm>
              <a:off x="2069419" y="1862330"/>
              <a:ext cx="998246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训练集数据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1" name="Google Shape;3407;p56">
              <a:extLst>
                <a:ext uri="{FF2B5EF4-FFF2-40B4-BE49-F238E27FC236}">
                  <a16:creationId xmlns:a16="http://schemas.microsoft.com/office/drawing/2014/main" id="{EA42C47F-49A5-4D6C-A4EE-26458FCA7456}"/>
                </a:ext>
              </a:extLst>
            </p:cNvPr>
            <p:cNvSpPr txBox="1"/>
            <p:nvPr/>
          </p:nvSpPr>
          <p:spPr>
            <a:xfrm>
              <a:off x="4319344" y="1198880"/>
              <a:ext cx="2541860" cy="444520"/>
            </a:xfrm>
            <a:prstGeom prst="rect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  <a:cs typeface="Consolas"/>
                  <a:sym typeface="Consolas"/>
                </a:rPr>
                <a:t>迭代训练模型：解决对偶问题</a:t>
              </a:r>
              <a:endParaRPr sz="1400" b="1" dirty="0">
                <a:latin typeface="宋体" panose="02010600030101010101" pitchFamily="2" charset="-122"/>
                <a:ea typeface="宋体" panose="02010600030101010101" pitchFamily="2" charset="-122"/>
                <a:cs typeface="Consolas"/>
                <a:sym typeface="Consolas"/>
              </a:endParaRPr>
            </a:p>
          </p:txBody>
        </p:sp>
        <p:sp>
          <p:nvSpPr>
            <p:cNvPr id="32" name="Google Shape;3407;p56">
              <a:extLst>
                <a:ext uri="{FF2B5EF4-FFF2-40B4-BE49-F238E27FC236}">
                  <a16:creationId xmlns:a16="http://schemas.microsoft.com/office/drawing/2014/main" id="{D40AF2D8-FCE2-4DB5-90F9-9A0483DE6D01}"/>
                </a:ext>
              </a:extLst>
            </p:cNvPr>
            <p:cNvSpPr txBox="1"/>
            <p:nvPr/>
          </p:nvSpPr>
          <p:spPr>
            <a:xfrm>
              <a:off x="8428409" y="1198880"/>
              <a:ext cx="1058946" cy="444520"/>
            </a:xfrm>
            <a:prstGeom prst="rect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  <a:cs typeface="Consolas"/>
                  <a:sym typeface="Consolas"/>
                </a:rPr>
                <a:t>测试</a:t>
              </a:r>
              <a:endParaRPr sz="1400" b="1" dirty="0">
                <a:latin typeface="宋体" panose="02010600030101010101" pitchFamily="2" charset="-122"/>
                <a:ea typeface="宋体" panose="02010600030101010101" pitchFamily="2" charset="-122"/>
                <a:cs typeface="Consolas"/>
                <a:sym typeface="Consolas"/>
              </a:endParaRPr>
            </a:p>
          </p:txBody>
        </p:sp>
        <p:sp>
          <p:nvSpPr>
            <p:cNvPr id="34" name="Google Shape;3289;p52">
              <a:extLst>
                <a:ext uri="{FF2B5EF4-FFF2-40B4-BE49-F238E27FC236}">
                  <a16:creationId xmlns:a16="http://schemas.microsoft.com/office/drawing/2014/main" id="{584EA45C-B672-44FD-9F19-F57047803CF5}"/>
                </a:ext>
              </a:extLst>
            </p:cNvPr>
            <p:cNvSpPr/>
            <p:nvPr/>
          </p:nvSpPr>
          <p:spPr>
            <a:xfrm>
              <a:off x="2066825" y="2831534"/>
              <a:ext cx="1991304" cy="269722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最大迭代次数、惩罚参数</a:t>
              </a:r>
              <a:r>
                <a:rPr lang="en-US" altLang="zh-CN" sz="1100" dirty="0">
                  <a:solidFill>
                    <a:srgbClr val="002060"/>
                  </a:solidFill>
                </a:rPr>
                <a:t>C</a:t>
              </a:r>
              <a:r>
                <a:rPr lang="zh-CN" altLang="en-US" sz="1100" dirty="0">
                  <a:solidFill>
                    <a:srgbClr val="002060"/>
                  </a:solidFill>
                </a:rPr>
                <a:t>等</a:t>
              </a:r>
            </a:p>
          </p:txBody>
        </p:sp>
        <p:sp>
          <p:nvSpPr>
            <p:cNvPr id="35" name="Google Shape;3289;p52">
              <a:extLst>
                <a:ext uri="{FF2B5EF4-FFF2-40B4-BE49-F238E27FC236}">
                  <a16:creationId xmlns:a16="http://schemas.microsoft.com/office/drawing/2014/main" id="{912C6198-162A-4556-AAB8-ABE9ED26DF73}"/>
                </a:ext>
              </a:extLst>
            </p:cNvPr>
            <p:cNvSpPr/>
            <p:nvPr/>
          </p:nvSpPr>
          <p:spPr>
            <a:xfrm>
              <a:off x="4996222" y="1862330"/>
              <a:ext cx="1283232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初始化</a:t>
              </a:r>
              <a:r>
                <a:rPr lang="en-US" altLang="zh-CN" sz="1100" dirty="0">
                  <a:solidFill>
                    <a:srgbClr val="002060"/>
                  </a:solidFill>
                </a:rPr>
                <a:t>alpha</a:t>
              </a:r>
              <a:r>
                <a:rPr lang="zh-CN" altLang="en-US" sz="1100" dirty="0">
                  <a:solidFill>
                    <a:srgbClr val="002060"/>
                  </a:solidFill>
                </a:rPr>
                <a:t>为</a:t>
              </a:r>
              <a:r>
                <a:rPr lang="en-US" altLang="zh-CN" sz="1100" dirty="0">
                  <a:solidFill>
                    <a:srgbClr val="002060"/>
                  </a:solidFill>
                </a:rPr>
                <a:t>1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6" name="Google Shape;3289;p52">
              <a:extLst>
                <a:ext uri="{FF2B5EF4-FFF2-40B4-BE49-F238E27FC236}">
                  <a16:creationId xmlns:a16="http://schemas.microsoft.com/office/drawing/2014/main" id="{9CFF9236-409E-489A-9DC5-F5FCD87F7BB6}"/>
                </a:ext>
              </a:extLst>
            </p:cNvPr>
            <p:cNvSpPr/>
            <p:nvPr/>
          </p:nvSpPr>
          <p:spPr>
            <a:xfrm>
              <a:off x="4981185" y="2352439"/>
              <a:ext cx="2541860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遍历找到所有满足</a:t>
              </a:r>
              <a:r>
                <a:rPr lang="en-US" altLang="zh-CN" sz="1100" dirty="0">
                  <a:solidFill>
                    <a:srgbClr val="002060"/>
                  </a:solidFill>
                </a:rPr>
                <a:t>KKT</a:t>
              </a:r>
              <a:r>
                <a:rPr lang="zh-CN" altLang="en-US" sz="1100" dirty="0">
                  <a:solidFill>
                    <a:srgbClr val="002060"/>
                  </a:solidFill>
                </a:rPr>
                <a:t>条件的样本点</a:t>
              </a:r>
              <a:r>
                <a:rPr lang="en-US" altLang="zh-CN" sz="1100" dirty="0" err="1">
                  <a:solidFill>
                    <a:srgbClr val="002060"/>
                  </a:solidFill>
                </a:rPr>
                <a:t>i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7" name="Google Shape;3289;p52">
              <a:extLst>
                <a:ext uri="{FF2B5EF4-FFF2-40B4-BE49-F238E27FC236}">
                  <a16:creationId xmlns:a16="http://schemas.microsoft.com/office/drawing/2014/main" id="{6E0AF946-8230-4BB4-A5CF-8071AA5AB187}"/>
                </a:ext>
              </a:extLst>
            </p:cNvPr>
            <p:cNvSpPr/>
            <p:nvPr/>
          </p:nvSpPr>
          <p:spPr>
            <a:xfrm>
              <a:off x="4981185" y="2856891"/>
              <a:ext cx="2361670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遍历</a:t>
              </a:r>
              <a:r>
                <a:rPr lang="en-US" altLang="zh-CN" sz="1100" dirty="0" err="1">
                  <a:solidFill>
                    <a:srgbClr val="002060"/>
                  </a:solidFill>
                </a:rPr>
                <a:t>i</a:t>
              </a:r>
              <a:r>
                <a:rPr lang="zh-CN" altLang="en-US" sz="1100" dirty="0">
                  <a:solidFill>
                    <a:srgbClr val="002060"/>
                  </a:solidFill>
                </a:rPr>
                <a:t>根据“错误缓存</a:t>
              </a:r>
              <a:r>
                <a:rPr lang="en-US" altLang="zh-CN" sz="1100" dirty="0">
                  <a:solidFill>
                    <a:srgbClr val="002060"/>
                  </a:solidFill>
                </a:rPr>
                <a:t>E”</a:t>
              </a:r>
              <a:r>
                <a:rPr lang="zh-CN" altLang="en-US" sz="1100" dirty="0">
                  <a:solidFill>
                    <a:srgbClr val="002060"/>
                  </a:solidFill>
                </a:rPr>
                <a:t>找到对应的</a:t>
              </a:r>
              <a:r>
                <a:rPr lang="en-US" altLang="zh-CN" sz="1100" dirty="0">
                  <a:solidFill>
                    <a:srgbClr val="002060"/>
                  </a:solidFill>
                </a:rPr>
                <a:t>j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8" name="Google Shape;3289;p52">
              <a:extLst>
                <a:ext uri="{FF2B5EF4-FFF2-40B4-BE49-F238E27FC236}">
                  <a16:creationId xmlns:a16="http://schemas.microsoft.com/office/drawing/2014/main" id="{E0CD8F73-46BA-48A2-88B5-849405F0FA34}"/>
                </a:ext>
              </a:extLst>
            </p:cNvPr>
            <p:cNvSpPr/>
            <p:nvPr/>
          </p:nvSpPr>
          <p:spPr>
            <a:xfrm>
              <a:off x="4981185" y="3388169"/>
              <a:ext cx="1931374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计算</a:t>
              </a:r>
              <a:r>
                <a:rPr lang="en-US" altLang="zh-CN" sz="1100" dirty="0">
                  <a:solidFill>
                    <a:srgbClr val="002060"/>
                  </a:solidFill>
                </a:rPr>
                <a:t>alpha</a:t>
              </a:r>
              <a:r>
                <a:rPr lang="zh-CN" altLang="en-US" sz="1100" dirty="0">
                  <a:solidFill>
                    <a:srgbClr val="002060"/>
                  </a:solidFill>
                </a:rPr>
                <a:t>的边界（</a:t>
              </a:r>
              <a:r>
                <a:rPr lang="en-US" altLang="zh-CN" sz="1100" dirty="0">
                  <a:solidFill>
                    <a:srgbClr val="002060"/>
                  </a:solidFill>
                </a:rPr>
                <a:t>L</a:t>
              </a:r>
              <a:r>
                <a:rPr lang="zh-CN" altLang="en-US" sz="1100" dirty="0">
                  <a:solidFill>
                    <a:srgbClr val="002060"/>
                  </a:solidFill>
                </a:rPr>
                <a:t>和</a:t>
              </a:r>
              <a:r>
                <a:rPr lang="en-US" altLang="zh-CN" sz="1100" dirty="0">
                  <a:solidFill>
                    <a:srgbClr val="002060"/>
                  </a:solidFill>
                </a:rPr>
                <a:t>H</a:t>
              </a:r>
              <a:r>
                <a:rPr lang="zh-CN" altLang="en-US" sz="1100" dirty="0">
                  <a:solidFill>
                    <a:srgbClr val="002060"/>
                  </a:solidFill>
                </a:rPr>
                <a:t>）</a:t>
              </a:r>
            </a:p>
          </p:txBody>
        </p:sp>
        <p:sp>
          <p:nvSpPr>
            <p:cNvPr id="39" name="Google Shape;3289;p52">
              <a:extLst>
                <a:ext uri="{FF2B5EF4-FFF2-40B4-BE49-F238E27FC236}">
                  <a16:creationId xmlns:a16="http://schemas.microsoft.com/office/drawing/2014/main" id="{D7AE8BE1-8DEC-4EA9-983F-22F7DC98AFCF}"/>
                </a:ext>
              </a:extLst>
            </p:cNvPr>
            <p:cNvSpPr/>
            <p:nvPr/>
          </p:nvSpPr>
          <p:spPr>
            <a:xfrm>
              <a:off x="4971300" y="3913363"/>
              <a:ext cx="1817075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计算样本</a:t>
              </a:r>
              <a:r>
                <a:rPr lang="en-US" altLang="zh-CN" sz="1100" dirty="0" err="1">
                  <a:solidFill>
                    <a:srgbClr val="002060"/>
                  </a:solidFill>
                </a:rPr>
                <a:t>i</a:t>
              </a:r>
              <a:r>
                <a:rPr lang="zh-CN" altLang="en-US" sz="1100" dirty="0">
                  <a:solidFill>
                    <a:srgbClr val="002060"/>
                  </a:solidFill>
                </a:rPr>
                <a:t>和</a:t>
              </a:r>
              <a:r>
                <a:rPr lang="en-US" altLang="zh-CN" sz="1100" dirty="0">
                  <a:solidFill>
                    <a:srgbClr val="002060"/>
                  </a:solidFill>
                </a:rPr>
                <a:t>j</a:t>
              </a:r>
              <a:r>
                <a:rPr lang="zh-CN" altLang="en-US" sz="1100" dirty="0">
                  <a:solidFill>
                    <a:srgbClr val="002060"/>
                  </a:solidFill>
                </a:rPr>
                <a:t>的相似度</a:t>
              </a:r>
              <a:r>
                <a:rPr lang="en-US" altLang="zh-CN" sz="1100" dirty="0">
                  <a:solidFill>
                    <a:srgbClr val="002060"/>
                  </a:solidFill>
                </a:rPr>
                <a:t>eta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0" name="Google Shape;3289;p52">
              <a:extLst>
                <a:ext uri="{FF2B5EF4-FFF2-40B4-BE49-F238E27FC236}">
                  <a16:creationId xmlns:a16="http://schemas.microsoft.com/office/drawing/2014/main" id="{DB8CD51E-500B-420F-96F8-4DADDEC779F9}"/>
                </a:ext>
              </a:extLst>
            </p:cNvPr>
            <p:cNvSpPr/>
            <p:nvPr/>
          </p:nvSpPr>
          <p:spPr>
            <a:xfrm>
              <a:off x="4971300" y="4448659"/>
              <a:ext cx="2152355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更新</a:t>
              </a:r>
              <a:r>
                <a:rPr lang="en-US" altLang="zh-CN" sz="1100" dirty="0">
                  <a:solidFill>
                    <a:srgbClr val="002060"/>
                  </a:solidFill>
                </a:rPr>
                <a:t>alpha </a:t>
              </a:r>
              <a:r>
                <a:rPr lang="en-US" altLang="zh-CN" sz="1100" dirty="0" err="1">
                  <a:solidFill>
                    <a:srgbClr val="002060"/>
                  </a:solidFill>
                </a:rPr>
                <a:t>i</a:t>
              </a:r>
              <a:r>
                <a:rPr lang="zh-CN" altLang="en-US" sz="1100" dirty="0">
                  <a:solidFill>
                    <a:srgbClr val="002060"/>
                  </a:solidFill>
                </a:rPr>
                <a:t>、</a:t>
              </a:r>
              <a:r>
                <a:rPr lang="en-US" altLang="zh-CN" sz="1100" dirty="0">
                  <a:solidFill>
                    <a:srgbClr val="002060"/>
                  </a:solidFill>
                </a:rPr>
                <a:t>j</a:t>
              </a:r>
              <a:r>
                <a:rPr lang="zh-CN" altLang="en-US" sz="1100" dirty="0">
                  <a:solidFill>
                    <a:srgbClr val="002060"/>
                  </a:solidFill>
                </a:rPr>
                <a:t>以及其错误缓存</a:t>
              </a:r>
              <a:r>
                <a:rPr lang="en-US" altLang="zh-CN" sz="1100" dirty="0">
                  <a:solidFill>
                    <a:srgbClr val="002060"/>
                  </a:solidFill>
                </a:rPr>
                <a:t>E</a:t>
              </a:r>
            </a:p>
          </p:txBody>
        </p:sp>
        <p:sp>
          <p:nvSpPr>
            <p:cNvPr id="41" name="Google Shape;3289;p52">
              <a:extLst>
                <a:ext uri="{FF2B5EF4-FFF2-40B4-BE49-F238E27FC236}">
                  <a16:creationId xmlns:a16="http://schemas.microsoft.com/office/drawing/2014/main" id="{28E14E32-4E16-4CBD-B49A-D4A179EC60AE}"/>
                </a:ext>
              </a:extLst>
            </p:cNvPr>
            <p:cNvSpPr/>
            <p:nvPr/>
          </p:nvSpPr>
          <p:spPr>
            <a:xfrm>
              <a:off x="4981185" y="4969835"/>
              <a:ext cx="998247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更新阈值</a:t>
              </a:r>
              <a:r>
                <a:rPr lang="en-US" altLang="zh-CN" sz="1100" dirty="0">
                  <a:solidFill>
                    <a:srgbClr val="002060"/>
                  </a:solidFill>
                </a:rPr>
                <a:t>b</a:t>
              </a:r>
            </a:p>
          </p:txBody>
        </p:sp>
        <p:sp>
          <p:nvSpPr>
            <p:cNvPr id="43" name="Google Shape;3289;p52">
              <a:extLst>
                <a:ext uri="{FF2B5EF4-FFF2-40B4-BE49-F238E27FC236}">
                  <a16:creationId xmlns:a16="http://schemas.microsoft.com/office/drawing/2014/main" id="{B9B0FC67-F3E2-427F-AF5F-A6B20AC60AE4}"/>
                </a:ext>
              </a:extLst>
            </p:cNvPr>
            <p:cNvSpPr/>
            <p:nvPr/>
          </p:nvSpPr>
          <p:spPr>
            <a:xfrm>
              <a:off x="4996222" y="5491011"/>
              <a:ext cx="1693927" cy="2652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得到分类决策函数</a:t>
              </a:r>
              <a:endParaRPr lang="en-US" altLang="zh-CN" sz="1100" dirty="0">
                <a:solidFill>
                  <a:srgbClr val="002060"/>
                </a:solidFill>
              </a:endParaRPr>
            </a:p>
          </p:txBody>
        </p:sp>
        <p:sp>
          <p:nvSpPr>
            <p:cNvPr id="44" name="Google Shape;3289;p52">
              <a:extLst>
                <a:ext uri="{FF2B5EF4-FFF2-40B4-BE49-F238E27FC236}">
                  <a16:creationId xmlns:a16="http://schemas.microsoft.com/office/drawing/2014/main" id="{77F138F2-67FB-45B6-BF07-5FD5B077E96B}"/>
                </a:ext>
              </a:extLst>
            </p:cNvPr>
            <p:cNvSpPr/>
            <p:nvPr/>
          </p:nvSpPr>
          <p:spPr>
            <a:xfrm>
              <a:off x="8746085" y="1872480"/>
              <a:ext cx="2227441" cy="2652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使用</a:t>
              </a:r>
              <a:r>
                <a:rPr lang="en-US" altLang="zh-CN" sz="1100" dirty="0">
                  <a:solidFill>
                    <a:srgbClr val="002060"/>
                  </a:solidFill>
                </a:rPr>
                <a:t>SVM</a:t>
              </a:r>
              <a:r>
                <a:rPr lang="zh-CN" altLang="en-US" sz="1100" dirty="0">
                  <a:solidFill>
                    <a:srgbClr val="002060"/>
                  </a:solidFill>
                </a:rPr>
                <a:t>预测测试集的分类结果</a:t>
              </a:r>
              <a:endParaRPr lang="en-US" altLang="zh-CN" sz="1100" dirty="0">
                <a:solidFill>
                  <a:srgbClr val="002060"/>
                </a:solidFill>
              </a:endParaRPr>
            </a:p>
          </p:txBody>
        </p:sp>
        <p:sp>
          <p:nvSpPr>
            <p:cNvPr id="47" name="Google Shape;3289;p52">
              <a:extLst>
                <a:ext uri="{FF2B5EF4-FFF2-40B4-BE49-F238E27FC236}">
                  <a16:creationId xmlns:a16="http://schemas.microsoft.com/office/drawing/2014/main" id="{4FFC3FE5-433B-4FF2-AFBE-048B948CCFA5}"/>
                </a:ext>
              </a:extLst>
            </p:cNvPr>
            <p:cNvSpPr/>
            <p:nvPr/>
          </p:nvSpPr>
          <p:spPr>
            <a:xfrm>
              <a:off x="8746085" y="2357082"/>
              <a:ext cx="1553311" cy="2652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统计分类正确的个数</a:t>
              </a:r>
              <a:endParaRPr lang="en-US" altLang="zh-CN" sz="1100" dirty="0">
                <a:solidFill>
                  <a:srgbClr val="002060"/>
                </a:solidFill>
              </a:endParaRPr>
            </a:p>
          </p:txBody>
        </p:sp>
        <p:sp>
          <p:nvSpPr>
            <p:cNvPr id="48" name="Google Shape;3289;p52">
              <a:extLst>
                <a:ext uri="{FF2B5EF4-FFF2-40B4-BE49-F238E27FC236}">
                  <a16:creationId xmlns:a16="http://schemas.microsoft.com/office/drawing/2014/main" id="{3523043C-ED08-4A5F-9F4B-21C2E1787300}"/>
                </a:ext>
              </a:extLst>
            </p:cNvPr>
            <p:cNvSpPr/>
            <p:nvPr/>
          </p:nvSpPr>
          <p:spPr>
            <a:xfrm>
              <a:off x="8746085" y="2839263"/>
              <a:ext cx="1019911" cy="2652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计算正确率</a:t>
              </a:r>
              <a:endParaRPr lang="en-US" altLang="zh-CN" sz="1100" dirty="0">
                <a:solidFill>
                  <a:srgbClr val="002060"/>
                </a:solidFill>
              </a:endParaRPr>
            </a:p>
          </p:txBody>
        </p:sp>
        <p:sp>
          <p:nvSpPr>
            <p:cNvPr id="49" name="Google Shape;3289;p52">
              <a:extLst>
                <a:ext uri="{FF2B5EF4-FFF2-40B4-BE49-F238E27FC236}">
                  <a16:creationId xmlns:a16="http://schemas.microsoft.com/office/drawing/2014/main" id="{474B43CF-25F5-4208-80A4-C5BDFE24BD8C}"/>
                </a:ext>
              </a:extLst>
            </p:cNvPr>
            <p:cNvSpPr/>
            <p:nvPr/>
          </p:nvSpPr>
          <p:spPr>
            <a:xfrm>
              <a:off x="2066825" y="2346932"/>
              <a:ext cx="1566540" cy="285524"/>
            </a:xfrm>
            <a:prstGeom prst="roundRect">
              <a:avLst>
                <a:gd name="adj" fmla="val 28518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51427" tIns="51427" rIns="51427" bIns="51427" anchor="ctr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rgbClr val="002060"/>
                  </a:solidFill>
                </a:rPr>
                <a:t>核函数、核函数系数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332306C-AB74-4A79-8B83-F7546C182A93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>
              <a:off x="3067665" y="1421140"/>
              <a:ext cx="1251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1BE5D74-16E3-491F-AB8F-4F2F50B4E233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6861204" y="1421140"/>
              <a:ext cx="156720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448BD35-19D1-4B19-B808-AB7570610AF8}"/>
                </a:ext>
              </a:extLst>
            </p:cNvPr>
            <p:cNvCxnSpPr>
              <a:cxnSpLocks/>
            </p:cNvCxnSpPr>
            <p:nvPr/>
          </p:nvCxnSpPr>
          <p:spPr>
            <a:xfrm>
              <a:off x="2438200" y="1643400"/>
              <a:ext cx="1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75F1CDD-9A8E-4B66-80DF-E425C16400FE}"/>
                </a:ext>
              </a:extLst>
            </p:cNvPr>
            <p:cNvCxnSpPr/>
            <p:nvPr/>
          </p:nvCxnSpPr>
          <p:spPr>
            <a:xfrm>
              <a:off x="2438201" y="2128002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FA7B85D-37F1-4C02-A4B0-4EF933D8409D}"/>
                </a:ext>
              </a:extLst>
            </p:cNvPr>
            <p:cNvCxnSpPr/>
            <p:nvPr/>
          </p:nvCxnSpPr>
          <p:spPr>
            <a:xfrm>
              <a:off x="2438201" y="2602045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B385668-F6FD-42DD-BBB5-7D2974B1C3D3}"/>
                </a:ext>
              </a:extLst>
            </p:cNvPr>
            <p:cNvCxnSpPr/>
            <p:nvPr/>
          </p:nvCxnSpPr>
          <p:spPr>
            <a:xfrm>
              <a:off x="5327705" y="1643400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D039211-CFB3-430E-A4FC-4D116CD28379}"/>
                </a:ext>
              </a:extLst>
            </p:cNvPr>
            <p:cNvCxnSpPr/>
            <p:nvPr/>
          </p:nvCxnSpPr>
          <p:spPr>
            <a:xfrm>
              <a:off x="5339698" y="2147854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27971B3-3281-47D8-9244-19D1D22128EE}"/>
                </a:ext>
              </a:extLst>
            </p:cNvPr>
            <p:cNvCxnSpPr/>
            <p:nvPr/>
          </p:nvCxnSpPr>
          <p:spPr>
            <a:xfrm>
              <a:off x="5339698" y="2622306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BAEBF70-AC00-43A5-A6A3-C800CA667AA7}"/>
                </a:ext>
              </a:extLst>
            </p:cNvPr>
            <p:cNvCxnSpPr/>
            <p:nvPr/>
          </p:nvCxnSpPr>
          <p:spPr>
            <a:xfrm>
              <a:off x="5339698" y="3142415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9786E22-85DA-444B-9E2A-BBD34E0302C1}"/>
                </a:ext>
              </a:extLst>
            </p:cNvPr>
            <p:cNvCxnSpPr/>
            <p:nvPr/>
          </p:nvCxnSpPr>
          <p:spPr>
            <a:xfrm>
              <a:off x="8939395" y="1649731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33A634F-B824-4187-98EC-ACE33795E313}"/>
                </a:ext>
              </a:extLst>
            </p:cNvPr>
            <p:cNvCxnSpPr/>
            <p:nvPr/>
          </p:nvCxnSpPr>
          <p:spPr>
            <a:xfrm>
              <a:off x="8951388" y="2154185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8516954-EF5C-457E-ACD8-1DDE8B06DEE9}"/>
                </a:ext>
              </a:extLst>
            </p:cNvPr>
            <p:cNvCxnSpPr/>
            <p:nvPr/>
          </p:nvCxnSpPr>
          <p:spPr>
            <a:xfrm>
              <a:off x="8951388" y="2628637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CF88957-C36F-4C4D-8F54-CE6E5BF62F89}"/>
                </a:ext>
              </a:extLst>
            </p:cNvPr>
            <p:cNvCxnSpPr/>
            <p:nvPr/>
          </p:nvCxnSpPr>
          <p:spPr>
            <a:xfrm>
              <a:off x="5339698" y="3694433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91FE8A5-03AE-4924-9A2C-7251AA3DAD99}"/>
                </a:ext>
              </a:extLst>
            </p:cNvPr>
            <p:cNvCxnSpPr/>
            <p:nvPr/>
          </p:nvCxnSpPr>
          <p:spPr>
            <a:xfrm>
              <a:off x="5327705" y="4229729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332A76E-F2CB-43E5-BDC4-4053025C346B}"/>
                </a:ext>
              </a:extLst>
            </p:cNvPr>
            <p:cNvCxnSpPr/>
            <p:nvPr/>
          </p:nvCxnSpPr>
          <p:spPr>
            <a:xfrm>
              <a:off x="5339698" y="4734183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0E1FD9C-18E8-4D94-81A4-3B0F94A5BF4A}"/>
                </a:ext>
              </a:extLst>
            </p:cNvPr>
            <p:cNvCxnSpPr/>
            <p:nvPr/>
          </p:nvCxnSpPr>
          <p:spPr>
            <a:xfrm>
              <a:off x="5339698" y="5255359"/>
              <a:ext cx="0" cy="21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53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OX</dc:creator>
  <cp:lastModifiedBy>Z OX</cp:lastModifiedBy>
  <cp:revision>26</cp:revision>
  <dcterms:created xsi:type="dcterms:W3CDTF">2021-12-08T09:15:06Z</dcterms:created>
  <dcterms:modified xsi:type="dcterms:W3CDTF">2021-12-08T12:02:24Z</dcterms:modified>
</cp:coreProperties>
</file>