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435"/>
    <a:srgbClr val="2E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BB83-53C0-C4C1-A34A-F313D820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BCE2C0-86A5-CCEB-42EF-135B3B78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C1E14-C912-41CC-8E0B-07941FE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CE362-A169-CF0B-C4C4-1C75BFB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618EE-4D22-32A8-7B82-9DD08F29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AC47-7945-E45E-7199-92FEE90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6FD37-C382-3D0F-B557-4A4A90F7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DCFA1-1A4C-EF3A-CA3E-8342F7E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BA8AE-124E-8735-E401-9982A8A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097A7-16E2-941B-3552-6613275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1D0C2-836C-7709-FD37-AE3B5BB13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1E356-1B36-6802-586B-8FB72C18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BE349-4929-7132-F7E1-BD57BE8C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57A52-0C3D-6DE0-073C-3C5E2257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9A4BF-CA5C-6E41-C661-A1249D77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1EE1-C460-3D27-52E1-1E4963AA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A5476-FCB0-96FF-4868-D8BE5B49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B65B4-A389-E79B-6F2F-D1DBE4FF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42E4-879D-A76F-2FA5-F2EB10DC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4AB1E-1512-0572-A163-6064D2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F0F4-36D4-A364-A5D9-3E443FEC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BA3D3-5262-F9D4-F5B6-F1DE1F8B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098FD-3DE5-7DBE-5245-E77BFEFF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E9401-C31D-49E7-3307-872CC40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F9F20-AA9C-43AA-585C-F9067ECA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817-F551-8D40-6BD2-49923200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82E47-A6C4-2AC8-962A-819B1DD3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B6E9-F3F1-D7B4-985E-E309C15AB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4BCE2-FA93-1B3C-B886-1CBA10A3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4ECF5-0F73-F4A5-D99C-52474FC0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884E3-1F29-D6FE-13C7-B029B0BF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967B-824E-4A71-A572-AC25EF6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5544-2E69-1934-D6F7-A9EBD2F8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04EFB-2F9C-8D2C-E336-7158B3EB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1EC4-AE94-857C-3F40-06FCD7725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C0A0A-26FA-D358-1B30-EEAF46478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8F27B-E70A-8C00-B7E9-1B824C0E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5DB18A-F8BA-0723-A8AD-91C1BA99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52D2D8-662F-C202-7917-A5764DC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B8AC-FF30-D8C6-999F-071D7568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83CF4-485C-27D7-892F-78F0DDD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48EA8-96AE-29EB-5A6E-740E031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6DF33-B7B4-6E21-6F39-0228337B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12D32-1971-690D-5F7E-5031D936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539FDC-332B-7D6B-C32B-10512FE6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EEAA6-06E9-7511-F3AD-E31425D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FAAF-3741-206C-EF95-608F99E7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F760-1AF9-8C9B-6963-9F46B93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F915E-7FFF-5831-B2D0-25774809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D40EF-A15A-1F5A-B10A-C2D4F84A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177FF-8633-6719-BD36-865EC705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3FF79-C5C9-1AA6-C4CE-EC28C60C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B4464-803E-DB22-0542-6A5FAD16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6C66A-40F0-2AE7-0045-60F90BCD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DF462-C191-AC49-F614-0CC3EB98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F3086-B95B-A00F-24B3-8B8D211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F0D80-096C-B99E-A1BA-819E79B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4CDBA-2337-474B-4330-ED23ACC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5771-AE7F-7AA6-B04D-C99E0E8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924A-BDA8-A936-059F-AC720308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FE1C-46E1-1A7C-13A1-B87487203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2568B-7673-4D3B-A6F3-930A52AD6EE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F736A-0859-ACAB-D3AC-D8BCF474A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31738-9647-DC70-58F1-49C3F9E1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EE53-903D-B74D-BFCF-6BFC6B85E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F5DDDF-73B6-D18F-73F6-112807516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B9EFDE-6F0C-3596-F27A-D08525A2D05F}"/>
              </a:ext>
            </a:extLst>
          </p:cNvPr>
          <p:cNvSpPr/>
          <p:nvPr/>
        </p:nvSpPr>
        <p:spPr>
          <a:xfrm>
            <a:off x="8421867" y="5401854"/>
            <a:ext cx="3060000" cy="108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은행 윤곽선">
            <a:extLst>
              <a:ext uri="{FF2B5EF4-FFF2-40B4-BE49-F238E27FC236}">
                <a16:creationId xmlns:a16="http://schemas.microsoft.com/office/drawing/2014/main" id="{EAADF3F3-FF49-8685-2BA9-263C5D4D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481" y="0"/>
            <a:ext cx="2340000" cy="2340000"/>
          </a:xfrm>
          <a:prstGeom prst="rect">
            <a:avLst/>
          </a:prstGeom>
        </p:spPr>
      </p:pic>
      <p:pic>
        <p:nvPicPr>
          <p:cNvPr id="7" name="그래픽 6" descr="은행 단색으로 채워진">
            <a:extLst>
              <a:ext uri="{FF2B5EF4-FFF2-40B4-BE49-F238E27FC236}">
                <a16:creationId xmlns:a16="http://schemas.microsoft.com/office/drawing/2014/main" id="{1C23438F-BD78-319B-B9B0-9F100D7E0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21" y="0"/>
            <a:ext cx="2340000" cy="234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033D-1D05-BFA2-5BD7-22E214183337}"/>
              </a:ext>
            </a:extLst>
          </p:cNvPr>
          <p:cNvGrpSpPr/>
          <p:nvPr/>
        </p:nvGrpSpPr>
        <p:grpSpPr>
          <a:xfrm>
            <a:off x="526222" y="2950459"/>
            <a:ext cx="6662519" cy="2779132"/>
            <a:chOff x="526222" y="2950459"/>
            <a:chExt cx="6662519" cy="27791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3D8F45-65CD-F953-909E-C047C2F4CF13}"/>
                </a:ext>
              </a:extLst>
            </p:cNvPr>
            <p:cNvGrpSpPr/>
            <p:nvPr/>
          </p:nvGrpSpPr>
          <p:grpSpPr>
            <a:xfrm>
              <a:off x="3085789" y="3278196"/>
              <a:ext cx="4102952" cy="2123658"/>
              <a:chOff x="3085789" y="3429000"/>
              <a:chExt cx="4102952" cy="212365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BA84B21-59E6-990F-E116-C315C6FF3565}"/>
                  </a:ext>
                </a:extLst>
              </p:cNvPr>
              <p:cNvSpPr/>
              <p:nvPr/>
            </p:nvSpPr>
            <p:spPr>
              <a:xfrm>
                <a:off x="3282174" y="4490829"/>
                <a:ext cx="3194613" cy="937942"/>
              </a:xfrm>
              <a:prstGeom prst="roundRect">
                <a:avLst>
                  <a:gd name="adj" fmla="val 95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A5B571-BFE6-2266-5522-6ECC18F3ACFE}"/>
                  </a:ext>
                </a:extLst>
              </p:cNvPr>
              <p:cNvSpPr txBox="1"/>
              <p:nvPr/>
            </p:nvSpPr>
            <p:spPr>
              <a:xfrm>
                <a:off x="3085789" y="3429000"/>
                <a:ext cx="410295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latin typeface="마루 부리 중간" panose="020B0600000101010101" pitchFamily="50" charset="-127"/>
                    <a:ea typeface="마루 부리 중간" panose="020B0600000101010101" pitchFamily="50" charset="-127"/>
                  </a:rPr>
                  <a:t>Hologram</a:t>
                </a:r>
              </a:p>
              <a:p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14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Docent</a:t>
                </a:r>
                <a:endParaRPr lang="ko-KR" altLang="en-US" sz="66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endParaRPr>
              </a:p>
            </p:txBody>
          </p:sp>
        </p:grpSp>
        <p:pic>
          <p:nvPicPr>
            <p:cNvPr id="8" name="그래픽 7" descr="은행 윤곽선">
              <a:extLst>
                <a:ext uri="{FF2B5EF4-FFF2-40B4-BE49-F238E27FC236}">
                  <a16:creationId xmlns:a16="http://schemas.microsoft.com/office/drawing/2014/main" id="{F3AD2B92-DB8C-1FA3-E445-8908C47F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222" y="2950459"/>
              <a:ext cx="2779132" cy="277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033D-1D05-BFA2-5BD7-22E214183337}"/>
              </a:ext>
            </a:extLst>
          </p:cNvPr>
          <p:cNvGrpSpPr/>
          <p:nvPr/>
        </p:nvGrpSpPr>
        <p:grpSpPr>
          <a:xfrm>
            <a:off x="2764740" y="2039434"/>
            <a:ext cx="6662519" cy="2779132"/>
            <a:chOff x="526222" y="2950459"/>
            <a:chExt cx="6662519" cy="27791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3D8F45-65CD-F953-909E-C047C2F4CF13}"/>
                </a:ext>
              </a:extLst>
            </p:cNvPr>
            <p:cNvGrpSpPr/>
            <p:nvPr/>
          </p:nvGrpSpPr>
          <p:grpSpPr>
            <a:xfrm>
              <a:off x="3085789" y="3278196"/>
              <a:ext cx="4102952" cy="2123658"/>
              <a:chOff x="3085789" y="3429000"/>
              <a:chExt cx="4102952" cy="212365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BA84B21-59E6-990F-E116-C315C6FF3565}"/>
                  </a:ext>
                </a:extLst>
              </p:cNvPr>
              <p:cNvSpPr/>
              <p:nvPr/>
            </p:nvSpPr>
            <p:spPr>
              <a:xfrm>
                <a:off x="3282174" y="4490829"/>
                <a:ext cx="3194613" cy="937942"/>
              </a:xfrm>
              <a:prstGeom prst="roundRect">
                <a:avLst>
                  <a:gd name="adj" fmla="val 95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A5B571-BFE6-2266-5522-6ECC18F3ACFE}"/>
                  </a:ext>
                </a:extLst>
              </p:cNvPr>
              <p:cNvSpPr txBox="1"/>
              <p:nvPr/>
            </p:nvSpPr>
            <p:spPr>
              <a:xfrm>
                <a:off x="3085789" y="3429000"/>
                <a:ext cx="410295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latin typeface="마루 부리 중간" panose="020B0600000101010101" pitchFamily="50" charset="-127"/>
                    <a:ea typeface="마루 부리 중간" panose="020B0600000101010101" pitchFamily="50" charset="-127"/>
                  </a:rPr>
                  <a:t>Hologram</a:t>
                </a:r>
              </a:p>
              <a:p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14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Docent</a:t>
                </a:r>
                <a:endParaRPr lang="ko-KR" altLang="en-US" sz="66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endParaRPr>
              </a:p>
            </p:txBody>
          </p:sp>
        </p:grpSp>
        <p:pic>
          <p:nvPicPr>
            <p:cNvPr id="8" name="그래픽 7" descr="은행 윤곽선">
              <a:extLst>
                <a:ext uri="{FF2B5EF4-FFF2-40B4-BE49-F238E27FC236}">
                  <a16:creationId xmlns:a16="http://schemas.microsoft.com/office/drawing/2014/main" id="{F3AD2B92-DB8C-1FA3-E445-8908C47F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222" y="2950459"/>
              <a:ext cx="2779132" cy="277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0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2D0B13-01C5-048B-AFD8-A7BF63F3926C}"/>
              </a:ext>
            </a:extLst>
          </p:cNvPr>
          <p:cNvGrpSpPr/>
          <p:nvPr/>
        </p:nvGrpSpPr>
        <p:grpSpPr>
          <a:xfrm>
            <a:off x="1890683" y="0"/>
            <a:ext cx="7200000" cy="7200000"/>
            <a:chOff x="1890683" y="0"/>
            <a:chExt cx="7200000" cy="72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17A703D-4180-D301-13B0-1731E3A2B711}"/>
                </a:ext>
              </a:extLst>
            </p:cNvPr>
            <p:cNvGrpSpPr/>
            <p:nvPr/>
          </p:nvGrpSpPr>
          <p:grpSpPr>
            <a:xfrm>
              <a:off x="1890683" y="0"/>
              <a:ext cx="7200000" cy="7200000"/>
              <a:chOff x="1890683" y="0"/>
              <a:chExt cx="7200000" cy="720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D1E9452-42C6-0D7C-6AB6-0D7F7198B1C9}"/>
                  </a:ext>
                </a:extLst>
              </p:cNvPr>
              <p:cNvSpPr/>
              <p:nvPr/>
            </p:nvSpPr>
            <p:spPr>
              <a:xfrm>
                <a:off x="1890683" y="0"/>
                <a:ext cx="7200000" cy="7200000"/>
              </a:xfrm>
              <a:prstGeom prst="roundRect">
                <a:avLst>
                  <a:gd name="adj" fmla="val 9596"/>
                </a:avLst>
              </a:prstGeom>
              <a:solidFill>
                <a:srgbClr val="1324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닫기 단색으로 채워진">
                <a:extLst>
                  <a:ext uri="{FF2B5EF4-FFF2-40B4-BE49-F238E27FC236}">
                    <a16:creationId xmlns:a16="http://schemas.microsoft.com/office/drawing/2014/main" id="{DC1B211B-3B26-F24F-0093-F5E665EFB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25545" y="326938"/>
                <a:ext cx="860104" cy="860104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481E55-58D4-6609-90B7-67D42A34222A}"/>
                </a:ext>
              </a:extLst>
            </p:cNvPr>
            <p:cNvSpPr txBox="1"/>
            <p:nvPr/>
          </p:nvSpPr>
          <p:spPr>
            <a:xfrm>
              <a:off x="2442683" y="1209180"/>
              <a:ext cx="6096000" cy="5170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김홍도 "씨름", 《단원 풍속도첩》</a:t>
              </a:r>
            </a:p>
            <a:p>
              <a:pPr algn="ctr">
                <a:lnSpc>
                  <a:spcPct val="200000"/>
                </a:lnSpc>
              </a:pPr>
              <a:endPara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두 무리의 구경꾼들을 화면의 위아래에 둥글게 배치하여 가운데 공간을 연 다음, 서로 맞붙어 힘을 겨루는 두 사람의 씨름꾼을 그려 넣어 그림의 중심을 잡았다. &lt;씨름&gt;은 그의 풍속화 특징을 대표할 만한 명품에 속한다.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83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50A98CC-8C6F-D527-8488-8194E78F9A79}"/>
              </a:ext>
            </a:extLst>
          </p:cNvPr>
          <p:cNvGrpSpPr/>
          <p:nvPr/>
        </p:nvGrpSpPr>
        <p:grpSpPr>
          <a:xfrm>
            <a:off x="1890683" y="0"/>
            <a:ext cx="7200000" cy="7200000"/>
            <a:chOff x="1890683" y="0"/>
            <a:chExt cx="7200000" cy="72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17A703D-4180-D301-13B0-1731E3A2B711}"/>
                </a:ext>
              </a:extLst>
            </p:cNvPr>
            <p:cNvGrpSpPr/>
            <p:nvPr/>
          </p:nvGrpSpPr>
          <p:grpSpPr>
            <a:xfrm>
              <a:off x="1890683" y="0"/>
              <a:ext cx="7200000" cy="7200000"/>
              <a:chOff x="1890683" y="0"/>
              <a:chExt cx="7200000" cy="720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D1E9452-42C6-0D7C-6AB6-0D7F7198B1C9}"/>
                  </a:ext>
                </a:extLst>
              </p:cNvPr>
              <p:cNvSpPr/>
              <p:nvPr/>
            </p:nvSpPr>
            <p:spPr>
              <a:xfrm>
                <a:off x="1890683" y="0"/>
                <a:ext cx="7200000" cy="7200000"/>
              </a:xfrm>
              <a:prstGeom prst="roundRect">
                <a:avLst>
                  <a:gd name="adj" fmla="val 9596"/>
                </a:avLst>
              </a:prstGeom>
              <a:solidFill>
                <a:srgbClr val="1324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닫기 단색으로 채워진">
                <a:extLst>
                  <a:ext uri="{FF2B5EF4-FFF2-40B4-BE49-F238E27FC236}">
                    <a16:creationId xmlns:a16="http://schemas.microsoft.com/office/drawing/2014/main" id="{DC1B211B-3B26-F24F-0093-F5E665EFB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25545" y="326938"/>
                <a:ext cx="860104" cy="860104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481E55-58D4-6609-90B7-67D42A34222A}"/>
                </a:ext>
              </a:extLst>
            </p:cNvPr>
            <p:cNvSpPr txBox="1"/>
            <p:nvPr/>
          </p:nvSpPr>
          <p:spPr>
            <a:xfrm>
              <a:off x="2442683" y="1209180"/>
              <a:ext cx="6096000" cy="5170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김홍도 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"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서당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", 《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단원 풍속도첩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》</a:t>
              </a:r>
            </a:p>
            <a:p>
              <a:pPr algn="ctr">
                <a:lnSpc>
                  <a:spcPct val="200000"/>
                </a:lnSpc>
              </a:pPr>
              <a:endPara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훌쩍이는 학동과 그 주위에 훈장을 축으로 학동들을 둥글게 배치하였다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. 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화면의 구성이나 생략된 배경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옷주름의 필치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얼굴 모습 등 모두가 현장감 넘치는 분위기를 준다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. </a:t>
              </a:r>
              <a:r>
                <a:rPr lang="ko-KR" altLang="en-US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주변 인물들의 익살스러운 모습에도 정감이 넘친다</a:t>
              </a:r>
              <a:r>
                <a:rPr lang="en-US" altLang="ko-KR" sz="24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23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7A703D-4180-D301-13B0-1731E3A2B711}"/>
              </a:ext>
            </a:extLst>
          </p:cNvPr>
          <p:cNvGrpSpPr/>
          <p:nvPr/>
        </p:nvGrpSpPr>
        <p:grpSpPr>
          <a:xfrm>
            <a:off x="1890683" y="0"/>
            <a:ext cx="7200000" cy="7200000"/>
            <a:chOff x="1890683" y="0"/>
            <a:chExt cx="7200000" cy="7200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D1E9452-42C6-0D7C-6AB6-0D7F7198B1C9}"/>
                </a:ext>
              </a:extLst>
            </p:cNvPr>
            <p:cNvSpPr/>
            <p:nvPr/>
          </p:nvSpPr>
          <p:spPr>
            <a:xfrm>
              <a:off x="1890683" y="0"/>
              <a:ext cx="7200000" cy="7200000"/>
            </a:xfrm>
            <a:prstGeom prst="roundRect">
              <a:avLst>
                <a:gd name="adj" fmla="val 9596"/>
              </a:avLst>
            </a:prstGeom>
            <a:solidFill>
              <a:srgbClr val="1324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 descr="닫기 단색으로 채워진">
              <a:extLst>
                <a:ext uri="{FF2B5EF4-FFF2-40B4-BE49-F238E27FC236}">
                  <a16:creationId xmlns:a16="http://schemas.microsoft.com/office/drawing/2014/main" id="{DC1B211B-3B26-F24F-0093-F5E665EF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5545" y="326938"/>
              <a:ext cx="860104" cy="8601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81E55-58D4-6609-90B7-67D42A34222A}"/>
              </a:ext>
            </a:extLst>
          </p:cNvPr>
          <p:cNvSpPr txBox="1"/>
          <p:nvPr/>
        </p:nvSpPr>
        <p:spPr>
          <a:xfrm>
            <a:off x="2442683" y="1209180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김홍도 “</a:t>
            </a:r>
            <a:r>
              <a:rPr lang="ko-KR" altLang="en-US" sz="2400" dirty="0" err="1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무동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", 《단원 풍속도첩》</a:t>
            </a:r>
          </a:p>
          <a:p>
            <a:pPr algn="ctr">
              <a:lnSpc>
                <a:spcPct val="200000"/>
              </a:lnSpc>
            </a:pPr>
            <a:endParaRPr lang="ko-KR" altLang="en-US" sz="2400" dirty="0">
              <a:solidFill>
                <a:schemeClr val="bg1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북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장구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피리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대금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해금 연주자들이 둥그렇게 앉아 연주하는 가운데 </a:t>
            </a:r>
            <a:r>
              <a:rPr lang="ko-KR" altLang="en-US" sz="2400" dirty="0" err="1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무동이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두 팔을 신나게 </a:t>
            </a:r>
            <a:r>
              <a:rPr lang="ko-KR" altLang="en-US" sz="2400" dirty="0" err="1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휘저으며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춤을 추고 있다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인물들은 각자의 춤과 연주에 몰두하며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연주자나 </a:t>
            </a:r>
            <a:r>
              <a:rPr lang="ko-KR" altLang="en-US" sz="2400" dirty="0" err="1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무동을</a:t>
            </a:r>
            <a:r>
              <a:rPr lang="ko-KR" altLang="en-US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주시하며 흥겨운 한 판을 벌이고 있다</a:t>
            </a:r>
            <a:r>
              <a:rPr lang="en-US" altLang="ko-KR" sz="2400" dirty="0">
                <a:solidFill>
                  <a:schemeClr val="bg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7A703D-4180-D301-13B0-1731E3A2B711}"/>
              </a:ext>
            </a:extLst>
          </p:cNvPr>
          <p:cNvGrpSpPr/>
          <p:nvPr/>
        </p:nvGrpSpPr>
        <p:grpSpPr>
          <a:xfrm>
            <a:off x="1890683" y="0"/>
            <a:ext cx="7200000" cy="7200000"/>
            <a:chOff x="1890683" y="0"/>
            <a:chExt cx="7200000" cy="7200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D1E9452-42C6-0D7C-6AB6-0D7F7198B1C9}"/>
                </a:ext>
              </a:extLst>
            </p:cNvPr>
            <p:cNvSpPr/>
            <p:nvPr/>
          </p:nvSpPr>
          <p:spPr>
            <a:xfrm>
              <a:off x="1890683" y="0"/>
              <a:ext cx="7200000" cy="7200000"/>
            </a:xfrm>
            <a:prstGeom prst="roundRect">
              <a:avLst>
                <a:gd name="adj" fmla="val 9596"/>
              </a:avLst>
            </a:prstGeom>
            <a:solidFill>
              <a:srgbClr val="1324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 descr="닫기 단색으로 채워진">
              <a:extLst>
                <a:ext uri="{FF2B5EF4-FFF2-40B4-BE49-F238E27FC236}">
                  <a16:creationId xmlns:a16="http://schemas.microsoft.com/office/drawing/2014/main" id="{DC1B211B-3B26-F24F-0093-F5E665EF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5545" y="326938"/>
              <a:ext cx="860104" cy="860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12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139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마루 부리 굵은</vt:lpstr>
      <vt:lpstr>마루 부리 중간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서주민</dc:creator>
  <cp:lastModifiedBy>서주민</cp:lastModifiedBy>
  <cp:revision>16</cp:revision>
  <dcterms:created xsi:type="dcterms:W3CDTF">2024-07-31T22:47:46Z</dcterms:created>
  <dcterms:modified xsi:type="dcterms:W3CDTF">2024-08-07T09:46:04Z</dcterms:modified>
</cp:coreProperties>
</file>