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13CA-5D44-4453-BC99-6A08583C6AC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487E-3C45-421E-92AF-A2CB976D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13CA-5D44-4453-BC99-6A08583C6AC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487E-3C45-421E-92AF-A2CB976D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13CA-5D44-4453-BC99-6A08583C6AC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487E-3C45-421E-92AF-A2CB976D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0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13CA-5D44-4453-BC99-6A08583C6AC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487E-3C45-421E-92AF-A2CB976D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13CA-5D44-4453-BC99-6A08583C6AC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487E-3C45-421E-92AF-A2CB976D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13CA-5D44-4453-BC99-6A08583C6AC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487E-3C45-421E-92AF-A2CB976D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13CA-5D44-4453-BC99-6A08583C6AC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487E-3C45-421E-92AF-A2CB976D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13CA-5D44-4453-BC99-6A08583C6AC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487E-3C45-421E-92AF-A2CB976D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6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13CA-5D44-4453-BC99-6A08583C6AC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487E-3C45-421E-92AF-A2CB976D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13CA-5D44-4453-BC99-6A08583C6AC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487E-3C45-421E-92AF-A2CB976D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13CA-5D44-4453-BC99-6A08583C6AC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487E-3C45-421E-92AF-A2CB976D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D213CA-5D44-4453-BC99-6A08583C6AC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026487E-3C45-421E-92AF-A2CB976D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822CD-5B14-41C7-8460-A57D958D0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5800"/>
              <a:t>Applied Data Science Capstone Project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DECC5-9817-4EE7-BD8F-50F124462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10/12/2020</a:t>
            </a: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8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3E36-1019-4E36-9E87-FAA6BBAD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32F0-D56A-4963-91C6-027656ED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dataset of major hurricanes in Texas 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Dataset created from National Weather Service article</a:t>
            </a:r>
          </a:p>
          <a:p>
            <a:r>
              <a:rPr lang="en-US" dirty="0"/>
              <a:t>The information could be used by</a:t>
            </a:r>
          </a:p>
          <a:p>
            <a:pPr lvl="1"/>
            <a:r>
              <a:rPr lang="en-US" dirty="0"/>
              <a:t>Oil/Gas Industry</a:t>
            </a:r>
          </a:p>
          <a:p>
            <a:pPr lvl="1"/>
            <a:r>
              <a:rPr lang="en-US" dirty="0"/>
              <a:t>State/Local Governments</a:t>
            </a:r>
          </a:p>
          <a:p>
            <a:pPr lvl="1"/>
            <a:r>
              <a:rPr lang="en-US" dirty="0"/>
              <a:t>Construction (Home Building)</a:t>
            </a:r>
          </a:p>
          <a:p>
            <a:pPr lvl="1"/>
            <a:r>
              <a:rPr lang="en-US" dirty="0"/>
              <a:t>Insurance Companies</a:t>
            </a:r>
          </a:p>
          <a:p>
            <a:pPr lvl="1"/>
            <a:r>
              <a:rPr lang="en-US" dirty="0"/>
              <a:t>Utilities/Infrastructure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3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15CA-2D3B-4C6C-889D-2A32727B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A18A-BDE3-4955-8842-78F9A1078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2" y="4372632"/>
            <a:ext cx="3474720" cy="20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Dataset created from National Weather Service article</a:t>
            </a:r>
          </a:p>
          <a:p>
            <a:r>
              <a:rPr lang="en-US" dirty="0"/>
              <a:t>Includes 31 hurricanes that made landfall in Texas from 1940-2020</a:t>
            </a:r>
          </a:p>
          <a:p>
            <a:r>
              <a:rPr lang="en-US" dirty="0"/>
              <a:t>Includes Year, Month, Landfall location, coordinates, wind speed, category and casualties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4AA57E-5B9D-412E-9E53-49447A461F2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6036844"/>
              </p:ext>
            </p:extLst>
          </p:nvPr>
        </p:nvGraphicFramePr>
        <p:xfrm>
          <a:off x="3867913" y="584462"/>
          <a:ext cx="7425558" cy="3788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062">
                  <a:extLst>
                    <a:ext uri="{9D8B030D-6E8A-4147-A177-3AD203B41FA5}">
                      <a16:colId xmlns:a16="http://schemas.microsoft.com/office/drawing/2014/main" val="3360824354"/>
                    </a:ext>
                  </a:extLst>
                </a:gridCol>
                <a:gridCol w="825062">
                  <a:extLst>
                    <a:ext uri="{9D8B030D-6E8A-4147-A177-3AD203B41FA5}">
                      <a16:colId xmlns:a16="http://schemas.microsoft.com/office/drawing/2014/main" val="2262178699"/>
                    </a:ext>
                  </a:extLst>
                </a:gridCol>
                <a:gridCol w="825062">
                  <a:extLst>
                    <a:ext uri="{9D8B030D-6E8A-4147-A177-3AD203B41FA5}">
                      <a16:colId xmlns:a16="http://schemas.microsoft.com/office/drawing/2014/main" val="1046623869"/>
                    </a:ext>
                  </a:extLst>
                </a:gridCol>
                <a:gridCol w="825062">
                  <a:extLst>
                    <a:ext uri="{9D8B030D-6E8A-4147-A177-3AD203B41FA5}">
                      <a16:colId xmlns:a16="http://schemas.microsoft.com/office/drawing/2014/main" val="4028094300"/>
                    </a:ext>
                  </a:extLst>
                </a:gridCol>
                <a:gridCol w="825062">
                  <a:extLst>
                    <a:ext uri="{9D8B030D-6E8A-4147-A177-3AD203B41FA5}">
                      <a16:colId xmlns:a16="http://schemas.microsoft.com/office/drawing/2014/main" val="3973994660"/>
                    </a:ext>
                  </a:extLst>
                </a:gridCol>
                <a:gridCol w="825062">
                  <a:extLst>
                    <a:ext uri="{9D8B030D-6E8A-4147-A177-3AD203B41FA5}">
                      <a16:colId xmlns:a16="http://schemas.microsoft.com/office/drawing/2014/main" val="1388127663"/>
                    </a:ext>
                  </a:extLst>
                </a:gridCol>
                <a:gridCol w="825062">
                  <a:extLst>
                    <a:ext uri="{9D8B030D-6E8A-4147-A177-3AD203B41FA5}">
                      <a16:colId xmlns:a16="http://schemas.microsoft.com/office/drawing/2014/main" val="1767355708"/>
                    </a:ext>
                  </a:extLst>
                </a:gridCol>
                <a:gridCol w="825062">
                  <a:extLst>
                    <a:ext uri="{9D8B030D-6E8A-4147-A177-3AD203B41FA5}">
                      <a16:colId xmlns:a16="http://schemas.microsoft.com/office/drawing/2014/main" val="2051275764"/>
                    </a:ext>
                  </a:extLst>
                </a:gridCol>
                <a:gridCol w="825062">
                  <a:extLst>
                    <a:ext uri="{9D8B030D-6E8A-4147-A177-3AD203B41FA5}">
                      <a16:colId xmlns:a16="http://schemas.microsoft.com/office/drawing/2014/main" val="821209582"/>
                    </a:ext>
                  </a:extLst>
                </a:gridCol>
              </a:tblGrid>
              <a:tr h="822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Year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Month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Landfall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X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Y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Winds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Category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Casualties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extLst>
                  <a:ext uri="{0D108BD9-81ED-4DB2-BD59-A6C34878D82A}">
                    <a16:rowId xmlns:a16="http://schemas.microsoft.com/office/drawing/2014/main" val="4029281420"/>
                  </a:ext>
                </a:extLst>
              </a:tr>
              <a:tr h="5931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1940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August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Sabine Pass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-93.8948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29.7333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100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extLst>
                  <a:ext uri="{0D108BD9-81ED-4DB2-BD59-A6C34878D82A}">
                    <a16:rowId xmlns:a16="http://schemas.microsoft.com/office/drawing/2014/main" val="941155036"/>
                  </a:ext>
                </a:extLst>
              </a:tr>
              <a:tr h="5931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1941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September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Sabine Pass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-93.8948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29.7333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120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3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4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extLst>
                  <a:ext uri="{0D108BD9-81ED-4DB2-BD59-A6C34878D82A}">
                    <a16:rowId xmlns:a16="http://schemas.microsoft.com/office/drawing/2014/main" val="1585719899"/>
                  </a:ext>
                </a:extLst>
              </a:tr>
              <a:tr h="5931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1942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September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Texas City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-94.9027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29.3838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80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extLst>
                  <a:ext uri="{0D108BD9-81ED-4DB2-BD59-A6C34878D82A}">
                    <a16:rowId xmlns:a16="http://schemas.microsoft.com/office/drawing/2014/main" val="2867182403"/>
                  </a:ext>
                </a:extLst>
              </a:tr>
              <a:tr h="5931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3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1942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August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Galveston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-94.7977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29.3013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115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8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extLst>
                  <a:ext uri="{0D108BD9-81ED-4DB2-BD59-A6C34878D82A}">
                    <a16:rowId xmlns:a16="http://schemas.microsoft.com/office/drawing/2014/main" val="1283435577"/>
                  </a:ext>
                </a:extLst>
              </a:tr>
              <a:tr h="5931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4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1943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July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Matagorda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-95.9683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28.6911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100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19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8" marR="36198" marT="36198" marB="36198" anchor="ctr"/>
                </a:tc>
                <a:extLst>
                  <a:ext uri="{0D108BD9-81ED-4DB2-BD59-A6C34878D82A}">
                    <a16:rowId xmlns:a16="http://schemas.microsoft.com/office/drawing/2014/main" val="2997646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51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6D64-3355-4D0F-8D38-40A79B5B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6607D-0199-4CA9-BF9C-95FA22EFD1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Explore and analyze data to find any trends or correlation</a:t>
            </a:r>
          </a:p>
          <a:p>
            <a:r>
              <a:rPr lang="en-US" dirty="0"/>
              <a:t>Use regression, box plot and bar graph to analyze data</a:t>
            </a:r>
          </a:p>
          <a:p>
            <a:r>
              <a:rPr lang="en-US" dirty="0"/>
              <a:t>Map location of where the hurricanes made landfall</a:t>
            </a:r>
          </a:p>
        </p:txBody>
      </p:sp>
      <p:pic>
        <p:nvPicPr>
          <p:cNvPr id="5" name="Picture 4" descr="C:\Users\6713\AppData\Local\Microsoft\Windows\INetCache\Content.MSO\AC7D797D.tmp">
            <a:extLst>
              <a:ext uri="{FF2B5EF4-FFF2-40B4-BE49-F238E27FC236}">
                <a16:creationId xmlns:a16="http://schemas.microsoft.com/office/drawing/2014/main" id="{74D3DF37-E6CC-430C-AC8C-64EB4F0771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42" y="868680"/>
            <a:ext cx="3666477" cy="208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6713\AppData\Local\Microsoft\Windows\INetCache\Content.MSO\C4EF8593.tmp">
            <a:extLst>
              <a:ext uri="{FF2B5EF4-FFF2-40B4-BE49-F238E27FC236}">
                <a16:creationId xmlns:a16="http://schemas.microsoft.com/office/drawing/2014/main" id="{B205818B-0589-4EBE-B34B-7A8F3AEB58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41" y="3072766"/>
            <a:ext cx="3666477" cy="231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72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5BBD-254B-4310-8920-3C99F8A9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EB42D-6102-4BD0-BF1B-3E3CFB3E2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 plot of most active months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612EC-2F46-4D6B-A21E-9346C2468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Bar chart of most frequent landfall location</a:t>
            </a:r>
          </a:p>
        </p:txBody>
      </p:sp>
      <p:pic>
        <p:nvPicPr>
          <p:cNvPr id="7" name="Picture 6" descr="C:\Users\6713\AppData\Local\Microsoft\Windows\INetCache\Content.MSO\83616819.tmp">
            <a:extLst>
              <a:ext uri="{FF2B5EF4-FFF2-40B4-BE49-F238E27FC236}">
                <a16:creationId xmlns:a16="http://schemas.microsoft.com/office/drawing/2014/main" id="{99C085D9-1046-4E1D-B397-4EF659E259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912" y="2363660"/>
            <a:ext cx="3183128" cy="296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6713\AppData\Local\Microsoft\Windows\INetCache\Content.MSO\C1481A8F.tmp">
            <a:extLst>
              <a:ext uri="{FF2B5EF4-FFF2-40B4-BE49-F238E27FC236}">
                <a16:creationId xmlns:a16="http://schemas.microsoft.com/office/drawing/2014/main" id="{5FB05B27-95DD-4F45-9B46-4DF879B6C9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63" y="2363660"/>
            <a:ext cx="3474720" cy="2657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420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735E-BE79-492C-B298-C0A50953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landfall locations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DCD4D-A6E5-4803-8C53-4A9C9DCDF1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57320" y="1040923"/>
            <a:ext cx="7543800" cy="47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7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93E3-D2E9-4BF9-ACA7-F2C4EB12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0FC56-2FBC-41C8-AD16-B8EF9791E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647B2-A0EE-44F4-B70D-C364F928A0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Results show positive correlation between category and casualties</a:t>
            </a:r>
          </a:p>
          <a:p>
            <a:r>
              <a:rPr lang="en-US" dirty="0"/>
              <a:t>Most hurricanes made landfall around Houston, with Galveston having 7 major hurricanes</a:t>
            </a:r>
          </a:p>
          <a:p>
            <a:r>
              <a:rPr lang="en-US" dirty="0"/>
              <a:t>September is the most active month for hurricanes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934FD-ECFC-4D9B-A0D0-46CEA9840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51797-56B2-493E-895F-7CAFA92EA7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  <a:p>
            <a:pPr lvl="1"/>
            <a:r>
              <a:rPr lang="en-US" dirty="0"/>
              <a:t>Increased and upgraded flood infrastructure in and around Houston</a:t>
            </a:r>
          </a:p>
          <a:p>
            <a:pPr lvl="1"/>
            <a:r>
              <a:rPr lang="en-US" dirty="0"/>
              <a:t>Increased planning from state/local government for evacuation and preparedness </a:t>
            </a:r>
          </a:p>
          <a:p>
            <a:pPr lvl="1"/>
            <a:r>
              <a:rPr lang="en-US" dirty="0"/>
              <a:t>Find more data and variables to better understand the negative outcomes of hurricanes</a:t>
            </a:r>
          </a:p>
        </p:txBody>
      </p:sp>
    </p:spTree>
    <p:extLst>
      <p:ext uri="{BB962C8B-B14F-4D97-AF65-F5344CB8AC3E}">
        <p14:creationId xmlns:p14="http://schemas.microsoft.com/office/powerpoint/2010/main" val="28266964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259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Wingdings 2</vt:lpstr>
      <vt:lpstr>Frame</vt:lpstr>
      <vt:lpstr>Applied Data Science Capstone Project </vt:lpstr>
      <vt:lpstr>Introduction</vt:lpstr>
      <vt:lpstr>Data</vt:lpstr>
      <vt:lpstr>Methodology</vt:lpstr>
      <vt:lpstr>Methodology</vt:lpstr>
      <vt:lpstr>Map of landfall locations</vt:lpstr>
      <vt:lpstr>Results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Project</dc:title>
  <dc:creator>Gathright, Dustin</dc:creator>
  <cp:lastModifiedBy>Gathright, Dustin</cp:lastModifiedBy>
  <cp:revision>2</cp:revision>
  <dcterms:created xsi:type="dcterms:W3CDTF">2020-10-13T01:50:59Z</dcterms:created>
  <dcterms:modified xsi:type="dcterms:W3CDTF">2020-10-13T02:04:07Z</dcterms:modified>
</cp:coreProperties>
</file>