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308" r:id="rId2"/>
    <p:sldId id="309" r:id="rId3"/>
    <p:sldId id="310" r:id="rId4"/>
  </p:sldIdLst>
  <p:sldSz cx="8229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226" autoAdjust="0"/>
  </p:normalViewPr>
  <p:slideViewPr>
    <p:cSldViewPr snapToGrid="0" snapToObjects="1">
      <p:cViewPr>
        <p:scale>
          <a:sx n="100" d="100"/>
          <a:sy n="100" d="100"/>
        </p:scale>
        <p:origin x="-1742" y="-3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244726"/>
            <a:ext cx="6995160" cy="47752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204076"/>
            <a:ext cx="6172200" cy="331152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30250"/>
            <a:ext cx="177450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30250"/>
            <a:ext cx="522065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419479"/>
            <a:ext cx="7098030" cy="570547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178929"/>
            <a:ext cx="7098030" cy="30003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0253"/>
            <a:ext cx="70980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362326"/>
            <a:ext cx="3481506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010150"/>
            <a:ext cx="348150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362326"/>
            <a:ext cx="3498652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010150"/>
            <a:ext cx="349865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974853"/>
            <a:ext cx="4166235" cy="97472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974853"/>
            <a:ext cx="4166235" cy="97472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30253"/>
            <a:ext cx="70980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651250"/>
            <a:ext cx="70980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2712703"/>
            <a:ext cx="27774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CD667BC-5745-4F9E-9B49-F802E2E71B79}"/>
              </a:ext>
            </a:extLst>
          </p:cNvPr>
          <p:cNvGrpSpPr/>
          <p:nvPr/>
        </p:nvGrpSpPr>
        <p:grpSpPr>
          <a:xfrm>
            <a:off x="1983678" y="6045687"/>
            <a:ext cx="4274167" cy="1624628"/>
            <a:chOff x="232313" y="3666678"/>
            <a:chExt cx="6411250" cy="24369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388620" y="3666678"/>
              <a:ext cx="6042660" cy="24369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1405762" y="4103974"/>
              <a:ext cx="4815406" cy="18777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4037763" y="4751035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 err="1">
                  <a:solidFill>
                    <a:schemeClr val="tx1"/>
                  </a:solidFill>
                </a:rPr>
                <a:t>data_survey.R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4039239" y="5317373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 err="1">
                  <a:solidFill>
                    <a:schemeClr val="tx1"/>
                  </a:solidFill>
                </a:rPr>
                <a:t>GOA_multspp.csv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4952163" y="4928297"/>
              <a:ext cx="1476" cy="389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42FA3F-F7E8-426D-A9C8-EEF6099B99A6}"/>
                </a:ext>
              </a:extLst>
            </p:cNvPr>
            <p:cNvSpPr/>
            <p:nvPr/>
          </p:nvSpPr>
          <p:spPr>
            <a:xfrm>
              <a:off x="563299" y="4337635"/>
              <a:ext cx="2769920" cy="15303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EAED42-86E6-4C03-A941-6B8E72AE9D5C}"/>
                </a:ext>
              </a:extLst>
            </p:cNvPr>
            <p:cNvSpPr txBox="1"/>
            <p:nvPr/>
          </p:nvSpPr>
          <p:spPr>
            <a:xfrm>
              <a:off x="232313" y="4456836"/>
              <a:ext cx="3431892" cy="415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G:/Oyafuso/data/data-raw/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1035546" y="4939490"/>
              <a:ext cx="1830651" cy="543739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 err="1">
                    <a:solidFill>
                      <a:schemeClr val="tx1"/>
                    </a:solidFill>
                  </a:rPr>
                  <a:t>cpue_GOA_selected_spp.csv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 err="1">
                    <a:solidFill>
                      <a:schemeClr val="tx1"/>
                    </a:solidFill>
                  </a:rPr>
                  <a:t>haul.csv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 err="1">
                    <a:solidFill>
                      <a:schemeClr val="tx1"/>
                    </a:solidFill>
                  </a:rPr>
                  <a:t>species.csv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3214563" y="4124078"/>
              <a:ext cx="3429000" cy="415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~/data/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C0FB77-DA73-4099-857E-FCF30E171F6D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889212" y="4839666"/>
              <a:ext cx="1148551" cy="4081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595859" y="3683586"/>
              <a:ext cx="3429000" cy="415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Synthesize CPUE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D24E4C-A9A2-43F0-B3F6-81C8D3E07986}"/>
                </a:ext>
              </a:extLst>
            </p:cNvPr>
            <p:cNvSpPr/>
            <p:nvPr/>
          </p:nvSpPr>
          <p:spPr>
            <a:xfrm>
              <a:off x="1033859" y="5491821"/>
              <a:ext cx="1828800" cy="21812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>
                  <a:solidFill>
                    <a:schemeClr val="tx1"/>
                  </a:solidFill>
                </a:rPr>
                <a:t>aigoa_bathp1c/</a:t>
              </a:r>
              <a:r>
                <a:rPr lang="en-US" sz="733" i="1" dirty="0" err="1">
                  <a:solidFill>
                    <a:schemeClr val="tx1"/>
                  </a:solidFill>
                </a:rPr>
                <a:t>dblbnd.adf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197DA8-B9DC-4E71-B84E-E1FF608F3748}"/>
              </a:ext>
            </a:extLst>
          </p:cNvPr>
          <p:cNvGrpSpPr/>
          <p:nvPr/>
        </p:nvGrpSpPr>
        <p:grpSpPr>
          <a:xfrm>
            <a:off x="2766907" y="5446018"/>
            <a:ext cx="2631616" cy="3428745"/>
            <a:chOff x="1407160" y="2454022"/>
            <a:chExt cx="3947424" cy="51431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1407160" y="2462784"/>
              <a:ext cx="3947424" cy="51343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2053059" y="2846832"/>
              <a:ext cx="3100906" cy="44988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2594610" y="5676716"/>
              <a:ext cx="218694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 err="1">
                  <a:solidFill>
                    <a:schemeClr val="tx1"/>
                  </a:solidFill>
                </a:rPr>
                <a:t>Extrapolation_Grid_Covariates.R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3688080" y="5853978"/>
              <a:ext cx="7620" cy="496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2552899" y="3337007"/>
              <a:ext cx="2277981" cy="684070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733" i="1" dirty="0" err="1">
                    <a:solidFill>
                      <a:schemeClr val="tx1"/>
                    </a:solidFill>
                  </a:rPr>
                  <a:t>goa_strata.shp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733" i="1" dirty="0" err="1">
                    <a:solidFill>
                      <a:schemeClr val="tx1"/>
                    </a:solidFill>
                  </a:rPr>
                  <a:t>goagrid_polygons.shp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733" i="1" dirty="0" err="1">
                    <a:solidFill>
                      <a:schemeClr val="tx1"/>
                    </a:solidFill>
                  </a:rPr>
                  <a:t>GOA_ALL_nountrawl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1881392" y="2920720"/>
              <a:ext cx="3429000" cy="415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~/data/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735304" y="2454022"/>
              <a:ext cx="3429000" cy="415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Create Extrapolation Grid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3C8FF1-BE45-4DB2-AC68-549180EB8277}"/>
                </a:ext>
              </a:extLst>
            </p:cNvPr>
            <p:cNvSpPr/>
            <p:nvPr/>
          </p:nvSpPr>
          <p:spPr>
            <a:xfrm>
              <a:off x="2392680" y="4277958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 err="1">
                  <a:solidFill>
                    <a:schemeClr val="tx1"/>
                  </a:solidFill>
                </a:rPr>
                <a:t>extrapolation_grid</a:t>
              </a:r>
              <a:r>
                <a:rPr lang="en-US" sz="733" i="1" dirty="0">
                  <a:solidFill>
                    <a:schemeClr val="tx1"/>
                  </a:solidFill>
                </a:rPr>
                <a:t>/GOAThorsonGrid.csv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0F0D0E-81A5-43A5-A70D-9DC4B57E418B}"/>
                </a:ext>
              </a:extLst>
            </p:cNvPr>
            <p:cNvCxnSpPr>
              <a:cxnSpLocks/>
              <a:stCxn id="5" idx="2"/>
              <a:endCxn id="30" idx="0"/>
            </p:cNvCxnSpPr>
            <p:nvPr/>
          </p:nvCxnSpPr>
          <p:spPr>
            <a:xfrm>
              <a:off x="3688080" y="5853978"/>
              <a:ext cx="3810" cy="942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59C033-D8E4-436B-BE5E-80580A3E4B2A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>
              <a:off x="3688080" y="4791527"/>
              <a:ext cx="0" cy="88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E7A7F2-A491-4A39-802D-26C38345B935}"/>
                </a:ext>
              </a:extLst>
            </p:cNvPr>
            <p:cNvSpPr/>
            <p:nvPr/>
          </p:nvSpPr>
          <p:spPr>
            <a:xfrm>
              <a:off x="2392680" y="4023265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>
                  <a:solidFill>
                    <a:schemeClr val="tx1"/>
                  </a:solidFill>
                </a:rPr>
                <a:t>aigoa_bathyp1c/</a:t>
              </a:r>
              <a:r>
                <a:rPr lang="en-US" sz="733" i="1" dirty="0" err="1">
                  <a:solidFill>
                    <a:schemeClr val="tx1"/>
                  </a:solidFill>
                </a:rPr>
                <a:t>dblbnd.adf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2602230" y="6350212"/>
              <a:ext cx="218694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D8F9C3-63F4-44A8-9B6F-C1CE64252090}"/>
                </a:ext>
              </a:extLst>
            </p:cNvPr>
            <p:cNvSpPr/>
            <p:nvPr/>
          </p:nvSpPr>
          <p:spPr>
            <a:xfrm>
              <a:off x="2397702" y="6796126"/>
              <a:ext cx="2588376" cy="40172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>
                  <a:solidFill>
                    <a:schemeClr val="tx1"/>
                  </a:solidFill>
                </a:rPr>
                <a:t>GitHub/</a:t>
              </a:r>
              <a:r>
                <a:rPr lang="en-US" sz="733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733" i="1" dirty="0">
                  <a:solidFill>
                    <a:schemeClr val="tx1"/>
                  </a:solidFill>
                </a:rPr>
                <a:t>/data/ </a:t>
              </a:r>
              <a:r>
                <a:rPr lang="en-US" sz="733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68A080-C288-4164-A3ED-51F3BF5D2BAF}"/>
                </a:ext>
              </a:extLst>
            </p:cNvPr>
            <p:cNvSpPr/>
            <p:nvPr/>
          </p:nvSpPr>
          <p:spPr>
            <a:xfrm>
              <a:off x="3032760" y="4531101"/>
              <a:ext cx="131064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>
                  <a:solidFill>
                    <a:schemeClr val="tx1"/>
                  </a:solidFill>
                </a:rPr>
                <a:t>GOA_multspp.csv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25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4ECAABA-9A51-4CB6-8D9B-20D6FDEB2FFB}"/>
              </a:ext>
            </a:extLst>
          </p:cNvPr>
          <p:cNvGrpSpPr/>
          <p:nvPr/>
        </p:nvGrpSpPr>
        <p:grpSpPr>
          <a:xfrm>
            <a:off x="1845411" y="1826021"/>
            <a:ext cx="6125848" cy="9036002"/>
            <a:chOff x="1845411" y="1826021"/>
            <a:chExt cx="6125848" cy="9036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53CC17-C3C2-4111-B69B-3E88155FD529}"/>
                </a:ext>
              </a:extLst>
            </p:cNvPr>
            <p:cNvGrpSpPr/>
            <p:nvPr/>
          </p:nvGrpSpPr>
          <p:grpSpPr>
            <a:xfrm>
              <a:off x="1964519" y="5256566"/>
              <a:ext cx="6006740" cy="5605457"/>
              <a:chOff x="543560" y="341045"/>
              <a:chExt cx="6405782" cy="840818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98088A9-C32B-4911-86E0-AF2F589BAC86}"/>
                  </a:ext>
                </a:extLst>
              </p:cNvPr>
              <p:cNvSpPr/>
              <p:nvPr/>
            </p:nvSpPr>
            <p:spPr>
              <a:xfrm>
                <a:off x="543560" y="341045"/>
                <a:ext cx="5770880" cy="43342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B0236C-4656-4E63-B8E6-DBF1AE6E188A}"/>
                  </a:ext>
                </a:extLst>
              </p:cNvPr>
              <p:cNvSpPr txBox="1"/>
              <p:nvPr/>
            </p:nvSpPr>
            <p:spPr>
              <a:xfrm>
                <a:off x="4066712" y="517280"/>
                <a:ext cx="2180164" cy="6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Fit Model and conduct 10-fold cross-validation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EB33DE-3E8F-4AC4-AED7-AD4BCBF03E35}"/>
                  </a:ext>
                </a:extLst>
              </p:cNvPr>
              <p:cNvSpPr/>
              <p:nvPr/>
            </p:nvSpPr>
            <p:spPr>
              <a:xfrm>
                <a:off x="1117583" y="3224998"/>
                <a:ext cx="5088145" cy="12554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47FDDB-D9FF-4A31-8DCC-DF26E80395AF}"/>
                  </a:ext>
                </a:extLst>
              </p:cNvPr>
              <p:cNvSpPr txBox="1"/>
              <p:nvPr/>
            </p:nvSpPr>
            <p:spPr>
              <a:xfrm>
                <a:off x="2301238" y="4111110"/>
                <a:ext cx="392277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G:/Oyafuso/VAST_EFH/Single_Species/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73C85F-53E9-4287-AD0C-38BAB3EF9E5B}"/>
                  </a:ext>
                </a:extLst>
              </p:cNvPr>
              <p:cNvSpPr/>
              <p:nvPr/>
            </p:nvSpPr>
            <p:spPr>
              <a:xfrm>
                <a:off x="722550" y="984854"/>
                <a:ext cx="3194612" cy="198999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6CDF41-97D7-4B1A-9577-DD943478E0F9}"/>
                  </a:ext>
                </a:extLst>
              </p:cNvPr>
              <p:cNvSpPr/>
              <p:nvPr/>
            </p:nvSpPr>
            <p:spPr>
              <a:xfrm>
                <a:off x="1435356" y="1660542"/>
                <a:ext cx="1828800" cy="60848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fit_models.R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A0B9B70-DF76-438A-9CEB-1A073E39F65C}"/>
                  </a:ext>
                </a:extLst>
              </p:cNvPr>
              <p:cNvSpPr/>
              <p:nvPr/>
            </p:nvSpPr>
            <p:spPr>
              <a:xfrm>
                <a:off x="1229622" y="3439471"/>
                <a:ext cx="1800092" cy="22858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Atheresthes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stomias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A32086-4119-4E51-842D-B130EEDC5A7A}"/>
                  </a:ext>
                </a:extLst>
              </p:cNvPr>
              <p:cNvSpPr/>
              <p:nvPr/>
            </p:nvSpPr>
            <p:spPr>
              <a:xfrm>
                <a:off x="1229621" y="3660999"/>
                <a:ext cx="1800092" cy="22858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Atheresthes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stomias_depth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618794-361B-4D38-87A2-E55111136987}"/>
                  </a:ext>
                </a:extLst>
              </p:cNvPr>
              <p:cNvSpPr/>
              <p:nvPr/>
            </p:nvSpPr>
            <p:spPr>
              <a:xfrm>
                <a:off x="4017264" y="3439471"/>
                <a:ext cx="2072642" cy="22858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Sebastolobus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aluscanus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4E2075-2C44-4BBE-8ED8-3876C9605685}"/>
                  </a:ext>
                </a:extLst>
              </p:cNvPr>
              <p:cNvSpPr/>
              <p:nvPr/>
            </p:nvSpPr>
            <p:spPr>
              <a:xfrm>
                <a:off x="4017263" y="3660999"/>
                <a:ext cx="2072642" cy="22858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Sebastolobus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aluscanus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 _depth/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D3A2EE-12AA-4AC2-9FDD-341B274E85F2}"/>
                  </a:ext>
                </a:extLst>
              </p:cNvPr>
              <p:cNvSpPr txBox="1"/>
              <p:nvPr/>
            </p:nvSpPr>
            <p:spPr>
              <a:xfrm>
                <a:off x="3141751" y="3337746"/>
                <a:ext cx="729996" cy="569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67" b="1" i="1" dirty="0"/>
                  <a:t>. . .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DD05D9A-3DF0-4A5B-B7AF-501F3CE6723A}"/>
                  </a:ext>
                </a:extLst>
              </p:cNvPr>
              <p:cNvCxnSpPr>
                <a:cxnSpLocks/>
                <a:stCxn id="15" idx="2"/>
                <a:endCxn id="2" idx="0"/>
              </p:cNvCxnSpPr>
              <p:nvPr/>
            </p:nvCxnSpPr>
            <p:spPr>
              <a:xfrm>
                <a:off x="2349756" y="2269026"/>
                <a:ext cx="1311900" cy="9559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4749183-3199-4DCD-B353-70EA1AE117DD}"/>
                  </a:ext>
                </a:extLst>
              </p:cNvPr>
              <p:cNvSpPr txBox="1"/>
              <p:nvPr/>
            </p:nvSpPr>
            <p:spPr>
              <a:xfrm>
                <a:off x="722548" y="2627082"/>
                <a:ext cx="205875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~/</a:t>
                </a:r>
                <a:r>
                  <a:rPr lang="en-US" sz="1200" i="1" dirty="0" err="1"/>
                  <a:t>ForMadison</a:t>
                </a:r>
                <a:r>
                  <a:rPr lang="en-US" sz="1200" i="1" dirty="0"/>
                  <a:t>/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701A2B-81E6-4C3A-A6DE-A1989B393065}"/>
                  </a:ext>
                </a:extLst>
              </p:cNvPr>
              <p:cNvSpPr txBox="1"/>
              <p:nvPr/>
            </p:nvSpPr>
            <p:spPr>
              <a:xfrm>
                <a:off x="4214825" y="1792821"/>
                <a:ext cx="1223917" cy="32316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800" i="1" dirty="0"/>
                  <a:t>~/</a:t>
                </a:r>
                <a:r>
                  <a:rPr lang="en-US" sz="800" i="1" dirty="0" err="1"/>
                  <a:t>fit_model_X_GTP.R</a:t>
                </a:r>
                <a:endParaRPr lang="en-US" sz="800" i="1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27F247E-504C-482B-BC85-0EDDD7F57F98}"/>
                  </a:ext>
                </a:extLst>
              </p:cNvPr>
              <p:cNvCxnSpPr>
                <a:cxnSpLocks/>
                <a:stCxn id="21" idx="1"/>
                <a:endCxn id="15" idx="3"/>
              </p:cNvCxnSpPr>
              <p:nvPr/>
            </p:nvCxnSpPr>
            <p:spPr>
              <a:xfrm flipH="1">
                <a:off x="3264156" y="1954404"/>
                <a:ext cx="950669" cy="103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A753AB-ACB7-4168-8454-23FE73446575}"/>
                  </a:ext>
                </a:extLst>
              </p:cNvPr>
              <p:cNvSpPr/>
              <p:nvPr/>
            </p:nvSpPr>
            <p:spPr>
              <a:xfrm>
                <a:off x="543560" y="5346694"/>
                <a:ext cx="5770880" cy="340253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 i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45C78F-AC58-4F4E-B93A-9731FEDF40F2}"/>
                  </a:ext>
                </a:extLst>
              </p:cNvPr>
              <p:cNvSpPr txBox="1"/>
              <p:nvPr/>
            </p:nvSpPr>
            <p:spPr>
              <a:xfrm>
                <a:off x="3520342" y="8242164"/>
                <a:ext cx="342900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Diagnostics and Output Plots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915041-CA4C-40B8-8018-F818F980208A}"/>
                  </a:ext>
                </a:extLst>
              </p:cNvPr>
              <p:cNvSpPr/>
              <p:nvPr/>
            </p:nvSpPr>
            <p:spPr>
              <a:xfrm>
                <a:off x="576984" y="5729530"/>
                <a:ext cx="3084672" cy="286583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9843376-3EF3-4740-8380-F520BDE46CE5}"/>
                  </a:ext>
                </a:extLst>
              </p:cNvPr>
              <p:cNvSpPr/>
              <p:nvPr/>
            </p:nvSpPr>
            <p:spPr>
              <a:xfrm>
                <a:off x="665741" y="5807585"/>
                <a:ext cx="843020" cy="215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>
                    <a:solidFill>
                      <a:schemeClr val="tx1"/>
                    </a:solidFill>
                  </a:rPr>
                  <a:t>CV_1/</a:t>
                </a:r>
                <a:r>
                  <a:rPr lang="en-US" sz="733" i="1" dirty="0" err="1">
                    <a:solidFill>
                      <a:schemeClr val="tx1"/>
                    </a:solidFill>
                  </a:rPr>
                  <a:t>fit.R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8AF263E-B202-4A50-A325-BD83C84D1E75}"/>
                  </a:ext>
                </a:extLst>
              </p:cNvPr>
              <p:cNvSpPr/>
              <p:nvPr/>
            </p:nvSpPr>
            <p:spPr>
              <a:xfrm>
                <a:off x="665740" y="6022968"/>
                <a:ext cx="843020" cy="215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CV_2/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fit.R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E19B3B-7D21-4483-86D5-1B225824BC7E}"/>
                  </a:ext>
                </a:extLst>
              </p:cNvPr>
              <p:cNvSpPr/>
              <p:nvPr/>
            </p:nvSpPr>
            <p:spPr>
              <a:xfrm>
                <a:off x="665739" y="6417228"/>
                <a:ext cx="843020" cy="215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CV_10/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fit.R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D7A93F-6D7B-4802-B9CA-0710FB3CFCD3}"/>
                  </a:ext>
                </a:extLst>
              </p:cNvPr>
              <p:cNvSpPr txBox="1"/>
              <p:nvPr/>
            </p:nvSpPr>
            <p:spPr>
              <a:xfrm>
                <a:off x="720600" y="5982494"/>
                <a:ext cx="72999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/>
                  <a:t>. . .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0891604-5249-40A0-B9E8-D0775228A371}"/>
                  </a:ext>
                </a:extLst>
              </p:cNvPr>
              <p:cNvSpPr/>
              <p:nvPr/>
            </p:nvSpPr>
            <p:spPr>
              <a:xfrm>
                <a:off x="2029875" y="6019595"/>
                <a:ext cx="1321056" cy="441579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ForMadison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cross_validation_results.R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D26B2C9-A902-414B-B18C-BE09BD964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7678" y="3929157"/>
                <a:ext cx="667865" cy="180037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BB1301E-A4F6-426A-B6EF-140D41825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714" y="3889582"/>
                <a:ext cx="399286" cy="183994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C00D54A-8851-4447-AEA1-200F4BA5F5B5}"/>
                  </a:ext>
                </a:extLst>
              </p:cNvPr>
              <p:cNvSpPr/>
              <p:nvPr/>
            </p:nvSpPr>
            <p:spPr>
              <a:xfrm>
                <a:off x="4007239" y="5753486"/>
                <a:ext cx="2198490" cy="126485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B92FD25-4A30-4616-89F1-7CB414BF0299}"/>
                  </a:ext>
                </a:extLst>
              </p:cNvPr>
              <p:cNvSpPr/>
              <p:nvPr/>
            </p:nvSpPr>
            <p:spPr>
              <a:xfrm>
                <a:off x="4140779" y="5924355"/>
                <a:ext cx="1949126" cy="2047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fit_density.RData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A21E09A-69EB-46DE-A60C-7EAA53D86D15}"/>
                  </a:ext>
                </a:extLst>
              </p:cNvPr>
              <p:cNvSpPr/>
              <p:nvPr/>
            </p:nvSpPr>
            <p:spPr>
              <a:xfrm>
                <a:off x="4140778" y="6129111"/>
                <a:ext cx="1949126" cy="2047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fit_index.RData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97DADE7-36D9-4FE0-BA3C-6D052600A66E}"/>
                  </a:ext>
                </a:extLst>
              </p:cNvPr>
              <p:cNvSpPr txBox="1"/>
              <p:nvPr/>
            </p:nvSpPr>
            <p:spPr>
              <a:xfrm>
                <a:off x="3973101" y="6585881"/>
                <a:ext cx="2273776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i="1" dirty="0"/>
                  <a:t>GitHub/</a:t>
                </a:r>
                <a:r>
                  <a:rPr lang="en-US" sz="800" i="1" dirty="0" err="1"/>
                  <a:t>Optimal_Allocation_GoA</a:t>
                </a:r>
                <a:r>
                  <a:rPr lang="en-US" sz="800" i="1" dirty="0"/>
                  <a:t>/model_11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E4997C1-85D5-47F8-AE43-C5E6CE116723}"/>
                  </a:ext>
                </a:extLst>
              </p:cNvPr>
              <p:cNvSpPr/>
              <p:nvPr/>
            </p:nvSpPr>
            <p:spPr>
              <a:xfrm>
                <a:off x="4140779" y="6338037"/>
                <a:ext cx="1949126" cy="2047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RMSE_VAST_models.RData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CCEBB4-0A68-4802-B18A-91FCE4E5DFB1}"/>
                  </a:ext>
                </a:extLst>
              </p:cNvPr>
              <p:cNvSpPr txBox="1"/>
              <p:nvPr/>
            </p:nvSpPr>
            <p:spPr>
              <a:xfrm>
                <a:off x="576984" y="8262963"/>
                <a:ext cx="3084673" cy="323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i="1" dirty="0" err="1"/>
                  <a:t>Atheresthes</a:t>
                </a:r>
                <a:r>
                  <a:rPr lang="en-US" sz="800" i="1" dirty="0"/>
                  <a:t> </a:t>
                </a:r>
                <a:r>
                  <a:rPr lang="en-US" sz="800" i="1" dirty="0" err="1"/>
                  <a:t>stomias_depth</a:t>
                </a:r>
                <a:r>
                  <a:rPr lang="en-US" sz="800" i="1" dirty="0"/>
                  <a:t>/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F8E9A625-9A0F-4BD1-8335-A16EB8E53142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1508761" y="6240385"/>
                <a:ext cx="5211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8AA6C91-E8BC-40F4-8866-E92B70B45477}"/>
                  </a:ext>
                </a:extLst>
              </p:cNvPr>
              <p:cNvCxnSpPr>
                <a:cxnSpLocks/>
                <a:stCxn id="70" idx="3"/>
                <a:endCxn id="75" idx="1"/>
              </p:cNvCxnSpPr>
              <p:nvPr/>
            </p:nvCxnSpPr>
            <p:spPr>
              <a:xfrm flipV="1">
                <a:off x="3350931" y="6231489"/>
                <a:ext cx="789847" cy="88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5699E5C-B4CC-45A1-B256-ED9B840C235B}"/>
                  </a:ext>
                </a:extLst>
              </p:cNvPr>
              <p:cNvSpPr/>
              <p:nvPr/>
            </p:nvSpPr>
            <p:spPr>
              <a:xfrm>
                <a:off x="665739" y="6853645"/>
                <a:ext cx="843020" cy="21538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fit.R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D8F17D8-67FF-40B5-9DD0-69056C3404F8}"/>
                  </a:ext>
                </a:extLst>
              </p:cNvPr>
              <p:cNvSpPr/>
              <p:nvPr/>
            </p:nvSpPr>
            <p:spPr>
              <a:xfrm>
                <a:off x="2034445" y="6825717"/>
                <a:ext cx="1321056" cy="26113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Diagnostics.R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1F19062-A4A9-4A9F-BD13-B185A186D80D}"/>
                  </a:ext>
                </a:extLst>
              </p:cNvPr>
              <p:cNvCxnSpPr>
                <a:cxnSpLocks/>
                <a:stCxn id="99" idx="3"/>
                <a:endCxn id="101" idx="1"/>
              </p:cNvCxnSpPr>
              <p:nvPr/>
            </p:nvCxnSpPr>
            <p:spPr>
              <a:xfrm flipV="1">
                <a:off x="1508759" y="6956282"/>
                <a:ext cx="525686" cy="50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60D85BD-367F-47DA-977E-619AF783C91E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 flipH="1">
                <a:off x="2690402" y="7086848"/>
                <a:ext cx="4571" cy="4043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BF51F68-7329-43D4-A473-2C1C7953E1C1}"/>
                  </a:ext>
                </a:extLst>
              </p:cNvPr>
              <p:cNvSpPr/>
              <p:nvPr/>
            </p:nvSpPr>
            <p:spPr>
              <a:xfrm>
                <a:off x="1488848" y="7491239"/>
                <a:ext cx="1960845" cy="22702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/diagnostics/density.pdf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E5D0044-35E2-43BC-8A9F-BAC44CE2A9F6}"/>
                  </a:ext>
                </a:extLst>
              </p:cNvPr>
              <p:cNvSpPr/>
              <p:nvPr/>
            </p:nvSpPr>
            <p:spPr>
              <a:xfrm>
                <a:off x="1488848" y="7724757"/>
                <a:ext cx="1960845" cy="22702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/diagnostics/omega.png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F707CB5-EC6B-494A-9072-9DCD3B1EC099}"/>
                  </a:ext>
                </a:extLst>
              </p:cNvPr>
              <p:cNvSpPr/>
              <p:nvPr/>
            </p:nvSpPr>
            <p:spPr>
              <a:xfrm>
                <a:off x="1488847" y="7965408"/>
                <a:ext cx="1960845" cy="22702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/diagnostics/Epsilon.png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95E726-825E-43EA-B199-411A0454637A}"/>
                </a:ext>
              </a:extLst>
            </p:cNvPr>
            <p:cNvGrpSpPr/>
            <p:nvPr/>
          </p:nvGrpSpPr>
          <p:grpSpPr>
            <a:xfrm>
              <a:off x="4744291" y="1826021"/>
              <a:ext cx="2631616" cy="3081493"/>
              <a:chOff x="1407160" y="2454022"/>
              <a:chExt cx="3947424" cy="444041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24AB94-1D40-4CA8-A7DE-646F8CC9F573}"/>
                  </a:ext>
                </a:extLst>
              </p:cNvPr>
              <p:cNvSpPr/>
              <p:nvPr/>
            </p:nvSpPr>
            <p:spPr>
              <a:xfrm>
                <a:off x="1407160" y="2462784"/>
                <a:ext cx="3947424" cy="443164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 i="1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0432DAC-53E2-4EED-9799-058D27D78A80}"/>
                  </a:ext>
                </a:extLst>
              </p:cNvPr>
              <p:cNvSpPr/>
              <p:nvPr/>
            </p:nvSpPr>
            <p:spPr>
              <a:xfrm>
                <a:off x="2053059" y="2846832"/>
                <a:ext cx="3100906" cy="388222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B77F9F3-89DD-4759-8F37-F89DEC55C202}"/>
                  </a:ext>
                </a:extLst>
              </p:cNvPr>
              <p:cNvSpPr/>
              <p:nvPr/>
            </p:nvSpPr>
            <p:spPr>
              <a:xfrm>
                <a:off x="2511751" y="5676716"/>
                <a:ext cx="2363153" cy="17726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Extrapolation_Grid_Covariates.R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6374727-A303-47CA-AB73-CED692F0C55A}"/>
                  </a:ext>
                </a:extLst>
              </p:cNvPr>
              <p:cNvCxnSpPr>
                <a:cxnSpLocks/>
                <a:stCxn id="51" idx="2"/>
                <a:endCxn id="63" idx="0"/>
              </p:cNvCxnSpPr>
              <p:nvPr/>
            </p:nvCxnSpPr>
            <p:spPr>
              <a:xfrm>
                <a:off x="3693328" y="5853979"/>
                <a:ext cx="7620" cy="4962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E461F4F-3ACF-4488-907C-E2DE53A6EF2F}"/>
                  </a:ext>
                </a:extLst>
              </p:cNvPr>
              <p:cNvGrpSpPr/>
              <p:nvPr/>
            </p:nvGrpSpPr>
            <p:grpSpPr>
              <a:xfrm>
                <a:off x="2471880" y="3337007"/>
                <a:ext cx="2433439" cy="684070"/>
                <a:chOff x="796639" y="596403"/>
                <a:chExt cx="1955582" cy="543739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D5AF0D3-ED38-44B4-8C36-2D0D9035C757}"/>
                    </a:ext>
                  </a:extLst>
                </p:cNvPr>
                <p:cNvSpPr/>
                <p:nvPr/>
              </p:nvSpPr>
              <p:spPr>
                <a:xfrm>
                  <a:off x="798491" y="596403"/>
                  <a:ext cx="1953729" cy="17726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shapefiles/</a:t>
                  </a:r>
                  <a:r>
                    <a:rPr lang="en-US" sz="800" i="1" dirty="0" err="1">
                      <a:solidFill>
                        <a:schemeClr val="tx1"/>
                      </a:solidFill>
                    </a:rPr>
                    <a:t>goa_strata.shp</a:t>
                  </a:r>
                  <a:endParaRPr lang="en-US" sz="8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7580465-8EC4-4FE5-A3D8-C309CE67C36D}"/>
                    </a:ext>
                  </a:extLst>
                </p:cNvPr>
                <p:cNvSpPr/>
                <p:nvPr/>
              </p:nvSpPr>
              <p:spPr>
                <a:xfrm>
                  <a:off x="798491" y="781487"/>
                  <a:ext cx="1953730" cy="17726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shapefiles/</a:t>
                  </a:r>
                  <a:r>
                    <a:rPr lang="en-US" sz="800" i="1" dirty="0" err="1">
                      <a:solidFill>
                        <a:schemeClr val="tx1"/>
                      </a:solidFill>
                    </a:rPr>
                    <a:t>goagrid_polygons.shp</a:t>
                  </a:r>
                  <a:endParaRPr lang="en-US" sz="8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5B23850-4D83-44F2-BB04-3F8EB9360E0A}"/>
                    </a:ext>
                  </a:extLst>
                </p:cNvPr>
                <p:cNvSpPr/>
                <p:nvPr/>
              </p:nvSpPr>
              <p:spPr>
                <a:xfrm>
                  <a:off x="796639" y="962880"/>
                  <a:ext cx="1953730" cy="17726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shapefiles/</a:t>
                  </a:r>
                  <a:r>
                    <a:rPr lang="en-US" sz="800" i="1" dirty="0" err="1">
                      <a:solidFill>
                        <a:schemeClr val="tx1"/>
                      </a:solidFill>
                    </a:rPr>
                    <a:t>GOA_ALL_nountrawl</a:t>
                  </a:r>
                  <a:endParaRPr lang="en-US" sz="800" i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A42A9C-7391-43E4-A771-231FE54694B4}"/>
                  </a:ext>
                </a:extLst>
              </p:cNvPr>
              <p:cNvSpPr txBox="1"/>
              <p:nvPr/>
            </p:nvSpPr>
            <p:spPr>
              <a:xfrm>
                <a:off x="1881394" y="2920716"/>
                <a:ext cx="3429000" cy="399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~/data/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B765CF-7F16-444E-B86A-E78E59EC8AA2}"/>
                  </a:ext>
                </a:extLst>
              </p:cNvPr>
              <p:cNvSpPr txBox="1"/>
              <p:nvPr/>
            </p:nvSpPr>
            <p:spPr>
              <a:xfrm>
                <a:off x="1735306" y="2454022"/>
                <a:ext cx="3429000" cy="399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Create Extrapolation Grid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6CC2666-AA12-42B9-A599-9CBC6BD62FFB}"/>
                  </a:ext>
                </a:extLst>
              </p:cNvPr>
              <p:cNvSpPr/>
              <p:nvPr/>
            </p:nvSpPr>
            <p:spPr>
              <a:xfrm>
                <a:off x="2300170" y="4277958"/>
                <a:ext cx="2775924" cy="26042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extrapolation_grid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/GOAThorsonGrid.csv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7159470-CABE-4EB1-A380-4E109669F3BC}"/>
                  </a:ext>
                </a:extLst>
              </p:cNvPr>
              <p:cNvCxnSpPr>
                <a:cxnSpLocks/>
                <a:stCxn id="66" idx="2"/>
                <a:endCxn id="51" idx="0"/>
              </p:cNvCxnSpPr>
              <p:nvPr/>
            </p:nvCxnSpPr>
            <p:spPr>
              <a:xfrm>
                <a:off x="3686184" y="4791527"/>
                <a:ext cx="7145" cy="88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520E9E5-D557-4EED-A3B8-4FB73F22382D}"/>
                  </a:ext>
                </a:extLst>
              </p:cNvPr>
              <p:cNvSpPr/>
              <p:nvPr/>
            </p:nvSpPr>
            <p:spPr>
              <a:xfrm>
                <a:off x="2300170" y="4023265"/>
                <a:ext cx="2775924" cy="26042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aigoa_bathyp1c/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dblbnd.adf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6C1F89C-A408-44E5-892A-55CDACAB9DAC}"/>
                  </a:ext>
                </a:extLst>
              </p:cNvPr>
              <p:cNvSpPr/>
              <p:nvPr/>
            </p:nvSpPr>
            <p:spPr>
              <a:xfrm>
                <a:off x="2519371" y="6350212"/>
                <a:ext cx="2363153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9D583E9-DABA-4DE5-A145-6DB96143EC4A}"/>
                  </a:ext>
                </a:extLst>
              </p:cNvPr>
              <p:cNvSpPr/>
              <p:nvPr/>
            </p:nvSpPr>
            <p:spPr>
              <a:xfrm>
                <a:off x="2986096" y="4531101"/>
                <a:ext cx="1400174" cy="26042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GOA_multspp.csv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8C58B1-2F25-46DF-AFAF-39B45DB2FED9}"/>
                </a:ext>
              </a:extLst>
            </p:cNvPr>
            <p:cNvSpPr/>
            <p:nvPr/>
          </p:nvSpPr>
          <p:spPr>
            <a:xfrm>
              <a:off x="1959776" y="1826021"/>
              <a:ext cx="2286000" cy="308149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7FCD06-CD50-41B5-B1B2-DE99AF88243B}"/>
                </a:ext>
              </a:extLst>
            </p:cNvPr>
            <p:cNvSpPr/>
            <p:nvPr/>
          </p:nvSpPr>
          <p:spPr>
            <a:xfrm>
              <a:off x="2061182" y="3612471"/>
              <a:ext cx="3113708" cy="118027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FDC387-D42D-41E6-9D58-5F5FF5EA01CC}"/>
                </a:ext>
              </a:extLst>
            </p:cNvPr>
            <p:cNvSpPr/>
            <p:nvPr/>
          </p:nvSpPr>
          <p:spPr>
            <a:xfrm>
              <a:off x="2398745" y="3741367"/>
              <a:ext cx="1219200" cy="1181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data_survey.R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B668467-898C-4932-BE98-CB129B241EAF}"/>
                </a:ext>
              </a:extLst>
            </p:cNvPr>
            <p:cNvSpPr/>
            <p:nvPr/>
          </p:nvSpPr>
          <p:spPr>
            <a:xfrm>
              <a:off x="2398745" y="4181383"/>
              <a:ext cx="1219200" cy="1181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GOA_multspp.csv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7665D64-2C03-43B5-8F2B-468798E7C314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>
              <a:off x="3008345" y="3859542"/>
              <a:ext cx="0" cy="3218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4CBDD1-0266-4D14-BFA9-ACF9BF344875}"/>
                </a:ext>
              </a:extLst>
            </p:cNvPr>
            <p:cNvSpPr/>
            <p:nvPr/>
          </p:nvSpPr>
          <p:spPr>
            <a:xfrm>
              <a:off x="2076231" y="2273328"/>
              <a:ext cx="1846613" cy="10202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93181E4-6BAA-4464-926C-A4F1F13E6EBE}"/>
                </a:ext>
              </a:extLst>
            </p:cNvPr>
            <p:cNvSpPr txBox="1"/>
            <p:nvPr/>
          </p:nvSpPr>
          <p:spPr>
            <a:xfrm>
              <a:off x="1845411" y="2291834"/>
              <a:ext cx="2287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G:/Oyafuso/data/data-raw/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B4C7FC-9B16-48A5-9D9E-7A7E2A23CFE9}"/>
                </a:ext>
              </a:extLst>
            </p:cNvPr>
            <p:cNvGrpSpPr/>
            <p:nvPr/>
          </p:nvGrpSpPr>
          <p:grpSpPr>
            <a:xfrm>
              <a:off x="2296161" y="2674564"/>
              <a:ext cx="1427418" cy="362493"/>
              <a:chOff x="861749" y="596403"/>
              <a:chExt cx="1830651" cy="54373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7F97D08-8036-4053-A14C-FEC128094782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cpue_GOA_selected_spp.csv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0E3E17B-830F-4B44-BAF2-F1BD9F115C29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haul.csv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1438BD5-F79A-43DC-B9D7-D698204CDF34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species.csv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AA861DA-0461-4A54-A8BB-2273934CD864}"/>
                </a:ext>
              </a:extLst>
            </p:cNvPr>
            <p:cNvCxnSpPr>
              <a:cxnSpLocks/>
              <a:stCxn id="91" idx="2"/>
              <a:endCxn id="76" idx="0"/>
            </p:cNvCxnSpPr>
            <p:nvPr/>
          </p:nvCxnSpPr>
          <p:spPr>
            <a:xfrm flipH="1">
              <a:off x="3008345" y="3178969"/>
              <a:ext cx="1524" cy="56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B7EC851-BD3D-44C2-976E-D709A11B41EF}"/>
                </a:ext>
              </a:extLst>
            </p:cNvPr>
            <p:cNvSpPr txBox="1"/>
            <p:nvPr/>
          </p:nvSpPr>
          <p:spPr>
            <a:xfrm>
              <a:off x="1974507" y="1827750"/>
              <a:ext cx="228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Synthesize CPUE data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A44F887-93BF-47E1-9726-8CE4D9E824FC}"/>
                </a:ext>
              </a:extLst>
            </p:cNvPr>
            <p:cNvSpPr/>
            <p:nvPr/>
          </p:nvSpPr>
          <p:spPr>
            <a:xfrm>
              <a:off x="2296160" y="3042787"/>
              <a:ext cx="1427417" cy="1361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aigoa_bathp1c/</a:t>
              </a:r>
              <a:r>
                <a:rPr lang="en-US" sz="800" i="1" dirty="0" err="1">
                  <a:solidFill>
                    <a:schemeClr val="tx1"/>
                  </a:solidFill>
                </a:rPr>
                <a:t>dblbnd.adf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D2D6ABD-06B5-42C7-ADE7-AD601E21183A}"/>
                </a:ext>
              </a:extLst>
            </p:cNvPr>
            <p:cNvCxnSpPr>
              <a:cxnSpLocks/>
              <a:stCxn id="78" idx="2"/>
              <a:endCxn id="15" idx="0"/>
            </p:cNvCxnSpPr>
            <p:nvPr/>
          </p:nvCxnSpPr>
          <p:spPr>
            <a:xfrm>
              <a:off x="3008345" y="4299558"/>
              <a:ext cx="649855" cy="18366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193750-4EB7-49B9-B11B-A89D0143DC4C}"/>
                </a:ext>
              </a:extLst>
            </p:cNvPr>
            <p:cNvCxnSpPr>
              <a:cxnSpLocks/>
              <a:stCxn id="63" idx="2"/>
              <a:endCxn id="15" idx="0"/>
            </p:cNvCxnSpPr>
            <p:nvPr/>
          </p:nvCxnSpPr>
          <p:spPr>
            <a:xfrm flipH="1">
              <a:off x="3658200" y="4652858"/>
              <a:ext cx="2615283" cy="1483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6B8C3E-D1EB-48E4-83D6-B6E7234DF7B9}"/>
                </a:ext>
              </a:extLst>
            </p:cNvPr>
            <p:cNvSpPr/>
            <p:nvPr/>
          </p:nvSpPr>
          <p:spPr>
            <a:xfrm>
              <a:off x="5083340" y="3627120"/>
              <a:ext cx="138475" cy="114871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7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20990</TotalTime>
  <Words>386</Words>
  <Application>Microsoft Office PowerPoint</Application>
  <PresentationFormat>Custom</PresentationFormat>
  <Paragraphs>70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146</cp:revision>
  <dcterms:created xsi:type="dcterms:W3CDTF">2020-06-04T00:13:50Z</dcterms:created>
  <dcterms:modified xsi:type="dcterms:W3CDTF">2020-11-06T23:54:35Z</dcterms:modified>
</cp:coreProperties>
</file>