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307" r:id="rId2"/>
    <p:sldId id="308" r:id="rId3"/>
    <p:sldId id="309" r:id="rId4"/>
    <p:sldId id="310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k Oyafuso" initials="ZO" lastIdx="2" clrIdx="0">
    <p:extLst>
      <p:ext uri="{19B8F6BF-5375-455C-9EA6-DF929625EA0E}">
        <p15:presenceInfo xmlns:p15="http://schemas.microsoft.com/office/powerpoint/2012/main" userId="8d9910d1bec9b3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7" autoAdjust="0"/>
    <p:restoredTop sz="76005" autoAdjust="0"/>
  </p:normalViewPr>
  <p:slideViewPr>
    <p:cSldViewPr snapToGrid="0" snapToObjects="1">
      <p:cViewPr>
        <p:scale>
          <a:sx n="100" d="100"/>
          <a:sy n="100" d="100"/>
        </p:scale>
        <p:origin x="1766" y="-16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A4F57-A2BF-4C31-A47E-3BBB18610A5C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BDBD2-6A0E-465C-BA36-5CADDEFD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96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workflow2.png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workflow3.png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5BDBD2-6A0E-465C-BA36-5CADDEFDAC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0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1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2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4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DD78A-3543-B642-AD3F-EDE834A6561E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7BC39-92C3-1A45-8AEF-B534E6A76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136E9A5-5F62-4051-8C4E-C0B87ED8AA2E}"/>
              </a:ext>
            </a:extLst>
          </p:cNvPr>
          <p:cNvSpPr/>
          <p:nvPr/>
        </p:nvSpPr>
        <p:spPr>
          <a:xfrm>
            <a:off x="383540" y="970090"/>
            <a:ext cx="60629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Directory: C:\Users\Zack Oyafuso\Documents\GitHub\</a:t>
            </a:r>
            <a:r>
              <a:rPr lang="en-US" sz="1600" b="1" dirty="0" err="1"/>
              <a:t>MS_OM_GoA</a:t>
            </a:r>
            <a:r>
              <a:rPr lang="en-US" sz="1600" b="1" dirty="0"/>
              <a:t>\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E31BA-D43E-734C-8887-19317F20352A}"/>
              </a:ext>
            </a:extLst>
          </p:cNvPr>
          <p:cNvSpPr/>
          <p:nvPr/>
        </p:nvSpPr>
        <p:spPr>
          <a:xfrm>
            <a:off x="540439" y="2829361"/>
            <a:ext cx="18288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data_survey.R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EF757D-81FC-164D-A875-E88FD72A1DB7}"/>
              </a:ext>
            </a:extLst>
          </p:cNvPr>
          <p:cNvGrpSpPr/>
          <p:nvPr/>
        </p:nvGrpSpPr>
        <p:grpSpPr>
          <a:xfrm>
            <a:off x="535940" y="1567808"/>
            <a:ext cx="1833299" cy="551183"/>
            <a:chOff x="863600" y="584828"/>
            <a:chExt cx="1833299" cy="55118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F76E29-9551-2241-854F-BA9AAF22EEA8}"/>
                </a:ext>
              </a:extLst>
            </p:cNvPr>
            <p:cNvSpPr/>
            <p:nvPr/>
          </p:nvSpPr>
          <p:spPr>
            <a:xfrm>
              <a:off x="863600" y="584828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cpue_GOA_selected_spp.csv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44161B4-62FB-F04C-8B1E-68CC4D6B0FAF}"/>
                </a:ext>
              </a:extLst>
            </p:cNvPr>
            <p:cNvSpPr/>
            <p:nvPr/>
          </p:nvSpPr>
          <p:spPr>
            <a:xfrm>
              <a:off x="863600" y="781487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haul.csv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373074-47C2-1B41-B14C-4D6C770ED2F5}"/>
                </a:ext>
              </a:extLst>
            </p:cNvPr>
            <p:cNvSpPr/>
            <p:nvPr/>
          </p:nvSpPr>
          <p:spPr>
            <a:xfrm>
              <a:off x="868099" y="958749"/>
              <a:ext cx="1828800" cy="17726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species.csv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1B2A98F1-9358-4448-960D-30EF85C129BB}"/>
              </a:ext>
            </a:extLst>
          </p:cNvPr>
          <p:cNvSpPr/>
          <p:nvPr/>
        </p:nvSpPr>
        <p:spPr>
          <a:xfrm>
            <a:off x="535940" y="3478551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GOA_multspp.csv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16BCAB-B416-F445-90FD-8A97D5E7B07F}"/>
              </a:ext>
            </a:extLst>
          </p:cNvPr>
          <p:cNvSpPr/>
          <p:nvPr/>
        </p:nvSpPr>
        <p:spPr>
          <a:xfrm>
            <a:off x="3593885" y="3478551"/>
            <a:ext cx="21336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Extrapolation_Grid_Covariates.R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E4C79C-9EB0-0846-9402-EC1975CC31F2}"/>
              </a:ext>
            </a:extLst>
          </p:cNvPr>
          <p:cNvSpPr/>
          <p:nvPr/>
        </p:nvSpPr>
        <p:spPr>
          <a:xfrm>
            <a:off x="3746285" y="4100366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Extrapolation_depths.RData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ED104B-05F0-A848-8880-75F5040EAEDA}"/>
              </a:ext>
            </a:extLst>
          </p:cNvPr>
          <p:cNvSpPr/>
          <p:nvPr/>
        </p:nvSpPr>
        <p:spPr>
          <a:xfrm>
            <a:off x="3593885" y="6086612"/>
            <a:ext cx="2133600" cy="17726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Cross-</a:t>
            </a:r>
            <a:r>
              <a:rPr lang="en-US" sz="1100" i="1" dirty="0" err="1">
                <a:solidFill>
                  <a:schemeClr val="tx1"/>
                </a:solidFill>
              </a:rPr>
              <a:t>Validation.R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DDC0F-372B-2046-B5BE-C7C9762FDA06}"/>
              </a:ext>
            </a:extLst>
          </p:cNvPr>
          <p:cNvSpPr/>
          <p:nvPr/>
        </p:nvSpPr>
        <p:spPr>
          <a:xfrm>
            <a:off x="5357039" y="4931080"/>
            <a:ext cx="1205234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spp_df.csv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2E962-B237-3546-BE95-6FC3272220EC}"/>
              </a:ext>
            </a:extLst>
          </p:cNvPr>
          <p:cNvSpPr/>
          <p:nvPr/>
        </p:nvSpPr>
        <p:spPr>
          <a:xfrm>
            <a:off x="535940" y="6073748"/>
            <a:ext cx="1828800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Spatial_Settings.CrVa.RData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C5453C-94AC-F044-A738-135218D5F063}"/>
              </a:ext>
            </a:extLst>
          </p:cNvPr>
          <p:cNvCxnSpPr>
            <a:cxnSpLocks/>
            <a:stCxn id="8" idx="2"/>
            <a:endCxn id="33" idx="0"/>
          </p:cNvCxnSpPr>
          <p:nvPr/>
        </p:nvCxnSpPr>
        <p:spPr>
          <a:xfrm>
            <a:off x="1454839" y="2118991"/>
            <a:ext cx="0" cy="440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F1BD3F-06FC-904D-9605-A833CEB6AC7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364740" y="3567182"/>
            <a:ext cx="1229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40B61D-8046-0F4D-9F8B-09BC82BD4C7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660685" y="3655813"/>
            <a:ext cx="0" cy="4445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F16F27-D63E-F54F-9912-6CB02C115015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1445841" y="3677818"/>
            <a:ext cx="3216403" cy="20080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316438-BA53-4042-A5EB-4B30A0F24C15}"/>
              </a:ext>
            </a:extLst>
          </p:cNvPr>
          <p:cNvCxnSpPr>
            <a:cxnSpLocks/>
            <a:stCxn id="15" idx="2"/>
            <a:endCxn id="63" idx="0"/>
          </p:cNvCxnSpPr>
          <p:nvPr/>
        </p:nvCxnSpPr>
        <p:spPr>
          <a:xfrm flipH="1">
            <a:off x="4662244" y="5108342"/>
            <a:ext cx="1297412" cy="577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D5983A-FCAA-654E-81BB-70945D63DF51}"/>
              </a:ext>
            </a:extLst>
          </p:cNvPr>
          <p:cNvCxnSpPr>
            <a:cxnSpLocks/>
            <a:stCxn id="14" idx="1"/>
            <a:endCxn id="16" idx="3"/>
          </p:cNvCxnSpPr>
          <p:nvPr/>
        </p:nvCxnSpPr>
        <p:spPr>
          <a:xfrm flipH="1" flipV="1">
            <a:off x="2364740" y="6162379"/>
            <a:ext cx="1229145" cy="128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5E0510-A455-494E-9AE6-39E7C10D5205}"/>
              </a:ext>
            </a:extLst>
          </p:cNvPr>
          <p:cNvCxnSpPr>
            <a:cxnSpLocks/>
            <a:stCxn id="12" idx="2"/>
            <a:endCxn id="63" idx="0"/>
          </p:cNvCxnSpPr>
          <p:nvPr/>
        </p:nvCxnSpPr>
        <p:spPr>
          <a:xfrm>
            <a:off x="4660685" y="4277628"/>
            <a:ext cx="1559" cy="14082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7028DDC-C2B9-6F46-90B4-1D00BD4C40F3}"/>
              </a:ext>
            </a:extLst>
          </p:cNvPr>
          <p:cNvSpPr/>
          <p:nvPr/>
        </p:nvSpPr>
        <p:spPr>
          <a:xfrm>
            <a:off x="4046112" y="6990799"/>
            <a:ext cx="1229146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CV_X/</a:t>
            </a:r>
            <a:r>
              <a:rPr lang="en-US" sz="1100" i="1" dirty="0" err="1">
                <a:solidFill>
                  <a:schemeClr val="tx1"/>
                </a:solidFill>
              </a:rPr>
              <a:t>fit.RData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052B7BC-1707-2949-83E7-2846C49B8EE1}"/>
              </a:ext>
            </a:extLst>
          </p:cNvPr>
          <p:cNvCxnSpPr>
            <a:cxnSpLocks/>
            <a:stCxn id="14" idx="2"/>
            <a:endCxn id="59" idx="0"/>
          </p:cNvCxnSpPr>
          <p:nvPr/>
        </p:nvCxnSpPr>
        <p:spPr>
          <a:xfrm>
            <a:off x="4660685" y="6263874"/>
            <a:ext cx="0" cy="7269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AD419A-5042-DC49-80AC-80BD2B9AD31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450340" y="3006623"/>
            <a:ext cx="4499" cy="471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4A2A3BD-B167-C64E-B8A7-A4576538EA8A}"/>
              </a:ext>
            </a:extLst>
          </p:cNvPr>
          <p:cNvSpPr/>
          <p:nvPr/>
        </p:nvSpPr>
        <p:spPr>
          <a:xfrm>
            <a:off x="3593885" y="8023623"/>
            <a:ext cx="2133600" cy="19164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Diagnostic_cross_validation.R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E44FB4-FBF1-9D44-B3D5-01800F7580E9}"/>
              </a:ext>
            </a:extLst>
          </p:cNvPr>
          <p:cNvCxnSpPr>
            <a:cxnSpLocks/>
            <a:stCxn id="59" idx="2"/>
            <a:endCxn id="53" idx="0"/>
          </p:cNvCxnSpPr>
          <p:nvPr/>
        </p:nvCxnSpPr>
        <p:spPr>
          <a:xfrm>
            <a:off x="4660685" y="7168061"/>
            <a:ext cx="0" cy="483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FC8EB1B3-0A74-9340-9BA8-0090366774B6}"/>
              </a:ext>
            </a:extLst>
          </p:cNvPr>
          <p:cNvSpPr/>
          <p:nvPr/>
        </p:nvSpPr>
        <p:spPr>
          <a:xfrm>
            <a:off x="2064914" y="7038831"/>
            <a:ext cx="1229146" cy="17726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fit.RData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1C4862-641D-B443-9D78-5DE36FB1A1CD}"/>
              </a:ext>
            </a:extLst>
          </p:cNvPr>
          <p:cNvCxnSpPr>
            <a:cxnSpLocks/>
            <a:stCxn id="14" idx="2"/>
            <a:endCxn id="74" idx="0"/>
          </p:cNvCxnSpPr>
          <p:nvPr/>
        </p:nvCxnSpPr>
        <p:spPr>
          <a:xfrm flipH="1">
            <a:off x="2679487" y="6263874"/>
            <a:ext cx="1981198" cy="7749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607FBA2-3A40-EC45-B809-01C27DC8DA86}"/>
              </a:ext>
            </a:extLst>
          </p:cNvPr>
          <p:cNvSpPr/>
          <p:nvPr/>
        </p:nvSpPr>
        <p:spPr>
          <a:xfrm>
            <a:off x="383540" y="8003915"/>
            <a:ext cx="2133599" cy="19164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chemeClr val="tx1"/>
                </a:solidFill>
              </a:rPr>
              <a:t>diagnostics/</a:t>
            </a:r>
            <a:r>
              <a:rPr lang="en-US" sz="1100" i="1" dirty="0" err="1">
                <a:solidFill>
                  <a:schemeClr val="tx1"/>
                </a:solidFill>
              </a:rPr>
              <a:t>diagnostics.R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80B658-5722-2D4F-B424-74C3C7FF808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450340" y="6251010"/>
            <a:ext cx="4499" cy="1447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52D21F-3F0D-3145-B7E6-F40704A4EC4A}"/>
              </a:ext>
            </a:extLst>
          </p:cNvPr>
          <p:cNvCxnSpPr>
            <a:cxnSpLocks/>
            <a:stCxn id="74" idx="2"/>
          </p:cNvCxnSpPr>
          <p:nvPr/>
        </p:nvCxnSpPr>
        <p:spPr>
          <a:xfrm flipH="1">
            <a:off x="1821180" y="7216093"/>
            <a:ext cx="858307" cy="482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8088A9-C32B-4911-86E0-AF2F589BAC86}"/>
              </a:ext>
            </a:extLst>
          </p:cNvPr>
          <p:cNvSpPr/>
          <p:nvPr/>
        </p:nvSpPr>
        <p:spPr>
          <a:xfrm>
            <a:off x="540439" y="2559887"/>
            <a:ext cx="1828800" cy="25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Synthesize CPUE data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7C2D3A-B565-4A93-BB35-0221738AF095}"/>
              </a:ext>
            </a:extLst>
          </p:cNvPr>
          <p:cNvSpPr/>
          <p:nvPr/>
        </p:nvSpPr>
        <p:spPr>
          <a:xfrm>
            <a:off x="3593885" y="2765601"/>
            <a:ext cx="2133600" cy="722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Calculate depth across spatial domain (extrapolation grid)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59CB3F-805A-44BF-AB4D-0F6A2246BAC8}"/>
              </a:ext>
            </a:extLst>
          </p:cNvPr>
          <p:cNvSpPr/>
          <p:nvPr/>
        </p:nvSpPr>
        <p:spPr>
          <a:xfrm>
            <a:off x="535940" y="5456573"/>
            <a:ext cx="1828799" cy="597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Export Spatial Settings for diagnostics, output plotting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B453AC-F576-4025-9917-C39537F7B2E9}"/>
              </a:ext>
            </a:extLst>
          </p:cNvPr>
          <p:cNvSpPr/>
          <p:nvPr/>
        </p:nvSpPr>
        <p:spPr>
          <a:xfrm>
            <a:off x="5357039" y="4428553"/>
            <a:ext cx="1205234" cy="5303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/>
              <a:t>Species set based on model number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5D8516F-003D-4B6B-9B19-963A3D2AAE78}"/>
              </a:ext>
            </a:extLst>
          </p:cNvPr>
          <p:cNvSpPr/>
          <p:nvPr/>
        </p:nvSpPr>
        <p:spPr>
          <a:xfrm>
            <a:off x="3593885" y="7651623"/>
            <a:ext cx="2133600" cy="3536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Calculate RRMSE, convergence, positive definite hessian, etc.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C1710F-A770-4F27-8C68-18B40FAD8F23}"/>
              </a:ext>
            </a:extLst>
          </p:cNvPr>
          <p:cNvSpPr/>
          <p:nvPr/>
        </p:nvSpPr>
        <p:spPr>
          <a:xfrm>
            <a:off x="383540" y="8215267"/>
            <a:ext cx="2133599" cy="18197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chemeClr val="tx1"/>
                </a:solidFill>
              </a:rPr>
              <a:t>indices.R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F5305A7-F57F-4B16-8600-C80C45E51EA0}"/>
              </a:ext>
            </a:extLst>
          </p:cNvPr>
          <p:cNvSpPr/>
          <p:nvPr/>
        </p:nvSpPr>
        <p:spPr>
          <a:xfrm>
            <a:off x="383540" y="7740462"/>
            <a:ext cx="2133599" cy="256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Diagnostics, output plots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B00163-9CF3-414C-8CA6-D16BDA1B0180}"/>
              </a:ext>
            </a:extLst>
          </p:cNvPr>
          <p:cNvSpPr/>
          <p:nvPr/>
        </p:nvSpPr>
        <p:spPr>
          <a:xfrm>
            <a:off x="3597005" y="5685844"/>
            <a:ext cx="2130478" cy="404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/>
              <a:t>Fit VAST and run a 5-fold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15322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ACC95E3-BF75-486B-9576-B0C41F2F5108}"/>
              </a:ext>
            </a:extLst>
          </p:cNvPr>
          <p:cNvGrpSpPr/>
          <p:nvPr/>
        </p:nvGrpSpPr>
        <p:grpSpPr>
          <a:xfrm>
            <a:off x="133253" y="3666678"/>
            <a:ext cx="6510310" cy="3130362"/>
            <a:chOff x="133253" y="3666678"/>
            <a:chExt cx="6510310" cy="313036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185395" y="3666678"/>
              <a:ext cx="6434109" cy="313036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8CE24F-FBDE-4AD2-94EA-8895ACBBAAEC}"/>
                </a:ext>
              </a:extLst>
            </p:cNvPr>
            <p:cNvSpPr/>
            <p:nvPr/>
          </p:nvSpPr>
          <p:spPr>
            <a:xfrm>
              <a:off x="1595859" y="4103974"/>
              <a:ext cx="4815406" cy="248732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8E31BA-D43E-734C-8887-19317F20352A}"/>
                </a:ext>
              </a:extLst>
            </p:cNvPr>
            <p:cNvSpPr/>
            <p:nvPr/>
          </p:nvSpPr>
          <p:spPr>
            <a:xfrm>
              <a:off x="4037763" y="5650195"/>
              <a:ext cx="182880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data_survey.R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2A98F1-9358-4448-960D-30EF85C129BB}"/>
                </a:ext>
              </a:extLst>
            </p:cNvPr>
            <p:cNvSpPr/>
            <p:nvPr/>
          </p:nvSpPr>
          <p:spPr>
            <a:xfrm>
              <a:off x="4039239" y="6216533"/>
              <a:ext cx="182880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GOA_multspp.csv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AD419A-5042-DC49-80AC-80BD2B9AD31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4952163" y="5827457"/>
              <a:ext cx="1476" cy="3890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C42FA3F-F7E8-426D-A9C8-EEF6099B99A6}"/>
                </a:ext>
              </a:extLst>
            </p:cNvPr>
            <p:cNvSpPr/>
            <p:nvPr/>
          </p:nvSpPr>
          <p:spPr>
            <a:xfrm>
              <a:off x="464239" y="4863415"/>
              <a:ext cx="2769920" cy="12554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CEAED42-86E6-4C03-A941-6B8E72AE9D5C}"/>
                </a:ext>
              </a:extLst>
            </p:cNvPr>
            <p:cNvSpPr txBox="1"/>
            <p:nvPr/>
          </p:nvSpPr>
          <p:spPr>
            <a:xfrm>
              <a:off x="133253" y="4982615"/>
              <a:ext cx="34318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G:/Oyafuso/data/data-raw/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EF757D-81FC-164D-A875-E88FD72A1DB7}"/>
                </a:ext>
              </a:extLst>
            </p:cNvPr>
            <p:cNvGrpSpPr/>
            <p:nvPr/>
          </p:nvGrpSpPr>
          <p:grpSpPr>
            <a:xfrm>
              <a:off x="936486" y="5465270"/>
              <a:ext cx="1830651" cy="543739"/>
              <a:chOff x="861749" y="596403"/>
              <a:chExt cx="1830651" cy="5437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F76E29-9551-2241-854F-BA9AAF22EEA8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err="1">
                    <a:solidFill>
                      <a:schemeClr val="tx1"/>
                    </a:solidFill>
                  </a:rPr>
                  <a:t>cpue_GOA_selected_spp.csv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4161B4-62FB-F04C-8B1E-68CC4D6B0FAF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err="1">
                    <a:solidFill>
                      <a:schemeClr val="tx1"/>
                    </a:solidFill>
                  </a:rPr>
                  <a:t>haul.csv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73074-47C2-1B41-B14C-4D6C770ED2F5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 err="1">
                    <a:solidFill>
                      <a:schemeClr val="tx1"/>
                    </a:solidFill>
                  </a:rPr>
                  <a:t>species.csv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F179CE-6CEA-4866-950F-FD4520512A26}"/>
                </a:ext>
              </a:extLst>
            </p:cNvPr>
            <p:cNvSpPr txBox="1"/>
            <p:nvPr/>
          </p:nvSpPr>
          <p:spPr>
            <a:xfrm>
              <a:off x="3214563" y="4124078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~/data/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0C0FB77-DA73-4099-857E-FCF30E171F6D}"/>
                </a:ext>
              </a:extLst>
            </p:cNvPr>
            <p:cNvCxnSpPr>
              <a:cxnSpLocks/>
              <a:stCxn id="7" idx="3"/>
              <a:endCxn id="5" idx="1"/>
            </p:cNvCxnSpPr>
            <p:nvPr/>
          </p:nvCxnSpPr>
          <p:spPr>
            <a:xfrm flipV="1">
              <a:off x="2767137" y="5738826"/>
              <a:ext cx="1270626" cy="1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1595859" y="3683586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Synthesize CPUE data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3C8FF1-BE45-4DB2-AC68-549180EB8277}"/>
                </a:ext>
              </a:extLst>
            </p:cNvPr>
            <p:cNvSpPr/>
            <p:nvPr/>
          </p:nvSpPr>
          <p:spPr>
            <a:xfrm>
              <a:off x="4034042" y="4889155"/>
              <a:ext cx="1828800" cy="50161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EFH_bathymetry</a:t>
              </a:r>
              <a:r>
                <a:rPr lang="en-US" sz="1100" i="1" dirty="0">
                  <a:solidFill>
                    <a:schemeClr val="tx1"/>
                  </a:solidFill>
                </a:rPr>
                <a:t>/aigoa_bathp1c/</a:t>
              </a:r>
              <a:r>
                <a:rPr lang="en-US" sz="1100" i="1" dirty="0" err="1">
                  <a:solidFill>
                    <a:schemeClr val="tx1"/>
                  </a:solidFill>
                </a:rPr>
                <a:t>dblbnd.adf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59C033-D8E4-436B-BE5E-80580A3E4B2A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>
              <a:off x="4948442" y="5390770"/>
              <a:ext cx="3721" cy="25942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46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288D37E9-EBC7-4540-90AA-31101E423A05}"/>
              </a:ext>
            </a:extLst>
          </p:cNvPr>
          <p:cNvGrpSpPr/>
          <p:nvPr/>
        </p:nvGrpSpPr>
        <p:grpSpPr>
          <a:xfrm>
            <a:off x="1407160" y="2454022"/>
            <a:ext cx="3947424" cy="4343018"/>
            <a:chOff x="1407160" y="2454022"/>
            <a:chExt cx="3947424" cy="43430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1407160" y="2462784"/>
              <a:ext cx="3947424" cy="433425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8CE24F-FBDE-4AD2-94EA-8895ACBBAAEC}"/>
                </a:ext>
              </a:extLst>
            </p:cNvPr>
            <p:cNvSpPr/>
            <p:nvPr/>
          </p:nvSpPr>
          <p:spPr>
            <a:xfrm>
              <a:off x="2045439" y="2846832"/>
              <a:ext cx="3100906" cy="37978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8E31BA-D43E-734C-8887-19317F20352A}"/>
                </a:ext>
              </a:extLst>
            </p:cNvPr>
            <p:cNvSpPr/>
            <p:nvPr/>
          </p:nvSpPr>
          <p:spPr>
            <a:xfrm>
              <a:off x="2772843" y="5044256"/>
              <a:ext cx="182880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data_survey.R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AD419A-5042-DC49-80AC-80BD2B9AD31C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3687243" y="5221518"/>
              <a:ext cx="837" cy="4962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EF757D-81FC-164D-A875-E88FD72A1DB7}"/>
                </a:ext>
              </a:extLst>
            </p:cNvPr>
            <p:cNvGrpSpPr/>
            <p:nvPr/>
          </p:nvGrpSpPr>
          <p:grpSpPr>
            <a:xfrm>
              <a:off x="2552899" y="3337007"/>
              <a:ext cx="2277981" cy="684070"/>
              <a:chOff x="861749" y="596403"/>
              <a:chExt cx="1830651" cy="54373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F76E29-9551-2241-854F-BA9AAF22EEA8}"/>
                  </a:ext>
                </a:extLst>
              </p:cNvPr>
              <p:cNvSpPr/>
              <p:nvPr/>
            </p:nvSpPr>
            <p:spPr>
              <a:xfrm>
                <a:off x="863600" y="596403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1100" i="1" dirty="0" err="1">
                    <a:solidFill>
                      <a:schemeClr val="tx1"/>
                    </a:solidFill>
                  </a:rPr>
                  <a:t>goa_strata.shp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44161B4-62FB-F04C-8B1E-68CC4D6B0FAF}"/>
                  </a:ext>
                </a:extLst>
              </p:cNvPr>
              <p:cNvSpPr/>
              <p:nvPr/>
            </p:nvSpPr>
            <p:spPr>
              <a:xfrm>
                <a:off x="863600" y="781487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1100" i="1" dirty="0" err="1">
                    <a:solidFill>
                      <a:schemeClr val="tx1"/>
                    </a:solidFill>
                  </a:rPr>
                  <a:t>goagrid_polygons.shp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373074-47C2-1B41-B14C-4D6C770ED2F5}"/>
                  </a:ext>
                </a:extLst>
              </p:cNvPr>
              <p:cNvSpPr/>
              <p:nvPr/>
            </p:nvSpPr>
            <p:spPr>
              <a:xfrm>
                <a:off x="861749" y="962880"/>
                <a:ext cx="1828800" cy="177262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i="1" dirty="0">
                    <a:solidFill>
                      <a:schemeClr val="tx1"/>
                    </a:solidFill>
                  </a:rPr>
                  <a:t>shapefiles/</a:t>
                </a:r>
                <a:r>
                  <a:rPr lang="en-US" sz="1100" i="1" dirty="0" err="1">
                    <a:solidFill>
                      <a:schemeClr val="tx1"/>
                    </a:solidFill>
                  </a:rPr>
                  <a:t>GOA_ALL_nountrawl</a:t>
                </a:r>
                <a:endParaRPr lang="en-US" sz="11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6F179CE-6CEA-4866-950F-FD4520512A26}"/>
                </a:ext>
              </a:extLst>
            </p:cNvPr>
            <p:cNvSpPr txBox="1"/>
            <p:nvPr/>
          </p:nvSpPr>
          <p:spPr>
            <a:xfrm>
              <a:off x="1881392" y="2920718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~/data/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1735305" y="2454022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Create Extrapolation Grid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3C8FF1-BE45-4DB2-AC68-549180EB8277}"/>
                </a:ext>
              </a:extLst>
            </p:cNvPr>
            <p:cNvSpPr/>
            <p:nvPr/>
          </p:nvSpPr>
          <p:spPr>
            <a:xfrm>
              <a:off x="2392680" y="4277958"/>
              <a:ext cx="259842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extrapolation_grid</a:t>
              </a:r>
              <a:r>
                <a:rPr lang="en-US" sz="1100" i="1" dirty="0">
                  <a:solidFill>
                    <a:schemeClr val="tx1"/>
                  </a:solidFill>
                </a:rPr>
                <a:t>/GOAThorsonGrid.csv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50F0D0E-81A5-43A5-A70D-9DC4B57E418B}"/>
                </a:ext>
              </a:extLst>
            </p:cNvPr>
            <p:cNvCxnSpPr>
              <a:cxnSpLocks/>
            </p:cNvCxnSpPr>
            <p:nvPr/>
          </p:nvCxnSpPr>
          <p:spPr>
            <a:xfrm>
              <a:off x="3686406" y="5221518"/>
              <a:ext cx="1674" cy="9356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59C033-D8E4-436B-BE5E-80580A3E4B2A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flipH="1">
              <a:off x="3687243" y="4538384"/>
              <a:ext cx="4647" cy="5058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E7A7F2-A491-4A39-802D-26C38345B935}"/>
                </a:ext>
              </a:extLst>
            </p:cNvPr>
            <p:cNvSpPr/>
            <p:nvPr/>
          </p:nvSpPr>
          <p:spPr>
            <a:xfrm>
              <a:off x="2392680" y="4023265"/>
              <a:ext cx="2598420" cy="26042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aigoa_bathyp1c/</a:t>
              </a:r>
              <a:r>
                <a:rPr lang="en-US" sz="1100" i="1" dirty="0" err="1">
                  <a:solidFill>
                    <a:schemeClr val="tx1"/>
                  </a:solidFill>
                </a:rPr>
                <a:t>dblbnd.adf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B2A98F1-9358-4448-960D-30EF85C129BB}"/>
                </a:ext>
              </a:extLst>
            </p:cNvPr>
            <p:cNvSpPr/>
            <p:nvPr/>
          </p:nvSpPr>
          <p:spPr>
            <a:xfrm>
              <a:off x="2594610" y="5717752"/>
              <a:ext cx="2186940" cy="17726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D8F9C3-63F4-44A8-9B6F-C1CE64252090}"/>
                </a:ext>
              </a:extLst>
            </p:cNvPr>
            <p:cNvSpPr/>
            <p:nvPr/>
          </p:nvSpPr>
          <p:spPr>
            <a:xfrm>
              <a:off x="2351982" y="6163666"/>
              <a:ext cx="2588376" cy="40172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GitHub/</a:t>
              </a:r>
              <a:r>
                <a:rPr lang="en-US" sz="1100" i="1" dirty="0" err="1">
                  <a:solidFill>
                    <a:schemeClr val="tx1"/>
                  </a:solidFill>
                </a:rPr>
                <a:t>Optimal_Allocation_GoA</a:t>
              </a:r>
              <a:r>
                <a:rPr lang="en-US" sz="1100" i="1" dirty="0">
                  <a:solidFill>
                    <a:schemeClr val="tx1"/>
                  </a:solidFill>
                </a:rPr>
                <a:t>/data/ </a:t>
              </a:r>
              <a:r>
                <a:rPr lang="en-US" sz="1100" i="1" dirty="0" err="1">
                  <a:solidFill>
                    <a:schemeClr val="tx1"/>
                  </a:solidFill>
                </a:rPr>
                <a:t>Extrapolation_depths.RData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125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458B3D2D-877E-4224-9993-36C821EED15F}"/>
              </a:ext>
            </a:extLst>
          </p:cNvPr>
          <p:cNvGrpSpPr/>
          <p:nvPr/>
        </p:nvGrpSpPr>
        <p:grpSpPr>
          <a:xfrm>
            <a:off x="543560" y="1706856"/>
            <a:ext cx="5770880" cy="4334256"/>
            <a:chOff x="543560" y="1706856"/>
            <a:chExt cx="5770880" cy="433425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8088A9-C32B-4911-86E0-AF2F589BAC86}"/>
                </a:ext>
              </a:extLst>
            </p:cNvPr>
            <p:cNvSpPr/>
            <p:nvPr/>
          </p:nvSpPr>
          <p:spPr>
            <a:xfrm>
              <a:off x="543560" y="1706856"/>
              <a:ext cx="5770880" cy="433425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B0236C-4656-4E63-B8E6-DBF1AE6E188A}"/>
                </a:ext>
              </a:extLst>
            </p:cNvPr>
            <p:cNvSpPr txBox="1"/>
            <p:nvPr/>
          </p:nvSpPr>
          <p:spPr>
            <a:xfrm>
              <a:off x="922511" y="1760581"/>
              <a:ext cx="50129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Fit Model and conduct 10-fold cross-validation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EEB33DE-3E8F-4AC4-AED7-AD4BCBF03E35}"/>
                </a:ext>
              </a:extLst>
            </p:cNvPr>
            <p:cNvSpPr/>
            <p:nvPr/>
          </p:nvSpPr>
          <p:spPr>
            <a:xfrm>
              <a:off x="1117583" y="4590809"/>
              <a:ext cx="5088145" cy="125544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047FDDB-D9FF-4A31-8DCC-DF26E80395AF}"/>
                </a:ext>
              </a:extLst>
            </p:cNvPr>
            <p:cNvSpPr txBox="1"/>
            <p:nvPr/>
          </p:nvSpPr>
          <p:spPr>
            <a:xfrm>
              <a:off x="2301239" y="5476922"/>
              <a:ext cx="39227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G:/Oyafuso/VAST_EFH/Single_Species/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73C85F-53E9-4287-AD0C-38BAB3EF9E5B}"/>
                </a:ext>
              </a:extLst>
            </p:cNvPr>
            <p:cNvSpPr/>
            <p:nvPr/>
          </p:nvSpPr>
          <p:spPr>
            <a:xfrm>
              <a:off x="2025570" y="2350665"/>
              <a:ext cx="3194612" cy="198999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6CDF41-97D7-4B1A-9577-DD943478E0F9}"/>
                </a:ext>
              </a:extLst>
            </p:cNvPr>
            <p:cNvSpPr/>
            <p:nvPr/>
          </p:nvSpPr>
          <p:spPr>
            <a:xfrm>
              <a:off x="2738376" y="3457574"/>
              <a:ext cx="1828800" cy="17726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fit_models.R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FEB5359-94FE-4F1B-881D-8F47200E3B50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3652776" y="3019612"/>
              <a:ext cx="1" cy="4379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0B9B70-DF76-438A-9CEB-1A073E39F65C}"/>
                </a:ext>
              </a:extLst>
            </p:cNvPr>
            <p:cNvSpPr/>
            <p:nvPr/>
          </p:nvSpPr>
          <p:spPr>
            <a:xfrm>
              <a:off x="1229622" y="4805282"/>
              <a:ext cx="180009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Atheresthes</a:t>
              </a:r>
              <a:r>
                <a:rPr lang="en-US" sz="1100" i="1" dirty="0">
                  <a:solidFill>
                    <a:schemeClr val="tx1"/>
                  </a:solidFill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</a:rPr>
                <a:t>stomias</a:t>
              </a:r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A32086-4119-4E51-842D-B130EEDC5A7A}"/>
                </a:ext>
              </a:extLst>
            </p:cNvPr>
            <p:cNvSpPr/>
            <p:nvPr/>
          </p:nvSpPr>
          <p:spPr>
            <a:xfrm>
              <a:off x="1229621" y="5026810"/>
              <a:ext cx="180009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Atheresthes</a:t>
              </a:r>
              <a:r>
                <a:rPr lang="en-US" sz="1100" i="1" dirty="0">
                  <a:solidFill>
                    <a:schemeClr val="tx1"/>
                  </a:solidFill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</a:rPr>
                <a:t>stomias_depth</a:t>
              </a:r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5618794-361B-4D38-87A2-E55111136987}"/>
                </a:ext>
              </a:extLst>
            </p:cNvPr>
            <p:cNvSpPr/>
            <p:nvPr/>
          </p:nvSpPr>
          <p:spPr>
            <a:xfrm>
              <a:off x="4017264" y="4805282"/>
              <a:ext cx="207264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Sebastolobus</a:t>
              </a:r>
              <a:r>
                <a:rPr lang="en-US" sz="1100" i="1" dirty="0">
                  <a:solidFill>
                    <a:schemeClr val="tx1"/>
                  </a:solidFill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</a:rPr>
                <a:t>aluscanus</a:t>
              </a:r>
              <a:r>
                <a:rPr lang="en-US" sz="11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4E2075-2C44-4BBE-8ED8-3876C9605685}"/>
                </a:ext>
              </a:extLst>
            </p:cNvPr>
            <p:cNvSpPr/>
            <p:nvPr/>
          </p:nvSpPr>
          <p:spPr>
            <a:xfrm>
              <a:off x="4017263" y="5026810"/>
              <a:ext cx="2072642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Sebastolobus</a:t>
              </a:r>
              <a:r>
                <a:rPr lang="en-US" sz="1100" i="1" dirty="0">
                  <a:solidFill>
                    <a:schemeClr val="tx1"/>
                  </a:solidFill>
                </a:rPr>
                <a:t> </a:t>
              </a:r>
              <a:r>
                <a:rPr lang="en-US" sz="1100" i="1" dirty="0" err="1">
                  <a:solidFill>
                    <a:schemeClr val="tx1"/>
                  </a:solidFill>
                </a:rPr>
                <a:t>aluscanus</a:t>
              </a:r>
              <a:r>
                <a:rPr lang="en-US" sz="1100" i="1" dirty="0">
                  <a:solidFill>
                    <a:schemeClr val="tx1"/>
                  </a:solidFill>
                </a:rPr>
                <a:t> _depth/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CD3A2EE-12AA-4AC2-9FDD-341B274E85F2}"/>
                </a:ext>
              </a:extLst>
            </p:cNvPr>
            <p:cNvSpPr txBox="1"/>
            <p:nvPr/>
          </p:nvSpPr>
          <p:spPr>
            <a:xfrm>
              <a:off x="3141751" y="4703558"/>
              <a:ext cx="72999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>
                  <a:solidFill>
                    <a:schemeClr val="tx1"/>
                  </a:solidFill>
                </a:rPr>
                <a:t>. . .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DD05D9A-3DF0-4A5B-B7AF-501F3CE6723A}"/>
                </a:ext>
              </a:extLst>
            </p:cNvPr>
            <p:cNvCxnSpPr>
              <a:cxnSpLocks/>
              <a:stCxn id="15" idx="2"/>
              <a:endCxn id="2" idx="0"/>
            </p:cNvCxnSpPr>
            <p:nvPr/>
          </p:nvCxnSpPr>
          <p:spPr>
            <a:xfrm>
              <a:off x="3652776" y="3634836"/>
              <a:ext cx="8880" cy="9559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4749183-3199-4DCD-B353-70EA1AE117DD}"/>
                </a:ext>
              </a:extLst>
            </p:cNvPr>
            <p:cNvSpPr txBox="1"/>
            <p:nvPr/>
          </p:nvSpPr>
          <p:spPr>
            <a:xfrm>
              <a:off x="1117583" y="3992893"/>
              <a:ext cx="3429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>
                  <a:solidFill>
                    <a:schemeClr val="tx1"/>
                  </a:solidFill>
                </a:rPr>
                <a:t>~/</a:t>
              </a:r>
              <a:r>
                <a:rPr lang="en-US" sz="1800" i="1" dirty="0" err="1">
                  <a:solidFill>
                    <a:schemeClr val="tx1"/>
                  </a:solidFill>
                </a:rPr>
                <a:t>ForMadison</a:t>
              </a:r>
              <a:r>
                <a:rPr lang="en-US" sz="1800" i="1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E5358A4-C2AE-4A0F-9D9B-B32A9A241C89}"/>
                </a:ext>
              </a:extLst>
            </p:cNvPr>
            <p:cNvSpPr/>
            <p:nvPr/>
          </p:nvSpPr>
          <p:spPr>
            <a:xfrm>
              <a:off x="2552840" y="2562446"/>
              <a:ext cx="2199873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>
                  <a:solidFill>
                    <a:schemeClr val="tx1"/>
                  </a:solidFill>
                </a:rPr>
                <a:t>data/GOA_multspp.csv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F6BC6A-0613-43A9-94DC-E6ECF4429D30}"/>
                </a:ext>
              </a:extLst>
            </p:cNvPr>
            <p:cNvSpPr/>
            <p:nvPr/>
          </p:nvSpPr>
          <p:spPr>
            <a:xfrm>
              <a:off x="2552840" y="2763269"/>
              <a:ext cx="2199873" cy="22858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i="1" dirty="0" err="1">
                  <a:solidFill>
                    <a:schemeClr val="tx1"/>
                  </a:solidFill>
                </a:rPr>
                <a:t>dataExtrapolation_depths.RData</a:t>
              </a:r>
              <a:endParaRPr lang="en-US" sz="1100" i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979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20847</TotalTime>
  <Words>330</Words>
  <Application>Microsoft Office PowerPoint</Application>
  <PresentationFormat>On-screen Show (4:3)</PresentationFormat>
  <Paragraphs>59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Zack Oyafuso</dc:creator>
  <cp:lastModifiedBy>Zack Oyafuso</cp:lastModifiedBy>
  <cp:revision>121</cp:revision>
  <dcterms:created xsi:type="dcterms:W3CDTF">2020-06-04T00:13:50Z</dcterms:created>
  <dcterms:modified xsi:type="dcterms:W3CDTF">2020-11-06T05:58:39Z</dcterms:modified>
</cp:coreProperties>
</file>