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C2B2-CE59-496B-A449-4E9BAE42645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A73-902D-4B9C-A060-1BA54A63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3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C2B2-CE59-496B-A449-4E9BAE42645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A73-902D-4B9C-A060-1BA54A63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2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C2B2-CE59-496B-A449-4E9BAE42645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A73-902D-4B9C-A060-1BA54A63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C2B2-CE59-496B-A449-4E9BAE42645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A73-902D-4B9C-A060-1BA54A63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C2B2-CE59-496B-A449-4E9BAE42645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A73-902D-4B9C-A060-1BA54A63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1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C2B2-CE59-496B-A449-4E9BAE42645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A73-902D-4B9C-A060-1BA54A63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C2B2-CE59-496B-A449-4E9BAE42645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A73-902D-4B9C-A060-1BA54A63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2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C2B2-CE59-496B-A449-4E9BAE42645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A73-902D-4B9C-A060-1BA54A63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C2B2-CE59-496B-A449-4E9BAE42645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A73-902D-4B9C-A060-1BA54A63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2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C2B2-CE59-496B-A449-4E9BAE42645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A73-902D-4B9C-A060-1BA54A63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C2B2-CE59-496B-A449-4E9BAE42645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9A73-902D-4B9C-A060-1BA54A63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3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DC2B2-CE59-496B-A449-4E9BAE42645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9A73-902D-4B9C-A060-1BA54A639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0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282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Updated VAST version to be consistent with </a:t>
            </a:r>
            <a:r>
              <a:rPr lang="en-US" dirty="0" err="1" smtClean="0"/>
              <a:t>ModSquad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Using new VAST-defaulted </a:t>
            </a:r>
            <a:r>
              <a:rPr lang="en-US" dirty="0" err="1" smtClean="0"/>
              <a:t>chukchi_sea_grid</a:t>
            </a:r>
            <a:r>
              <a:rPr lang="en-US" dirty="0" smtClean="0"/>
              <a:t> as the interpolation grid </a:t>
            </a:r>
          </a:p>
          <a:p>
            <a:pPr lvl="1"/>
            <a:r>
              <a:rPr lang="en-US" dirty="0" smtClean="0"/>
              <a:t>Slightly different from grid that we were currently using</a:t>
            </a:r>
          </a:p>
          <a:p>
            <a:endParaRPr lang="en-US" dirty="0" smtClean="0"/>
          </a:p>
          <a:p>
            <a:r>
              <a:rPr lang="en-US" dirty="0" smtClean="0"/>
              <a:t>Increased range of sampling effort</a:t>
            </a:r>
          </a:p>
          <a:p>
            <a:pPr lvl="1"/>
            <a:r>
              <a:rPr lang="en-US" dirty="0" smtClean="0"/>
              <a:t>Old </a:t>
            </a:r>
            <a:r>
              <a:rPr lang="en-US" dirty="0" smtClean="0">
                <a:sym typeface="Wingdings" panose="05000000000000000000" pitchFamily="2" charset="2"/>
              </a:rPr>
              <a:t> 40 – 100 stations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New  50 – 160 stations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Upper limit set by 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863892" y="2307264"/>
            <a:ext cx="6243044" cy="3173819"/>
            <a:chOff x="3546017" y="1488557"/>
            <a:chExt cx="6243044" cy="3173819"/>
          </a:xfrm>
        </p:grpSpPr>
        <p:sp>
          <p:nvSpPr>
            <p:cNvPr id="24" name="Rectangle 23"/>
            <p:cNvSpPr/>
            <p:nvPr/>
          </p:nvSpPr>
          <p:spPr>
            <a:xfrm>
              <a:off x="3843841" y="2708492"/>
              <a:ext cx="1364323" cy="7103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VAST Fits</a:t>
              </a:r>
            </a:p>
            <a:p>
              <a:pPr algn="ctr"/>
              <a:r>
                <a:rPr lang="en-US" b="1" dirty="0" smtClean="0"/>
                <a:t>Slides 3-8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3546017" y="3866214"/>
              <a:ext cx="1959970" cy="7961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Species Set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549601" y="1626780"/>
              <a:ext cx="1959970" cy="6724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Gear Types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stCxn id="26" idx="4"/>
              <a:endCxn id="24" idx="0"/>
            </p:cNvCxnSpPr>
            <p:nvPr/>
          </p:nvCxnSpPr>
          <p:spPr>
            <a:xfrm flipH="1">
              <a:off x="4526003" y="2299204"/>
              <a:ext cx="3583" cy="409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0"/>
              <a:endCxn id="24" idx="2"/>
            </p:cNvCxnSpPr>
            <p:nvPr/>
          </p:nvCxnSpPr>
          <p:spPr>
            <a:xfrm flipV="1">
              <a:off x="4526002" y="3418864"/>
              <a:ext cx="1" cy="447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188149" y="2708491"/>
              <a:ext cx="1125446" cy="7103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Simulate </a:t>
              </a:r>
              <a:r>
                <a:rPr lang="en-US" dirty="0" smtClean="0"/>
                <a:t>Densities</a:t>
              </a:r>
              <a:endParaRPr lang="en-US" dirty="0" smtClean="0"/>
            </a:p>
          </p:txBody>
        </p:sp>
        <p:cxnSp>
          <p:nvCxnSpPr>
            <p:cNvPr id="30" name="Straight Arrow Connector 29"/>
            <p:cNvCxnSpPr>
              <a:stCxn id="24" idx="3"/>
              <a:endCxn id="29" idx="1"/>
            </p:cNvCxnSpPr>
            <p:nvPr/>
          </p:nvCxnSpPr>
          <p:spPr>
            <a:xfrm>
              <a:off x="5208164" y="3063678"/>
              <a:ext cx="979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996763" y="1488557"/>
              <a:ext cx="1562986" cy="8106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Total Sampling Effort</a:t>
              </a:r>
              <a:endParaRPr lang="en-US" sz="1600" dirty="0"/>
            </a:p>
          </p:txBody>
        </p:sp>
        <p:cxnSp>
          <p:nvCxnSpPr>
            <p:cNvPr id="32" name="Straight Arrow Connector 31"/>
            <p:cNvCxnSpPr>
              <a:stCxn id="31" idx="6"/>
              <a:endCxn id="38" idx="2"/>
            </p:cNvCxnSpPr>
            <p:nvPr/>
          </p:nvCxnSpPr>
          <p:spPr>
            <a:xfrm>
              <a:off x="7559749" y="1893881"/>
              <a:ext cx="269342" cy="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8229604" y="2708491"/>
              <a:ext cx="1158945" cy="7103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Simulate </a:t>
              </a:r>
              <a:r>
                <a:rPr lang="en-US" dirty="0" smtClean="0"/>
                <a:t>Surveys</a:t>
              </a:r>
              <a:endParaRPr lang="en-US" dirty="0" smtClean="0"/>
            </a:p>
          </p:txBody>
        </p:sp>
        <p:cxnSp>
          <p:nvCxnSpPr>
            <p:cNvPr id="34" name="Straight Arrow Connector 33"/>
            <p:cNvCxnSpPr>
              <a:stCxn id="38" idx="4"/>
              <a:endCxn id="33" idx="0"/>
            </p:cNvCxnSpPr>
            <p:nvPr/>
          </p:nvCxnSpPr>
          <p:spPr>
            <a:xfrm>
              <a:off x="8809076" y="2301100"/>
              <a:ext cx="1" cy="407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3"/>
              <a:endCxn id="33" idx="1"/>
            </p:cNvCxnSpPr>
            <p:nvPr/>
          </p:nvCxnSpPr>
          <p:spPr>
            <a:xfrm>
              <a:off x="7313595" y="3063678"/>
              <a:ext cx="9160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8070115" y="3961907"/>
              <a:ext cx="1477922" cy="700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Survey </a:t>
              </a:r>
              <a:r>
                <a:rPr lang="en-US" dirty="0" smtClean="0"/>
                <a:t>Performance</a:t>
              </a:r>
              <a:endParaRPr lang="en-US" dirty="0" smtClean="0"/>
            </a:p>
          </p:txBody>
        </p:sp>
        <p:cxnSp>
          <p:nvCxnSpPr>
            <p:cNvPr id="37" name="Straight Arrow Connector 36"/>
            <p:cNvCxnSpPr>
              <a:stCxn id="33" idx="2"/>
              <a:endCxn id="36" idx="0"/>
            </p:cNvCxnSpPr>
            <p:nvPr/>
          </p:nvCxnSpPr>
          <p:spPr>
            <a:xfrm flipH="1">
              <a:off x="8809076" y="3418864"/>
              <a:ext cx="1" cy="543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7829091" y="1488557"/>
              <a:ext cx="1959970" cy="8125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Survey Designs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645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386" y="1148316"/>
            <a:ext cx="5339316" cy="459674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Species 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M</a:t>
            </a:r>
            <a:r>
              <a:rPr lang="en-US" sz="2400" dirty="0" smtClean="0"/>
              <a:t>odified from Stan and Duane’s input/information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Otter: 6 fish spp. </a:t>
            </a:r>
            <a:r>
              <a:rPr lang="en-US" sz="2400" dirty="0" smtClean="0">
                <a:sym typeface="Wingdings" panose="05000000000000000000" pitchFamily="2" charset="2"/>
              </a:rPr>
              <a:t> 12 fish taxa and 8 invert taxa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smtClean="0">
                <a:sym typeface="Wingdings" panose="05000000000000000000" pitchFamily="2" charset="2"/>
              </a:rPr>
              <a:t/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smtClean="0">
                <a:sym typeface="Wingdings" panose="05000000000000000000" pitchFamily="2" charset="2"/>
              </a:rPr>
              <a:t>Beam: 5 fish spp.  6 fish taxa and 7 invert taxa 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689404"/>
              </p:ext>
            </p:extLst>
          </p:nvPr>
        </p:nvGraphicFramePr>
        <p:xfrm>
          <a:off x="6409268" y="850106"/>
          <a:ext cx="5333998" cy="4894952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2280355">
                  <a:extLst>
                    <a:ext uri="{9D8B030D-6E8A-4147-A177-3AD203B41FA5}">
                      <a16:colId xmlns:a16="http://schemas.microsoft.com/office/drawing/2014/main" val="3138377359"/>
                    </a:ext>
                  </a:extLst>
                </a:gridCol>
                <a:gridCol w="1546576">
                  <a:extLst>
                    <a:ext uri="{9D8B030D-6E8A-4147-A177-3AD203B41FA5}">
                      <a16:colId xmlns:a16="http://schemas.microsoft.com/office/drawing/2014/main" val="2723659999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3846809222"/>
                    </a:ext>
                  </a:extLst>
                </a:gridCol>
              </a:tblGrid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Scientific Name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Common Name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Gear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73412292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Pleuronectes quadrituberculatus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Alaska plaice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otter trawl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6476238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Boreogadus saida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Arctic cod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otter and beam trawl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331045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Hippoglossoides robustus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Bering flounder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otter and beam trawl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8625753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Family: Zoarchidae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eelpouts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otter trawl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2086940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Family: Pleuronectidae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other flatfishes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otter trawl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8426307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Clupea pallasii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Pacific herring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otter trawl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964286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Family: Agonidae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poachers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otter and beam trawl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4743799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Eleginus gracilis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saffron cod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otter and beam trawl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7624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Family: Cottidae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sculpins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otter and beam trawl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436507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Family: Liparidae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snailfishes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otter and beam trawl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912135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Gadus chalcogrammus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walleye pollock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otter trawl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8931750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Limanda aspera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yellowfin sole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otter trawl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087787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Class: Bivalvia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bivalves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beam trawl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9110665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Class: Anthozoa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corals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otter and beam trawl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511072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Class: Scyphozoa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jellyfishes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otter trawl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7928732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Class: Asteroidea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other seastars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otter trawl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4162059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Asterias amurensis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purple-orange sea star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otter and beam trawl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1043217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Class: Holothuroidea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sea cucumbers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otter and beam trawl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193733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Class: Gastropoda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snails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otter and beam trawl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493292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Chionoecetes opilio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snow crab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otter and beam trawl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0323016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Subphylum: </a:t>
                      </a:r>
                      <a:r>
                        <a:rPr lang="en-US" sz="1200" dirty="0" err="1">
                          <a:effectLst/>
                        </a:rPr>
                        <a:t>Tunicata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tunicates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otter and beam trawl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0294695"/>
                  </a:ext>
                </a:extLst>
              </a:tr>
              <a:tr h="212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410404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Methods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4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2" y="80916"/>
            <a:ext cx="5486411" cy="2743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82" y="0"/>
            <a:ext cx="5486411" cy="2743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50"/>
          <a:stretch/>
        </p:blipFill>
        <p:spPr>
          <a:xfrm>
            <a:off x="2271799" y="3264401"/>
            <a:ext cx="2725596" cy="359359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101389" y="6170061"/>
            <a:ext cx="138603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87427" y="5985395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Old: 6 major fish species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314173" y="2916455"/>
            <a:ext cx="0" cy="11155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87427" y="3264401"/>
            <a:ext cx="344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pdated: 12 fish taxa, 8 invert taxa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70722" y="6319287"/>
            <a:ext cx="1995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OTTER TRAWL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34597" y="1779875"/>
            <a:ext cx="1844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 STRATA SOLUTION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624815" y="1757308"/>
            <a:ext cx="1844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5 STRATA SOLUTION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44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99977" y="712150"/>
            <a:ext cx="4680098" cy="58056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True CV (Left plots): Standard deviation of simulated indices, normalized by true index.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RRMSE of CV (Right plots): uncertainty and bias of CV about the true CV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Simple Random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Stratified Random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Systematic Grid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274" y="712150"/>
            <a:ext cx="6839726" cy="539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274" y="687151"/>
            <a:ext cx="6839726" cy="539862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99977" y="687150"/>
            <a:ext cx="4680098" cy="58306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Average Percent Bias Plots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Index relative to true index (Left)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CV relative to True CV (Right)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Simple Random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Stratified Random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Systematic Grid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359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Methods Updates</vt:lpstr>
      <vt:lpstr>Species List  Modified from Stan and Duane’s input/information   Otter: 6 fish spp.  12 fish taxa and 8 invert taxa  Beam: 5 fish spp.  6 fish taxa and 7 invert taxa </vt:lpstr>
      <vt:lpstr>PowerPoint Presentation</vt:lpstr>
      <vt:lpstr>PowerPoint Presentation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Zack.Oyafuso</dc:creator>
  <cp:lastModifiedBy>Zack.Oyafuso</cp:lastModifiedBy>
  <cp:revision>11</cp:revision>
  <dcterms:created xsi:type="dcterms:W3CDTF">2022-03-22T14:38:55Z</dcterms:created>
  <dcterms:modified xsi:type="dcterms:W3CDTF">2022-03-22T15:12:35Z</dcterms:modified>
</cp:coreProperties>
</file>