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2" r:id="rId3"/>
    <p:sldId id="256" r:id="rId4"/>
    <p:sldId id="259" r:id="rId5"/>
    <p:sldId id="261" r:id="rId6"/>
    <p:sldId id="257"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571" autoAdjust="0"/>
  </p:normalViewPr>
  <p:slideViewPr>
    <p:cSldViewPr snapToGrid="0">
      <p:cViewPr varScale="1">
        <p:scale>
          <a:sx n="73" d="100"/>
          <a:sy n="73" d="100"/>
        </p:scale>
        <p:origin x="19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BBD91-5678-429C-890E-5471EEC969F6}"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C2-0B2B-4A0C-A38C-6349CE90CC05}" type="slidenum">
              <a:rPr lang="en-US" smtClean="0"/>
              <a:t>‹#›</a:t>
            </a:fld>
            <a:endParaRPr lang="en-US"/>
          </a:p>
        </p:txBody>
      </p:sp>
    </p:spTree>
    <p:extLst>
      <p:ext uri="{BB962C8B-B14F-4D97-AF65-F5344CB8AC3E}">
        <p14:creationId xmlns:p14="http://schemas.microsoft.com/office/powerpoint/2010/main" val="122504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From GAP, worked on the restratification of the Gulf of Alaska</a:t>
            </a: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Applied that workflow to the Chukchi Sea in anticipation for a potential bottom trawl survey in the area</a:t>
            </a: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Unlike the Gulf or the Bering sea, catch and effort data to use as planning data for the survey is not as plentiful in the Chukchi, maybe a handful of years in the past 10 years. </a:t>
            </a: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 are what some of the distributions look like for representative taxa for two types of trawls, a smaller mesh beam trawl in green and a larger mesh otter trawl in blue. </a:t>
            </a: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We fitted these distributions and simulated populations so we could compare and evaluate different types of survey designs</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Simple random, stratified, and fixed-grid systematic design similar to what has been done in the Chukchi and in the Bering Sea shelf surveys. </a:t>
            </a: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we simulated surveys, we evaluated over a range of sampling effort on the x-axis, the precision we get from the three designs for the plot on the left, and then the uncertainty of the precision estimate on the right. Uncertainty of the CV estimate is a really important metric for us on the survey team because the CV of a survey is used as a comparable metric of survey quality. In some stock assessments, the survey CVs are used as weights, so we want make sure that these estimates of CV are reliable. This is an example for Alaska plaice.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common trend we see is that of the three designs, the systematic design (blue) often has a lower level of CV compared to the randomized designs (black and gold) but with the tradeoff of higher uncertainty and bias than the randomized designs.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Between the two randomized designs, stratification often leads to lower CV than a simple random design when we compare the black line with the gold line, with no real difference in the uncertainty/reliability of the CV estimate. So the punchline with this plot is that with stratification, there is an improvement in our precision compared to a simple random design and our estimates of precision are still robust.</a:t>
            </a:r>
            <a:endParaRPr lang="en-US" sz="105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0925CC2-0B2B-4A0C-A38C-6349CE90CC05}" type="slidenum">
              <a:rPr lang="en-US" smtClean="0"/>
              <a:t>1</a:t>
            </a:fld>
            <a:endParaRPr lang="en-US"/>
          </a:p>
        </p:txBody>
      </p:sp>
    </p:spTree>
    <p:extLst>
      <p:ext uri="{BB962C8B-B14F-4D97-AF65-F5344CB8AC3E}">
        <p14:creationId xmlns:p14="http://schemas.microsoft.com/office/powerpoint/2010/main" val="213015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BB8574-ED82-4D80-820C-26C1DA6A1A4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410016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BB8574-ED82-4D80-820C-26C1DA6A1A4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269561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BB8574-ED82-4D80-820C-26C1DA6A1A4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45721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BB8574-ED82-4D80-820C-26C1DA6A1A4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129053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BB8574-ED82-4D80-820C-26C1DA6A1A4C}"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363841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BB8574-ED82-4D80-820C-26C1DA6A1A4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235134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BB8574-ED82-4D80-820C-26C1DA6A1A4C}"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284523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BB8574-ED82-4D80-820C-26C1DA6A1A4C}"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45561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B8574-ED82-4D80-820C-26C1DA6A1A4C}"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41576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BB8574-ED82-4D80-820C-26C1DA6A1A4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12951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BB8574-ED82-4D80-820C-26C1DA6A1A4C}"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7B954-DF7F-44BF-A438-D0AC723B47CB}" type="slidenum">
              <a:rPr lang="en-US" smtClean="0"/>
              <a:t>‹#›</a:t>
            </a:fld>
            <a:endParaRPr lang="en-US"/>
          </a:p>
        </p:txBody>
      </p:sp>
    </p:spTree>
    <p:extLst>
      <p:ext uri="{BB962C8B-B14F-4D97-AF65-F5344CB8AC3E}">
        <p14:creationId xmlns:p14="http://schemas.microsoft.com/office/powerpoint/2010/main" val="366098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B8574-ED82-4D80-820C-26C1DA6A1A4C}" type="datetimeFigureOut">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7B954-DF7F-44BF-A438-D0AC723B47CB}" type="slidenum">
              <a:rPr lang="en-US" smtClean="0"/>
              <a:t>‹#›</a:t>
            </a:fld>
            <a:endParaRPr lang="en-US"/>
          </a:p>
        </p:txBody>
      </p:sp>
    </p:spTree>
    <p:extLst>
      <p:ext uri="{BB962C8B-B14F-4D97-AF65-F5344CB8AC3E}">
        <p14:creationId xmlns:p14="http://schemas.microsoft.com/office/powerpoint/2010/main" val="4286163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mailto:zack.oyafuso@noaa.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NPRB Arctic IERP Synthesis</a:t>
            </a:r>
            <a:r>
              <a:rPr lang="en-US" dirty="0" smtClean="0"/>
              <a:t/>
            </a:r>
            <a:br>
              <a:rPr lang="en-US" dirty="0" smtClean="0"/>
            </a:br>
            <a:r>
              <a:rPr lang="en-US" sz="4400" dirty="0" smtClean="0"/>
              <a:t>Chukchi BTS design evaluation updates</a:t>
            </a:r>
            <a:endParaRPr lang="en-US" sz="4400" dirty="0"/>
          </a:p>
        </p:txBody>
      </p:sp>
      <p:sp>
        <p:nvSpPr>
          <p:cNvPr id="3" name="Subtitle 2"/>
          <p:cNvSpPr>
            <a:spLocks noGrp="1"/>
          </p:cNvSpPr>
          <p:nvPr>
            <p:ph type="subTitle" idx="1"/>
          </p:nvPr>
        </p:nvSpPr>
        <p:spPr>
          <a:xfrm>
            <a:off x="1524000" y="4377048"/>
            <a:ext cx="9144000" cy="1655762"/>
          </a:xfrm>
        </p:spPr>
        <p:txBody>
          <a:bodyPr/>
          <a:lstStyle/>
          <a:p>
            <a:r>
              <a:rPr lang="en-US" b="1" dirty="0" smtClean="0"/>
              <a:t>Zack Oyafuso</a:t>
            </a:r>
            <a:r>
              <a:rPr lang="en-US" dirty="0" smtClean="0"/>
              <a:t>, Lewis Barnett, Margaret Siple, Dan Cooper, Stan Kotwicki</a:t>
            </a:r>
          </a:p>
          <a:p>
            <a:r>
              <a:rPr lang="en-US" dirty="0" smtClean="0"/>
              <a:t>AFSC RACE </a:t>
            </a:r>
            <a:r>
              <a:rPr lang="en-US" dirty="0" err="1" smtClean="0"/>
              <a:t>Groundfish</a:t>
            </a:r>
            <a:r>
              <a:rPr lang="en-US" dirty="0" smtClean="0"/>
              <a:t> Assessment Program</a:t>
            </a:r>
          </a:p>
          <a:p>
            <a:r>
              <a:rPr lang="en-US" dirty="0" smtClean="0"/>
              <a:t>9 March 2023</a:t>
            </a:r>
            <a:endParaRPr lang="en-US" dirty="0"/>
          </a:p>
        </p:txBody>
      </p:sp>
    </p:spTree>
    <p:extLst>
      <p:ext uri="{BB962C8B-B14F-4D97-AF65-F5344CB8AC3E}">
        <p14:creationId xmlns:p14="http://schemas.microsoft.com/office/powerpoint/2010/main" val="405760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Chukchi Bottom Trawl Surveys</a:t>
            </a:r>
            <a:endParaRPr lang="en-US" dirty="0"/>
          </a:p>
        </p:txBody>
      </p:sp>
      <p:sp>
        <p:nvSpPr>
          <p:cNvPr id="3" name="Content Placeholder 2"/>
          <p:cNvSpPr>
            <a:spLocks noGrp="1"/>
          </p:cNvSpPr>
          <p:nvPr>
            <p:ph idx="1"/>
          </p:nvPr>
        </p:nvSpPr>
        <p:spPr/>
        <p:txBody>
          <a:bodyPr/>
          <a:lstStyle/>
          <a:p>
            <a:r>
              <a:rPr lang="en-US" dirty="0" smtClean="0"/>
              <a:t>In anticipation of more ecosystem monitoring in the Chukchi</a:t>
            </a:r>
          </a:p>
          <a:p>
            <a:endParaRPr lang="en-US" dirty="0" smtClean="0"/>
          </a:p>
          <a:p>
            <a:r>
              <a:rPr lang="en-US" dirty="0" smtClean="0"/>
              <a:t>Opportunity to evaluate survey designs of bottom trawl surveys</a:t>
            </a:r>
          </a:p>
          <a:p>
            <a:pPr lvl="1"/>
            <a:r>
              <a:rPr lang="en-US" dirty="0" smtClean="0"/>
              <a:t>Larger mesh otter trawl</a:t>
            </a:r>
          </a:p>
          <a:p>
            <a:pPr lvl="1"/>
            <a:r>
              <a:rPr lang="en-US" dirty="0" smtClean="0"/>
              <a:t>Smaller mesh beam trawl</a:t>
            </a:r>
          </a:p>
          <a:p>
            <a:pPr lvl="1"/>
            <a:endParaRPr lang="en-US" dirty="0"/>
          </a:p>
          <a:p>
            <a:r>
              <a:rPr lang="en-US" dirty="0" smtClean="0"/>
              <a:t>Historical surveying in the region used a fixed-grid systematic design </a:t>
            </a:r>
          </a:p>
          <a:p>
            <a:pPr lvl="1"/>
            <a:r>
              <a:rPr lang="en-US" dirty="0" smtClean="0"/>
              <a:t>Do randomized designs provide more robust estimates of abundance and precision?</a:t>
            </a:r>
            <a:endParaRPr lang="en-US" dirty="0"/>
          </a:p>
        </p:txBody>
      </p:sp>
    </p:spTree>
    <p:extLst>
      <p:ext uri="{BB962C8B-B14F-4D97-AF65-F5344CB8AC3E}">
        <p14:creationId xmlns:p14="http://schemas.microsoft.com/office/powerpoint/2010/main" val="277816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cNvPicPr/>
          <p:nvPr/>
        </p:nvPicPr>
        <p:blipFill>
          <a:blip r:embed="rId2"/>
          <a:stretch>
            <a:fillRect/>
          </a:stretch>
        </p:blipFill>
        <p:spPr bwMode="auto">
          <a:xfrm>
            <a:off x="3124200" y="300672"/>
            <a:ext cx="5943600" cy="6256655"/>
          </a:xfrm>
          <a:prstGeom prst="rect">
            <a:avLst/>
          </a:prstGeom>
          <a:noFill/>
          <a:ln w="9525">
            <a:noFill/>
            <a:headEnd/>
            <a:tailEnd/>
          </a:ln>
        </p:spPr>
      </p:pic>
    </p:spTree>
    <p:extLst>
      <p:ext uri="{BB962C8B-B14F-4D97-AF65-F5344CB8AC3E}">
        <p14:creationId xmlns:p14="http://schemas.microsoft.com/office/powerpoint/2010/main" val="239803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cNvPicPr/>
          <p:nvPr/>
        </p:nvPicPr>
        <p:blipFill rotWithShape="1">
          <a:blip r:embed="rId2"/>
          <a:srcRect t="1" r="72399" b="74504"/>
          <a:stretch/>
        </p:blipFill>
        <p:spPr bwMode="auto">
          <a:xfrm>
            <a:off x="1799924" y="276243"/>
            <a:ext cx="7167614" cy="5522128"/>
          </a:xfrm>
          <a:prstGeom prst="rect">
            <a:avLst/>
          </a:prstGeom>
          <a:noFill/>
          <a:ln w="9525">
            <a:noFill/>
            <a:headEnd/>
            <a:tailEnd/>
          </a:ln>
        </p:spPr>
      </p:pic>
      <p:pic>
        <p:nvPicPr>
          <p:cNvPr id="3" name="Picture"/>
          <p:cNvPicPr/>
          <p:nvPr/>
        </p:nvPicPr>
        <p:blipFill rotWithShape="1">
          <a:blip r:embed="rId2"/>
          <a:srcRect l="51737" t="77140" r="27036" b="6299"/>
          <a:stretch/>
        </p:blipFill>
        <p:spPr bwMode="auto">
          <a:xfrm>
            <a:off x="8560068" y="4265306"/>
            <a:ext cx="3224462" cy="2117840"/>
          </a:xfrm>
          <a:prstGeom prst="rect">
            <a:avLst/>
          </a:prstGeom>
          <a:noFill/>
          <a:ln w="9525">
            <a:noFill/>
            <a:headEnd/>
            <a:tailEnd/>
          </a:ln>
        </p:spPr>
      </p:pic>
      <p:sp>
        <p:nvSpPr>
          <p:cNvPr id="4" name="TextBox 3"/>
          <p:cNvSpPr txBox="1"/>
          <p:nvPr/>
        </p:nvSpPr>
        <p:spPr>
          <a:xfrm>
            <a:off x="1501541" y="2744919"/>
            <a:ext cx="1837619"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True CV</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967538" y="2498697"/>
            <a:ext cx="2409523" cy="1077218"/>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Uncertainty/Bias of CV</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071486" y="5798371"/>
            <a:ext cx="4215865"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Total Effort (stations)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449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838200" y="1825625"/>
            <a:ext cx="10515600" cy="1353004"/>
          </a:xfrm>
        </p:spPr>
        <p:txBody>
          <a:bodyPr/>
          <a:lstStyle/>
          <a:p>
            <a:r>
              <a:rPr lang="en-US" dirty="0" smtClean="0"/>
              <a:t>Journal submission</a:t>
            </a:r>
          </a:p>
          <a:p>
            <a:r>
              <a:rPr lang="en-US" dirty="0" smtClean="0"/>
              <a:t>Outreach materials </a:t>
            </a:r>
          </a:p>
          <a:p>
            <a:endParaRPr lang="en-US" dirty="0"/>
          </a:p>
          <a:p>
            <a:endParaRPr lang="en-US" dirty="0"/>
          </a:p>
        </p:txBody>
      </p:sp>
      <p:sp>
        <p:nvSpPr>
          <p:cNvPr id="4" name="Title 1"/>
          <p:cNvSpPr txBox="1">
            <a:spLocks/>
          </p:cNvSpPr>
          <p:nvPr/>
        </p:nvSpPr>
        <p:spPr>
          <a:xfrm>
            <a:off x="838200" y="38920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Contact</a:t>
            </a:r>
            <a:endParaRPr lang="en-US" dirty="0"/>
          </a:p>
        </p:txBody>
      </p:sp>
      <p:sp>
        <p:nvSpPr>
          <p:cNvPr id="5" name="Content Placeholder 2"/>
          <p:cNvSpPr txBox="1">
            <a:spLocks/>
          </p:cNvSpPr>
          <p:nvPr/>
        </p:nvSpPr>
        <p:spPr>
          <a:xfrm>
            <a:off x="838200" y="5026025"/>
            <a:ext cx="10515600" cy="13530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Zack Oyafuso (</a:t>
            </a:r>
            <a:r>
              <a:rPr lang="en-US" dirty="0" smtClean="0">
                <a:hlinkClick r:id="rId2"/>
              </a:rPr>
              <a:t>zack.oyafuso@noaa.gov</a:t>
            </a:r>
            <a:r>
              <a:rPr lang="en-US" dirty="0" smtClean="0"/>
              <a:t>)</a:t>
            </a:r>
          </a:p>
          <a:p>
            <a:r>
              <a:rPr lang="en-US" dirty="0" smtClean="0"/>
              <a:t>GitHub repo: </a:t>
            </a:r>
            <a:r>
              <a:rPr lang="en-US" dirty="0" err="1" smtClean="0"/>
              <a:t>zoyafuso</a:t>
            </a:r>
            <a:r>
              <a:rPr lang="en-US" dirty="0" smtClean="0"/>
              <a:t>-NOAA/</a:t>
            </a:r>
            <a:r>
              <a:rPr lang="en-US" dirty="0" err="1" smtClean="0"/>
              <a:t>chukchi_survey_evaluation</a:t>
            </a:r>
            <a:endParaRPr lang="en-US" dirty="0" smtClean="0"/>
          </a:p>
          <a:p>
            <a:endParaRPr lang="en-US" dirty="0"/>
          </a:p>
        </p:txBody>
      </p:sp>
    </p:spTree>
    <p:extLst>
      <p:ext uri="{BB962C8B-B14F-4D97-AF65-F5344CB8AC3E}">
        <p14:creationId xmlns:p14="http://schemas.microsoft.com/office/powerpoint/2010/main" val="3818198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cNvPicPr/>
          <p:nvPr/>
        </p:nvPicPr>
        <p:blipFill>
          <a:blip r:embed="rId2"/>
          <a:stretch>
            <a:fillRect/>
          </a:stretch>
        </p:blipFill>
        <p:spPr bwMode="auto">
          <a:xfrm>
            <a:off x="2264339" y="203200"/>
            <a:ext cx="7663322" cy="6451600"/>
          </a:xfrm>
          <a:prstGeom prst="rect">
            <a:avLst/>
          </a:prstGeom>
          <a:noFill/>
          <a:ln w="9525">
            <a:noFill/>
            <a:headEnd/>
            <a:tailEnd/>
          </a:ln>
        </p:spPr>
      </p:pic>
    </p:spTree>
    <p:extLst>
      <p:ext uri="{BB962C8B-B14F-4D97-AF65-F5344CB8AC3E}">
        <p14:creationId xmlns:p14="http://schemas.microsoft.com/office/powerpoint/2010/main" val="471785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cNvPicPr/>
          <p:nvPr/>
        </p:nvPicPr>
        <p:blipFill>
          <a:blip r:embed="rId2"/>
          <a:stretch>
            <a:fillRect/>
          </a:stretch>
        </p:blipFill>
        <p:spPr bwMode="auto">
          <a:xfrm>
            <a:off x="3627391" y="0"/>
            <a:ext cx="4937218" cy="6858000"/>
          </a:xfrm>
          <a:prstGeom prst="rect">
            <a:avLst/>
          </a:prstGeom>
          <a:noFill/>
          <a:ln w="9525">
            <a:noFill/>
            <a:headEnd/>
            <a:tailEnd/>
          </a:ln>
        </p:spPr>
      </p:pic>
    </p:spTree>
    <p:extLst>
      <p:ext uri="{BB962C8B-B14F-4D97-AF65-F5344CB8AC3E}">
        <p14:creationId xmlns:p14="http://schemas.microsoft.com/office/powerpoint/2010/main" val="341891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490</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NPRB Arctic IERP Synthesis Chukchi BTS design evaluation updates</vt:lpstr>
      <vt:lpstr>Chukchi Bottom Trawl Surveys</vt:lpstr>
      <vt:lpstr>PowerPoint Presentation</vt:lpstr>
      <vt:lpstr>PowerPoint Presentation</vt:lpstr>
      <vt:lpstr>Next Steps</vt:lpstr>
      <vt:lpstr>PowerPoint Presentation</vt:lpstr>
      <vt:lpstr>PowerPoint Presentation</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Zack.Oyafuso</dc:creator>
  <cp:lastModifiedBy>Zack.Oyafuso</cp:lastModifiedBy>
  <cp:revision>7</cp:revision>
  <dcterms:created xsi:type="dcterms:W3CDTF">2023-03-09T16:47:57Z</dcterms:created>
  <dcterms:modified xsi:type="dcterms:W3CDTF">2023-03-09T19:33:21Z</dcterms:modified>
</cp:coreProperties>
</file>