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7" r:id="rId8"/>
    <p:sldId id="266" r:id="rId9"/>
    <p:sldId id="264" r:id="rId10"/>
    <p:sldId id="265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5495-6E96-4658-BF5F-01E1CC03212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4855-FC2E-4306-80C2-4C3FF72C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6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5495-6E96-4658-BF5F-01E1CC03212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4855-FC2E-4306-80C2-4C3FF72C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6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5495-6E96-4658-BF5F-01E1CC03212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4855-FC2E-4306-80C2-4C3FF72C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7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5495-6E96-4658-BF5F-01E1CC03212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4855-FC2E-4306-80C2-4C3FF72C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3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5495-6E96-4658-BF5F-01E1CC03212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4855-FC2E-4306-80C2-4C3FF72C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8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5495-6E96-4658-BF5F-01E1CC03212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4855-FC2E-4306-80C2-4C3FF72C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2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5495-6E96-4658-BF5F-01E1CC03212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4855-FC2E-4306-80C2-4C3FF72C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1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5495-6E96-4658-BF5F-01E1CC03212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4855-FC2E-4306-80C2-4C3FF72C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7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5495-6E96-4658-BF5F-01E1CC03212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4855-FC2E-4306-80C2-4C3FF72C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0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5495-6E96-4658-BF5F-01E1CC03212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4855-FC2E-4306-80C2-4C3FF72C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9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5495-6E96-4658-BF5F-01E1CC03212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4855-FC2E-4306-80C2-4C3FF72C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7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5495-6E96-4658-BF5F-01E1CC032120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44855-FC2E-4306-80C2-4C3FF72C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Chukchi Survey Design Updates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17 May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99977" y="687150"/>
            <a:ext cx="4680098" cy="58306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Average Percent Bias Plots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Index relative to true index (Left)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CV relative to True CV (Right)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Simple Random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Stratified Random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Systematic Grid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075" y="0"/>
            <a:ext cx="6514839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176679" y="5215546"/>
            <a:ext cx="1223711" cy="773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Total Sampling Effort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6" idx="5"/>
            <a:endCxn id="8" idx="0"/>
          </p:cNvCxnSpPr>
          <p:nvPr/>
        </p:nvCxnSpPr>
        <p:spPr>
          <a:xfrm>
            <a:off x="4221182" y="5876015"/>
            <a:ext cx="291026" cy="26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95215" y="6138282"/>
            <a:ext cx="1033985" cy="678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Simulate Surveys</a:t>
            </a:r>
          </a:p>
        </p:txBody>
      </p:sp>
      <p:cxnSp>
        <p:nvCxnSpPr>
          <p:cNvPr id="9" name="Straight Arrow Connector 8"/>
          <p:cNvCxnSpPr>
            <a:stCxn id="10" idx="3"/>
            <a:endCxn id="8" idx="0"/>
          </p:cNvCxnSpPr>
          <p:nvPr/>
        </p:nvCxnSpPr>
        <p:spPr>
          <a:xfrm flipH="1">
            <a:off x="4512208" y="5893564"/>
            <a:ext cx="155811" cy="24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96694" y="5231551"/>
            <a:ext cx="1169883" cy="775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Survey Designs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15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0" y="1053501"/>
            <a:ext cx="5258038" cy="55349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1" y="1053502"/>
            <a:ext cx="5258038" cy="55349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375385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SYS: Stationary grid locations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74581" y="375385"/>
            <a:ext cx="427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SYS: Random start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2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Background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Goal: plan a suite of survey designs in anticipation for a Chukchi and/or Beaufort sea bottom trawl survey</a:t>
            </a:r>
          </a:p>
          <a:p>
            <a:pPr lvl="1"/>
            <a:r>
              <a:rPr lang="en-US" dirty="0" smtClean="0"/>
              <a:t>evaluate flexibility of random and systematic survey designs</a:t>
            </a:r>
          </a:p>
          <a:p>
            <a:pPr lvl="1"/>
            <a:r>
              <a:rPr lang="en-US" dirty="0" smtClean="0"/>
              <a:t>Optimize STRS design similar to work done in the GOA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Historical surveys go back to the 1950s, periodic, spatially unbalanced, operations unstandardized </a:t>
            </a:r>
          </a:p>
          <a:p>
            <a:pPr lvl="1"/>
            <a:r>
              <a:rPr lang="en-US" dirty="0" smtClean="0"/>
              <a:t>Otter trawl surveys: 1990 and 2012 (RACEBASE)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eam trawl survey:  2012 (RACEBACE 2012), 2017, 2019 (Arctic IERP)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Taxa: commercially and/or culturally important fish and invertebrate taxa</a:t>
            </a:r>
          </a:p>
          <a:p>
            <a:r>
              <a:rPr lang="en-US" dirty="0" smtClean="0"/>
              <a:t>Metric: abundance index, associated precision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Workflow</a:t>
            </a:r>
            <a:endParaRPr lang="en-US" sz="6000" dirty="0"/>
          </a:p>
        </p:txBody>
      </p:sp>
      <p:sp>
        <p:nvSpPr>
          <p:cNvPr id="24" name="Rectangle 23"/>
          <p:cNvSpPr/>
          <p:nvPr/>
        </p:nvSpPr>
        <p:spPr>
          <a:xfrm>
            <a:off x="3312632" y="3319996"/>
            <a:ext cx="1525404" cy="917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Spatiotemporal distribution modelling</a:t>
            </a:r>
          </a:p>
        </p:txBody>
      </p:sp>
      <p:sp>
        <p:nvSpPr>
          <p:cNvPr id="25" name="Oval 24"/>
          <p:cNvSpPr/>
          <p:nvPr/>
        </p:nvSpPr>
        <p:spPr>
          <a:xfrm>
            <a:off x="1897307" y="1945098"/>
            <a:ext cx="1474802" cy="911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Species Set</a:t>
            </a:r>
            <a:endParaRPr lang="en-US" sz="2000" dirty="0"/>
          </a:p>
        </p:txBody>
      </p:sp>
      <p:sp>
        <p:nvSpPr>
          <p:cNvPr id="26" name="Oval 25"/>
          <p:cNvSpPr/>
          <p:nvPr/>
        </p:nvSpPr>
        <p:spPr>
          <a:xfrm>
            <a:off x="3790254" y="1360949"/>
            <a:ext cx="1186916" cy="868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Gear Types</a:t>
            </a:r>
            <a:endParaRPr lang="en-US" sz="2000" dirty="0"/>
          </a:p>
        </p:txBody>
      </p:sp>
      <p:cxnSp>
        <p:nvCxnSpPr>
          <p:cNvPr id="27" name="Straight Arrow Connector 26"/>
          <p:cNvCxnSpPr>
            <a:stCxn id="26" idx="4"/>
            <a:endCxn id="24" idx="0"/>
          </p:cNvCxnSpPr>
          <p:nvPr/>
        </p:nvCxnSpPr>
        <p:spPr>
          <a:xfrm flipH="1">
            <a:off x="4075334" y="2229507"/>
            <a:ext cx="308378" cy="109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4"/>
            <a:endCxn id="24" idx="0"/>
          </p:cNvCxnSpPr>
          <p:nvPr/>
        </p:nvCxnSpPr>
        <p:spPr>
          <a:xfrm>
            <a:off x="2634708" y="2856566"/>
            <a:ext cx="1440626" cy="46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56940" y="3319996"/>
            <a:ext cx="1258324" cy="9175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Simulate Densities</a:t>
            </a:r>
          </a:p>
        </p:txBody>
      </p:sp>
      <p:cxnSp>
        <p:nvCxnSpPr>
          <p:cNvPr id="30" name="Straight Arrow Connector 29"/>
          <p:cNvCxnSpPr>
            <a:stCxn id="24" idx="3"/>
            <a:endCxn id="29" idx="1"/>
          </p:cNvCxnSpPr>
          <p:nvPr/>
        </p:nvCxnSpPr>
        <p:spPr>
          <a:xfrm>
            <a:off x="4676955" y="3882385"/>
            <a:ext cx="97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108807" y="1109233"/>
            <a:ext cx="1533540" cy="1047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Sampling Effort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4"/>
            <a:endCxn id="33" idx="0"/>
          </p:cNvCxnSpPr>
          <p:nvPr/>
        </p:nvCxnSpPr>
        <p:spPr>
          <a:xfrm flipH="1">
            <a:off x="8346284" y="2156331"/>
            <a:ext cx="529293" cy="116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98395" y="3319996"/>
            <a:ext cx="1295778" cy="9175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Simulate Surveys</a:t>
            </a:r>
          </a:p>
        </p:txBody>
      </p:sp>
      <p:cxnSp>
        <p:nvCxnSpPr>
          <p:cNvPr id="34" name="Straight Arrow Connector 33"/>
          <p:cNvCxnSpPr>
            <a:stCxn id="38" idx="4"/>
            <a:endCxn id="33" idx="0"/>
          </p:cNvCxnSpPr>
          <p:nvPr/>
        </p:nvCxnSpPr>
        <p:spPr>
          <a:xfrm flipH="1">
            <a:off x="8346284" y="2679119"/>
            <a:ext cx="2029105" cy="64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3"/>
            <a:endCxn id="33" idx="1"/>
          </p:cNvCxnSpPr>
          <p:nvPr/>
        </p:nvCxnSpPr>
        <p:spPr>
          <a:xfrm>
            <a:off x="6782386" y="3882385"/>
            <a:ext cx="916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520076" y="4806541"/>
            <a:ext cx="1652416" cy="904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Survey Performance</a:t>
            </a:r>
          </a:p>
        </p:txBody>
      </p:sp>
      <p:cxnSp>
        <p:nvCxnSpPr>
          <p:cNvPr id="37" name="Straight Arrow Connector 36"/>
          <p:cNvCxnSpPr>
            <a:stCxn id="33" idx="2"/>
            <a:endCxn id="36" idx="0"/>
          </p:cNvCxnSpPr>
          <p:nvPr/>
        </p:nvCxnSpPr>
        <p:spPr>
          <a:xfrm>
            <a:off x="8346284" y="4237572"/>
            <a:ext cx="0" cy="56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642347" y="1629572"/>
            <a:ext cx="1466083" cy="1049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Survey Designs</a:t>
            </a:r>
            <a:endParaRPr lang="en-US" sz="2000" dirty="0"/>
          </a:p>
        </p:txBody>
      </p:sp>
      <p:sp>
        <p:nvSpPr>
          <p:cNvPr id="39" name="Oval 38"/>
          <p:cNvSpPr/>
          <p:nvPr/>
        </p:nvSpPr>
        <p:spPr>
          <a:xfrm>
            <a:off x="3103246" y="4890194"/>
            <a:ext cx="1944176" cy="911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Historical CPUE data</a:t>
            </a:r>
            <a:endParaRPr lang="en-US" sz="2000" dirty="0"/>
          </a:p>
        </p:txBody>
      </p:sp>
      <p:cxnSp>
        <p:nvCxnSpPr>
          <p:cNvPr id="40" name="Straight Arrow Connector 39"/>
          <p:cNvCxnSpPr>
            <a:stCxn id="39" idx="0"/>
            <a:endCxn id="24" idx="2"/>
          </p:cNvCxnSpPr>
          <p:nvPr/>
        </p:nvCxnSpPr>
        <p:spPr>
          <a:xfrm flipV="1">
            <a:off x="4075334" y="4237571"/>
            <a:ext cx="0" cy="65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997246" y="1729186"/>
            <a:ext cx="1258324" cy="9175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Optimized STRS design</a:t>
            </a:r>
          </a:p>
        </p:txBody>
      </p:sp>
      <p:cxnSp>
        <p:nvCxnSpPr>
          <p:cNvPr id="42" name="Straight Arrow Connector 41"/>
          <p:cNvCxnSpPr>
            <a:stCxn id="26" idx="6"/>
            <a:endCxn id="41" idx="1"/>
          </p:cNvCxnSpPr>
          <p:nvPr/>
        </p:nvCxnSpPr>
        <p:spPr>
          <a:xfrm>
            <a:off x="4977170" y="1795228"/>
            <a:ext cx="1020076" cy="39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6"/>
            <a:endCxn id="41" idx="1"/>
          </p:cNvCxnSpPr>
          <p:nvPr/>
        </p:nvCxnSpPr>
        <p:spPr>
          <a:xfrm flipV="1">
            <a:off x="3372109" y="2187974"/>
            <a:ext cx="2625137" cy="21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3"/>
            <a:endCxn id="41" idx="3"/>
          </p:cNvCxnSpPr>
          <p:nvPr/>
        </p:nvCxnSpPr>
        <p:spPr>
          <a:xfrm flipH="1">
            <a:off x="7255570" y="2002987"/>
            <a:ext cx="1077819" cy="18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838036" y="2646762"/>
            <a:ext cx="1159210" cy="69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3" idx="0"/>
          </p:cNvCxnSpPr>
          <p:nvPr/>
        </p:nvCxnSpPr>
        <p:spPr>
          <a:xfrm>
            <a:off x="7262018" y="2348322"/>
            <a:ext cx="1084266" cy="97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Taxa List</a:t>
            </a:r>
            <a:endParaRPr lang="en-US" sz="5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57722" y="1408497"/>
          <a:ext cx="6660683" cy="5334000"/>
        </p:xfrm>
        <a:graphic>
          <a:graphicData uri="http://schemas.openxmlformats.org/drawingml/2006/table">
            <a:tbl>
              <a:tblPr firstRow="1" firstCol="1" lastRow="1" lastCol="1">
                <a:tableStyleId>{22838BEF-8BB2-4498-84A7-C5851F593DF1}</a:tableStyleId>
              </a:tblPr>
              <a:tblGrid>
                <a:gridCol w="2674816">
                  <a:extLst>
                    <a:ext uri="{9D8B030D-6E8A-4147-A177-3AD203B41FA5}">
                      <a16:colId xmlns:a16="http://schemas.microsoft.com/office/drawing/2014/main" val="1373713891"/>
                    </a:ext>
                  </a:extLst>
                </a:gridCol>
                <a:gridCol w="1797483">
                  <a:extLst>
                    <a:ext uri="{9D8B030D-6E8A-4147-A177-3AD203B41FA5}">
                      <a16:colId xmlns:a16="http://schemas.microsoft.com/office/drawing/2014/main" val="3162047015"/>
                    </a:ext>
                  </a:extLst>
                </a:gridCol>
                <a:gridCol w="2188384">
                  <a:extLst>
                    <a:ext uri="{9D8B030D-6E8A-4147-A177-3AD203B41FA5}">
                      <a16:colId xmlns:a16="http://schemas.microsoft.com/office/drawing/2014/main" val="1596495299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Scientific Name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Common Name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Gear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b"/>
                </a:tc>
                <a:extLst>
                  <a:ext uri="{0D108BD9-81ED-4DB2-BD59-A6C34878D82A}">
                    <a16:rowId xmlns:a16="http://schemas.microsoft.com/office/drawing/2014/main" val="392995864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1" dirty="0" err="1">
                          <a:effectLst/>
                        </a:rPr>
                        <a:t>Pleuronectes</a:t>
                      </a:r>
                      <a:r>
                        <a:rPr lang="en-US" sz="1400" b="0" i="1" dirty="0">
                          <a:effectLst/>
                        </a:rPr>
                        <a:t> </a:t>
                      </a:r>
                      <a:r>
                        <a:rPr lang="en-US" sz="1400" b="0" i="1" dirty="0" err="1">
                          <a:effectLst/>
                        </a:rPr>
                        <a:t>quadrituberculatus</a:t>
                      </a:r>
                      <a:endParaRPr lang="en-US" sz="1400" b="0" i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Alaska plaice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209391147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1" dirty="0" err="1">
                          <a:effectLst/>
                        </a:rPr>
                        <a:t>Boreogadus</a:t>
                      </a:r>
                      <a:r>
                        <a:rPr lang="en-US" sz="1400" b="0" i="1" dirty="0">
                          <a:effectLst/>
                        </a:rPr>
                        <a:t> </a:t>
                      </a:r>
                      <a:r>
                        <a:rPr lang="en-US" sz="1400" b="0" i="1" dirty="0" err="1">
                          <a:effectLst/>
                        </a:rPr>
                        <a:t>saida</a:t>
                      </a:r>
                      <a:endParaRPr lang="en-US" sz="1400" b="0" i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Arctic cod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>
                          <a:effectLst/>
                        </a:rPr>
                        <a:t>beam and otter trawl</a:t>
                      </a:r>
                      <a:endParaRPr lang="en-US" sz="14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05348518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1" dirty="0" err="1">
                          <a:effectLst/>
                        </a:rPr>
                        <a:t>Hippoglossoides</a:t>
                      </a:r>
                      <a:r>
                        <a:rPr lang="en-US" sz="1400" b="0" i="1" dirty="0">
                          <a:effectLst/>
                        </a:rPr>
                        <a:t> </a:t>
                      </a:r>
                      <a:r>
                        <a:rPr lang="en-US" sz="1400" b="0" i="1" dirty="0" err="1">
                          <a:effectLst/>
                        </a:rPr>
                        <a:t>robustus</a:t>
                      </a:r>
                      <a:endParaRPr lang="en-US" sz="1400" b="0" i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Bering flounder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beam and 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52539330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Family: </a:t>
                      </a:r>
                      <a:r>
                        <a:rPr lang="en-US" sz="1400" b="0" dirty="0" err="1">
                          <a:effectLst/>
                        </a:rPr>
                        <a:t>Zoarchidae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eelpouts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402971292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Family: </a:t>
                      </a:r>
                      <a:r>
                        <a:rPr lang="en-US" sz="1400" b="0" dirty="0" err="1">
                          <a:effectLst/>
                        </a:rPr>
                        <a:t>Pleuronectidae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other flatfishes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406880049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1" dirty="0" err="1">
                          <a:effectLst/>
                        </a:rPr>
                        <a:t>Clupea</a:t>
                      </a:r>
                      <a:r>
                        <a:rPr lang="en-US" sz="1400" b="0" i="1" dirty="0">
                          <a:effectLst/>
                        </a:rPr>
                        <a:t> </a:t>
                      </a:r>
                      <a:r>
                        <a:rPr lang="en-US" sz="1400" b="0" i="1" dirty="0" err="1">
                          <a:effectLst/>
                        </a:rPr>
                        <a:t>pallasii</a:t>
                      </a:r>
                      <a:endParaRPr lang="en-US" sz="1400" b="0" i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Pacific herring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>
                          <a:effectLst/>
                        </a:rPr>
                        <a:t>otter trawl</a:t>
                      </a:r>
                      <a:endParaRPr lang="en-US" sz="14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247834760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Family: </a:t>
                      </a:r>
                      <a:r>
                        <a:rPr lang="en-US" sz="1400" b="0" dirty="0" err="1">
                          <a:effectLst/>
                        </a:rPr>
                        <a:t>Agonidae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poachers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beam and 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376196274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Family: </a:t>
                      </a:r>
                      <a:r>
                        <a:rPr lang="en-US" sz="1400" b="0" dirty="0" err="1">
                          <a:effectLst/>
                        </a:rPr>
                        <a:t>Stichaeidae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pricklebacks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beam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70259129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1" dirty="0" err="1">
                          <a:effectLst/>
                        </a:rPr>
                        <a:t>Eleginus</a:t>
                      </a:r>
                      <a:r>
                        <a:rPr lang="en-US" sz="1400" b="0" i="1" dirty="0">
                          <a:effectLst/>
                        </a:rPr>
                        <a:t> </a:t>
                      </a:r>
                      <a:r>
                        <a:rPr lang="en-US" sz="1400" b="0" i="1" dirty="0" err="1">
                          <a:effectLst/>
                        </a:rPr>
                        <a:t>gracilis</a:t>
                      </a:r>
                      <a:endParaRPr lang="en-US" sz="1400" b="0" i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saffron cod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>
                          <a:effectLst/>
                        </a:rPr>
                        <a:t>beam and otter trawl</a:t>
                      </a:r>
                      <a:endParaRPr lang="en-US" sz="14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387117055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Family: </a:t>
                      </a:r>
                      <a:r>
                        <a:rPr lang="en-US" sz="1400" b="0" dirty="0" err="1">
                          <a:effectLst/>
                        </a:rPr>
                        <a:t>Cottidae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sculpins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>
                          <a:effectLst/>
                        </a:rPr>
                        <a:t>beam and otter trawl</a:t>
                      </a:r>
                      <a:endParaRPr lang="en-US" sz="14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265400276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Family: </a:t>
                      </a:r>
                      <a:r>
                        <a:rPr lang="en-US" sz="1400" b="0" dirty="0" err="1">
                          <a:effectLst/>
                        </a:rPr>
                        <a:t>Liparidae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snailfishes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beam and 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253308505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1" dirty="0" err="1">
                          <a:effectLst/>
                        </a:rPr>
                        <a:t>Gadus</a:t>
                      </a:r>
                      <a:r>
                        <a:rPr lang="en-US" sz="1400" b="0" i="1" dirty="0">
                          <a:effectLst/>
                        </a:rPr>
                        <a:t> </a:t>
                      </a:r>
                      <a:r>
                        <a:rPr lang="en-US" sz="1400" b="0" i="1" dirty="0" err="1">
                          <a:effectLst/>
                        </a:rPr>
                        <a:t>chalcogrammus</a:t>
                      </a:r>
                      <a:endParaRPr lang="en-US" sz="1400" b="0" i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walleye </a:t>
                      </a:r>
                      <a:r>
                        <a:rPr lang="en-US" sz="1400" dirty="0" err="1">
                          <a:effectLst/>
                        </a:rPr>
                        <a:t>pollock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86691379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1" dirty="0" err="1">
                          <a:effectLst/>
                        </a:rPr>
                        <a:t>Limanda</a:t>
                      </a:r>
                      <a:r>
                        <a:rPr lang="en-US" sz="1400" b="0" i="1" dirty="0">
                          <a:effectLst/>
                        </a:rPr>
                        <a:t> </a:t>
                      </a:r>
                      <a:r>
                        <a:rPr lang="en-US" sz="1400" b="0" i="1" dirty="0" err="1">
                          <a:effectLst/>
                        </a:rPr>
                        <a:t>aspera</a:t>
                      </a:r>
                      <a:endParaRPr lang="en-US" sz="1400" b="0" i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yellowfin sole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247845604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Class: </a:t>
                      </a:r>
                      <a:r>
                        <a:rPr lang="en-US" sz="1400" b="0" dirty="0" err="1">
                          <a:effectLst/>
                        </a:rPr>
                        <a:t>Bivalvia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bivalves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>
                          <a:effectLst/>
                        </a:rPr>
                        <a:t>beam trawl</a:t>
                      </a:r>
                      <a:endParaRPr lang="en-US" sz="14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06357522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Phylum: </a:t>
                      </a:r>
                      <a:r>
                        <a:rPr lang="en-US" sz="1400" b="0" dirty="0" err="1">
                          <a:effectLst/>
                        </a:rPr>
                        <a:t>Bryozoa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bryozoans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beam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3971017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Class: </a:t>
                      </a:r>
                      <a:r>
                        <a:rPr lang="en-US" sz="1400" b="0" dirty="0" err="1">
                          <a:effectLst/>
                        </a:rPr>
                        <a:t>Anthozoa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corals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beam and 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224917608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Class: </a:t>
                      </a:r>
                      <a:r>
                        <a:rPr lang="en-US" sz="1400" b="0" dirty="0" err="1">
                          <a:effectLst/>
                        </a:rPr>
                        <a:t>Scyphozoa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jellyfishes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402828950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Class: </a:t>
                      </a:r>
                      <a:r>
                        <a:rPr lang="en-US" sz="1400" b="0" dirty="0" err="1">
                          <a:effectLst/>
                        </a:rPr>
                        <a:t>Asteroidea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other seastars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277652727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1" dirty="0" err="1">
                          <a:effectLst/>
                        </a:rPr>
                        <a:t>Asterias</a:t>
                      </a:r>
                      <a:r>
                        <a:rPr lang="en-US" sz="1400" b="0" i="1" dirty="0">
                          <a:effectLst/>
                        </a:rPr>
                        <a:t> </a:t>
                      </a:r>
                      <a:r>
                        <a:rPr lang="en-US" sz="1400" b="0" i="1" dirty="0" err="1">
                          <a:effectLst/>
                        </a:rPr>
                        <a:t>amurensis</a:t>
                      </a:r>
                      <a:endParaRPr lang="en-US" sz="1400" b="0" i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purple-orange sea star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beam and 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38398048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Class: Holothuroidea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sea cucumbers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beam and 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84516946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Class: </a:t>
                      </a:r>
                      <a:r>
                        <a:rPr lang="en-US" sz="1400" b="0" dirty="0" err="1">
                          <a:effectLst/>
                        </a:rPr>
                        <a:t>Gastropoda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snails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beam and 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55066204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1" dirty="0" err="1">
                          <a:effectLst/>
                        </a:rPr>
                        <a:t>Chionoecetes</a:t>
                      </a:r>
                      <a:r>
                        <a:rPr lang="en-US" sz="1400" b="0" i="1" dirty="0">
                          <a:effectLst/>
                        </a:rPr>
                        <a:t> </a:t>
                      </a:r>
                      <a:r>
                        <a:rPr lang="en-US" sz="1400" b="0" i="1" dirty="0" err="1">
                          <a:effectLst/>
                        </a:rPr>
                        <a:t>opilio</a:t>
                      </a:r>
                      <a:endParaRPr lang="en-US" sz="1400" b="0" i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snow crab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beam and 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06309966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Subphylum: </a:t>
                      </a:r>
                      <a:r>
                        <a:rPr lang="en-US" sz="1400" b="0" dirty="0" err="1">
                          <a:effectLst/>
                        </a:rPr>
                        <a:t>Tunicata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tunicates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dirty="0">
                          <a:effectLst/>
                        </a:rPr>
                        <a:t>beam and otter trawl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66623003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379917735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673919" y="3319996"/>
            <a:ext cx="1525404" cy="917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Spatiotemporal distribution modelling</a:t>
            </a:r>
          </a:p>
        </p:txBody>
      </p:sp>
      <p:sp>
        <p:nvSpPr>
          <p:cNvPr id="9" name="Oval 8"/>
          <p:cNvSpPr/>
          <p:nvPr/>
        </p:nvSpPr>
        <p:spPr>
          <a:xfrm>
            <a:off x="8077994" y="1998580"/>
            <a:ext cx="1474802" cy="911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Species Set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9758510" y="2039264"/>
            <a:ext cx="1186916" cy="868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Gear Types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>
          <a:xfrm flipH="1">
            <a:off x="9436621" y="2897310"/>
            <a:ext cx="783131" cy="42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4"/>
            <a:endCxn id="8" idx="0"/>
          </p:cNvCxnSpPr>
          <p:nvPr/>
        </p:nvCxnSpPr>
        <p:spPr>
          <a:xfrm>
            <a:off x="8815395" y="2910048"/>
            <a:ext cx="621226" cy="4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64533" y="4890194"/>
            <a:ext cx="1944176" cy="911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Historical CPUE data</a:t>
            </a:r>
            <a:endParaRPr lang="en-US" sz="2000" dirty="0"/>
          </a:p>
        </p:txBody>
      </p:sp>
      <p:cxnSp>
        <p:nvCxnSpPr>
          <p:cNvPr id="15" name="Straight Arrow Connector 14"/>
          <p:cNvCxnSpPr>
            <a:stCxn id="14" idx="0"/>
            <a:endCxn id="8" idx="2"/>
          </p:cNvCxnSpPr>
          <p:nvPr/>
        </p:nvCxnSpPr>
        <p:spPr>
          <a:xfrm flipV="1">
            <a:off x="9436621" y="4237571"/>
            <a:ext cx="0" cy="65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99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6" y="1763690"/>
            <a:ext cx="7956882" cy="3140202"/>
          </a:xfrm>
        </p:spPr>
      </p:pic>
      <p:sp>
        <p:nvSpPr>
          <p:cNvPr id="5" name="Rectangle 4"/>
          <p:cNvSpPr/>
          <p:nvPr/>
        </p:nvSpPr>
        <p:spPr>
          <a:xfrm>
            <a:off x="9780824" y="3319996"/>
            <a:ext cx="1525404" cy="917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Spatiotemporal distribution modelling</a:t>
            </a:r>
          </a:p>
        </p:txBody>
      </p:sp>
      <p:sp>
        <p:nvSpPr>
          <p:cNvPr id="6" name="Oval 5"/>
          <p:cNvSpPr/>
          <p:nvPr/>
        </p:nvSpPr>
        <p:spPr>
          <a:xfrm>
            <a:off x="9184899" y="1998580"/>
            <a:ext cx="1474802" cy="911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Species Set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10865415" y="2039264"/>
            <a:ext cx="1186916" cy="868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Gear Types</a:t>
            </a:r>
            <a:endParaRPr lang="en-US" sz="2000" dirty="0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10543526" y="2897310"/>
            <a:ext cx="783131" cy="42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4"/>
            <a:endCxn id="5" idx="0"/>
          </p:cNvCxnSpPr>
          <p:nvPr/>
        </p:nvCxnSpPr>
        <p:spPr>
          <a:xfrm>
            <a:off x="9922300" y="2910048"/>
            <a:ext cx="621226" cy="4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571438" y="4890194"/>
            <a:ext cx="1944176" cy="911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Historical CPUE data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10" idx="0"/>
            <a:endCxn id="5" idx="2"/>
          </p:cNvCxnSpPr>
          <p:nvPr/>
        </p:nvCxnSpPr>
        <p:spPr>
          <a:xfrm flipV="1">
            <a:off x="10543526" y="4237571"/>
            <a:ext cx="0" cy="65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38134" y="509280"/>
            <a:ext cx="725101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Optimization of STRS design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Optimization of strata boundaries and allocation similar to GOA BTS redesign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Stratum variables: latitude and distance to shore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Optimal allocation theory is used to flexibly allocate number of stations that minimize expected CV across taxa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3-5 strata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Latitudinal cutoff ~ 70 degrees N, inner stratum consisting of Kotzebue Sound/entrance of the Bering Strait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Beam trawl allocations proportional to stratum area (SRS)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72" y="509823"/>
            <a:ext cx="3059589" cy="593995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509458" y="5725814"/>
            <a:ext cx="1474802" cy="911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Species Set</a:t>
            </a:r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5797344" y="4612752"/>
            <a:ext cx="1186916" cy="868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Gear Types</a:t>
            </a:r>
            <a:endParaRPr lang="en-US" sz="2000" dirty="0"/>
          </a:p>
        </p:txBody>
      </p:sp>
      <p:sp>
        <p:nvSpPr>
          <p:cNvPr id="15" name="Oval 14"/>
          <p:cNvSpPr/>
          <p:nvPr/>
        </p:nvSpPr>
        <p:spPr>
          <a:xfrm>
            <a:off x="9835853" y="5187155"/>
            <a:ext cx="1533540" cy="1047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Sampling Effort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16099" y="5251916"/>
            <a:ext cx="1258324" cy="9175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Optimized STRS design</a:t>
            </a:r>
          </a:p>
        </p:txBody>
      </p:sp>
      <p:cxnSp>
        <p:nvCxnSpPr>
          <p:cNvPr id="20" name="Straight Arrow Connector 19"/>
          <p:cNvCxnSpPr>
            <a:stCxn id="12" idx="6"/>
            <a:endCxn id="19" idx="1"/>
          </p:cNvCxnSpPr>
          <p:nvPr/>
        </p:nvCxnSpPr>
        <p:spPr>
          <a:xfrm>
            <a:off x="6984260" y="5047031"/>
            <a:ext cx="931839" cy="66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6"/>
            <a:endCxn id="19" idx="1"/>
          </p:cNvCxnSpPr>
          <p:nvPr/>
        </p:nvCxnSpPr>
        <p:spPr>
          <a:xfrm flipV="1">
            <a:off x="6984260" y="5710704"/>
            <a:ext cx="931839" cy="47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9" idx="3"/>
          </p:cNvCxnSpPr>
          <p:nvPr/>
        </p:nvCxnSpPr>
        <p:spPr>
          <a:xfrm flipH="1">
            <a:off x="9174423" y="5710704"/>
            <a:ext cx="661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8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55" b="39509"/>
          <a:stretch/>
        </p:blipFill>
        <p:spPr>
          <a:xfrm>
            <a:off x="97985" y="952900"/>
            <a:ext cx="6012854" cy="4947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55" r="24555"/>
          <a:stretch/>
        </p:blipFill>
        <p:spPr>
          <a:xfrm>
            <a:off x="6179147" y="1817640"/>
            <a:ext cx="6012853" cy="321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59141" y="-2734463"/>
            <a:ext cx="6747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</a:t>
            </a:r>
            <a:r>
              <a:rPr lang="en-US" dirty="0" smtClean="0"/>
              <a:t>Designs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3200" dirty="0" smtClean="0"/>
              <a:t>Sampling range: 50 – 200 stations</a:t>
            </a:r>
          </a:p>
          <a:p>
            <a:pPr marL="285750" indent="-285750"/>
            <a:r>
              <a:rPr lang="en-US" sz="3200" dirty="0" smtClean="0"/>
              <a:t>Simple Random Designs</a:t>
            </a:r>
          </a:p>
          <a:p>
            <a:pPr marL="285750" indent="-285750"/>
            <a:r>
              <a:rPr lang="en-US" sz="3200" dirty="0" smtClean="0"/>
              <a:t>Systematic Designs</a:t>
            </a:r>
          </a:p>
          <a:p>
            <a:pPr marL="742950" lvl="1" indent="-285750"/>
            <a:r>
              <a:rPr lang="en-US" sz="2800" dirty="0" smtClean="0"/>
              <a:t>Increased the resolution of grid to increase stations</a:t>
            </a:r>
          </a:p>
          <a:p>
            <a:pPr marL="742950" lvl="1" indent="-285750"/>
            <a:r>
              <a:rPr lang="en-US" sz="2800" dirty="0" smtClean="0"/>
              <a:t>Random start versus fixed grid</a:t>
            </a:r>
          </a:p>
          <a:p>
            <a:pPr marL="285750" indent="-285750"/>
            <a:r>
              <a:rPr lang="en-US" sz="3200" dirty="0" smtClean="0"/>
              <a:t>Stratified Random Designs</a:t>
            </a:r>
          </a:p>
          <a:p>
            <a:pPr marL="742950" lvl="1" indent="-285750"/>
            <a:r>
              <a:rPr lang="en-US" sz="2800" dirty="0" smtClean="0"/>
              <a:t>(see previous slide)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54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99977" y="712150"/>
            <a:ext cx="4680098" cy="58056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True CV (Left plots): Standard deviation of simulated indices, normalized by true index.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RRMSE of CV (Right plots): uncertainty and bias of CV about the true CV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Simple Random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Stratified Random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Systematic Grid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075" y="0"/>
            <a:ext cx="6514839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176679" y="5215546"/>
            <a:ext cx="1223711" cy="773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Total Sampling Effort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6" idx="5"/>
            <a:endCxn id="8" idx="0"/>
          </p:cNvCxnSpPr>
          <p:nvPr/>
        </p:nvCxnSpPr>
        <p:spPr>
          <a:xfrm>
            <a:off x="4221182" y="5876015"/>
            <a:ext cx="291026" cy="26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95215" y="6138282"/>
            <a:ext cx="1033985" cy="678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Simulate Surveys</a:t>
            </a:r>
          </a:p>
        </p:txBody>
      </p:sp>
      <p:cxnSp>
        <p:nvCxnSpPr>
          <p:cNvPr id="9" name="Straight Arrow Connector 8"/>
          <p:cNvCxnSpPr>
            <a:stCxn id="10" idx="3"/>
            <a:endCxn id="8" idx="0"/>
          </p:cNvCxnSpPr>
          <p:nvPr/>
        </p:nvCxnSpPr>
        <p:spPr>
          <a:xfrm flipH="1">
            <a:off x="4512208" y="5893564"/>
            <a:ext cx="155811" cy="24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96694" y="5231551"/>
            <a:ext cx="1169883" cy="775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Survey Designs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55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523</Words>
  <Application>Microsoft Office PowerPoint</Application>
  <PresentationFormat>Widescreen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Times New Roman</vt:lpstr>
      <vt:lpstr>Office Theme</vt:lpstr>
      <vt:lpstr>Chukchi Survey Design Updates</vt:lpstr>
      <vt:lpstr>Background</vt:lpstr>
      <vt:lpstr>Workflow</vt:lpstr>
      <vt:lpstr>PowerPoint Presentation</vt:lpstr>
      <vt:lpstr>PowerPoint Presentation</vt:lpstr>
      <vt:lpstr>PowerPoint Presentation</vt:lpstr>
      <vt:lpstr>PowerPoint Presentation</vt:lpstr>
      <vt:lpstr>Survey Designs</vt:lpstr>
      <vt:lpstr>PowerPoint Presentation</vt:lpstr>
      <vt:lpstr>PowerPoint Presentation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Zack.Oyafuso</dc:creator>
  <cp:lastModifiedBy>Zack.Oyafuso</cp:lastModifiedBy>
  <cp:revision>17</cp:revision>
  <dcterms:created xsi:type="dcterms:W3CDTF">2022-05-17T14:39:25Z</dcterms:created>
  <dcterms:modified xsi:type="dcterms:W3CDTF">2022-09-07T20:57:48Z</dcterms:modified>
</cp:coreProperties>
</file>