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2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5733" autoAdjust="0"/>
  </p:normalViewPr>
  <p:slideViewPr>
    <p:cSldViewPr snapToGrid="0">
      <p:cViewPr varScale="1">
        <p:scale>
          <a:sx n="56" d="100"/>
          <a:sy n="56" d="100"/>
        </p:scale>
        <p:origin x="8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11F8E-5B48-41AE-8811-B04EAA4452A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DFE6A-B5BC-4569-B49E-23179F79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4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 Chukchi sea is the part of the US Arctic ocean that extends north of the Bering Strait bordered by Russian EEZ on the west</a:t>
            </a:r>
          </a:p>
          <a:p>
            <a:r>
              <a:rPr lang="en-US" dirty="0" smtClean="0"/>
              <a:t>Covered by ice for most of the year</a:t>
            </a:r>
          </a:p>
          <a:p>
            <a:r>
              <a:rPr lang="en-US" dirty="0" smtClean="0"/>
              <a:t>Climate change </a:t>
            </a:r>
            <a:r>
              <a:rPr lang="en-US" dirty="0" smtClean="0">
                <a:sym typeface="Wingdings" panose="05000000000000000000" pitchFamily="2" charset="2"/>
              </a:rPr>
              <a:t> decrease in the summer extent of the ice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Northward expansion of Bering </a:t>
            </a:r>
            <a:r>
              <a:rPr lang="en-US" dirty="0" err="1" smtClean="0">
                <a:sym typeface="Wingdings" panose="05000000000000000000" pitchFamily="2" charset="2"/>
              </a:rPr>
              <a:t>groundfish</a:t>
            </a:r>
            <a:r>
              <a:rPr lang="en-US" dirty="0" smtClean="0">
                <a:sym typeface="Wingdings" panose="05000000000000000000" pitchFamily="2" charset="2"/>
              </a:rPr>
              <a:t> species have been observed in NBS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More recent evidence of Bering species in Russian side of the Chukchi Sea (establishment of a fishery in 20XX)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FE6A-B5BC-4569-B49E-23179F79C7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FE6A-B5BC-4569-B49E-23179F79C7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2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Bering strait and Arctic communities will experience these consequences </a:t>
            </a:r>
            <a:r>
              <a:rPr lang="en-US" dirty="0" err="1" smtClean="0"/>
              <a:t>wrt</a:t>
            </a:r>
            <a:r>
              <a:rPr lang="en-US" dirty="0" smtClean="0"/>
              <a:t> access to marine 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DFE6A-B5BC-4569-B49E-23179F79C7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BEF6-EAD4-44A4-B99A-6D20FCD0B52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5557-FC22-4913-8770-30030800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BEF6-EAD4-44A4-B99A-6D20FCD0B52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5557-FC22-4913-8770-30030800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4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BEF6-EAD4-44A4-B99A-6D20FCD0B52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5557-FC22-4913-8770-30030800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7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BEF6-EAD4-44A4-B99A-6D20FCD0B52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5557-FC22-4913-8770-30030800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3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BEF6-EAD4-44A4-B99A-6D20FCD0B52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5557-FC22-4913-8770-30030800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BEF6-EAD4-44A4-B99A-6D20FCD0B52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5557-FC22-4913-8770-30030800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BEF6-EAD4-44A4-B99A-6D20FCD0B52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5557-FC22-4913-8770-30030800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7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BEF6-EAD4-44A4-B99A-6D20FCD0B52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5557-FC22-4913-8770-30030800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BEF6-EAD4-44A4-B99A-6D20FCD0B52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5557-FC22-4913-8770-30030800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BEF6-EAD4-44A4-B99A-6D20FCD0B52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5557-FC22-4913-8770-30030800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8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BEF6-EAD4-44A4-B99A-6D20FCD0B52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5557-FC22-4913-8770-30030800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8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BEF6-EAD4-44A4-B99A-6D20FCD0B52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5557-FC22-4913-8770-30030800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Zack </a:t>
            </a:r>
            <a:r>
              <a:rPr lang="en-US" b="1" dirty="0" err="1" smtClean="0"/>
              <a:t>Oyafuso</a:t>
            </a:r>
            <a:r>
              <a:rPr lang="en-US" dirty="0" smtClean="0"/>
              <a:t>, Lewis Barnett, </a:t>
            </a:r>
            <a:r>
              <a:rPr lang="en-US" dirty="0" err="1" smtClean="0"/>
              <a:t>Megsie</a:t>
            </a:r>
            <a:r>
              <a:rPr lang="en-US" dirty="0" smtClean="0"/>
              <a:t> </a:t>
            </a:r>
            <a:r>
              <a:rPr lang="en-US" dirty="0" err="1" smtClean="0"/>
              <a:t>Siple</a:t>
            </a:r>
            <a:r>
              <a:rPr lang="en-US" dirty="0" smtClean="0"/>
              <a:t>, Stan </a:t>
            </a:r>
            <a:r>
              <a:rPr lang="en-US" dirty="0" err="1" smtClean="0"/>
              <a:t>Kotwicki</a:t>
            </a:r>
            <a:endParaRPr lang="en-US" dirty="0"/>
          </a:p>
          <a:p>
            <a:r>
              <a:rPr lang="en-US" dirty="0" smtClean="0"/>
              <a:t>WKUSER 2022</a:t>
            </a:r>
          </a:p>
          <a:p>
            <a:r>
              <a:rPr lang="en-US" dirty="0" smtClean="0"/>
              <a:t>Galway, Ireland; September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Chukchi Sea: Introduction</a:t>
            </a:r>
            <a:endParaRPr lang="en-US" dirty="0"/>
          </a:p>
        </p:txBody>
      </p:sp>
      <p:pic>
        <p:nvPicPr>
          <p:cNvPr id="9" name="Content Placeholder 4" descr="Screen Clipping"/>
          <p:cNvPicPr>
            <a:picLocks noGrp="1" noChangeAspect="1"/>
          </p:cNvPicPr>
          <p:nvPr>
            <p:ph sz="half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6333" y="6176963"/>
            <a:ext cx="224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Loggerwell</a:t>
            </a:r>
            <a:r>
              <a:rPr lang="en-US" dirty="0" smtClean="0"/>
              <a:t> et al.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Chukchi Sea: Ever changing</a:t>
            </a:r>
            <a:endParaRPr lang="en-US" dirty="0"/>
          </a:p>
        </p:txBody>
      </p:sp>
      <p:pic>
        <p:nvPicPr>
          <p:cNvPr id="9" name="Content Placeholder 4" descr="Screen Clipping"/>
          <p:cNvPicPr>
            <a:picLocks noGrp="1" noChangeAspect="1"/>
          </p:cNvPicPr>
          <p:nvPr>
            <p:ph sz="half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Climate change </a:t>
            </a:r>
            <a:r>
              <a:rPr lang="en-US" dirty="0">
                <a:sym typeface="Wingdings" panose="05000000000000000000" pitchFamily="2" charset="2"/>
              </a:rPr>
              <a:t> decrease in the summer extent of the ice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Northward expansion of Bering </a:t>
            </a:r>
            <a:r>
              <a:rPr lang="en-US" dirty="0" err="1">
                <a:sym typeface="Wingdings" panose="05000000000000000000" pitchFamily="2" charset="2"/>
              </a:rPr>
              <a:t>groundfish</a:t>
            </a:r>
            <a:r>
              <a:rPr lang="en-US" dirty="0">
                <a:sym typeface="Wingdings" panose="05000000000000000000" pitchFamily="2" charset="2"/>
              </a:rPr>
              <a:t> species have been observed in NBS </a:t>
            </a:r>
            <a:r>
              <a:rPr lang="en-US" dirty="0" smtClean="0">
                <a:sym typeface="Wingdings" panose="05000000000000000000" pitchFamily="2" charset="2"/>
              </a:rPr>
              <a:t>(Stevenson et al. 2019)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More recent evidence of Bering species in Russian side of the Chukchi Sea (establishment of a fishery in 20XX)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6333" y="6176963"/>
            <a:ext cx="224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Loggerwell</a:t>
            </a:r>
            <a:r>
              <a:rPr lang="en-US" dirty="0" smtClean="0"/>
              <a:t> et al.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Chukchi Sea: Need for a Survey</a:t>
            </a:r>
            <a:endParaRPr lang="en-US" dirty="0"/>
          </a:p>
        </p:txBody>
      </p:sp>
      <p:pic>
        <p:nvPicPr>
          <p:cNvPr id="9" name="Content Placeholder 4" descr="Screen Clipping"/>
          <p:cNvPicPr>
            <a:picLocks noGrp="1" noChangeAspect="1"/>
          </p:cNvPicPr>
          <p:nvPr>
            <p:ph sz="half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marine ecosystem in this ever-changing </a:t>
            </a:r>
            <a:r>
              <a:rPr lang="en-US" dirty="0" smtClean="0"/>
              <a:t>region (TORs 1, 3)</a:t>
            </a:r>
          </a:p>
          <a:p>
            <a:endParaRPr lang="en-US" dirty="0"/>
          </a:p>
          <a:p>
            <a:r>
              <a:rPr lang="en-US" dirty="0" smtClean="0"/>
              <a:t>Stock </a:t>
            </a:r>
            <a:r>
              <a:rPr lang="en-US" dirty="0"/>
              <a:t>definition for Bering Sea </a:t>
            </a:r>
            <a:r>
              <a:rPr lang="en-US" dirty="0" err="1"/>
              <a:t>groundfishes</a:t>
            </a:r>
            <a:r>
              <a:rPr lang="en-US" dirty="0"/>
              <a:t> may not be accounting for additional </a:t>
            </a:r>
            <a:r>
              <a:rPr lang="en-US" dirty="0" err="1"/>
              <a:t>Nward</a:t>
            </a:r>
            <a:r>
              <a:rPr lang="en-US" dirty="0"/>
              <a:t> </a:t>
            </a:r>
            <a:r>
              <a:rPr lang="en-US" dirty="0" smtClean="0"/>
              <a:t>expansion (TOR 2)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6333" y="6176963"/>
            <a:ext cx="224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Loggerwell</a:t>
            </a:r>
            <a:r>
              <a:rPr lang="en-US" dirty="0" smtClean="0"/>
              <a:t> et al.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Multispecies Tradeoffs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204494"/>
            <a:ext cx="6839726" cy="35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Workflow</a:t>
            </a:r>
            <a:endParaRPr lang="en-US" sz="6000" dirty="0"/>
          </a:p>
        </p:txBody>
      </p:sp>
      <p:sp>
        <p:nvSpPr>
          <p:cNvPr id="24" name="Rectangle 23"/>
          <p:cNvSpPr/>
          <p:nvPr/>
        </p:nvSpPr>
        <p:spPr>
          <a:xfrm>
            <a:off x="3015452" y="3960076"/>
            <a:ext cx="1525404" cy="917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Spatiotemporal distribution modelling</a:t>
            </a:r>
          </a:p>
        </p:txBody>
      </p:sp>
      <p:sp>
        <p:nvSpPr>
          <p:cNvPr id="25" name="Oval 24"/>
          <p:cNvSpPr/>
          <p:nvPr/>
        </p:nvSpPr>
        <p:spPr>
          <a:xfrm>
            <a:off x="1600127" y="2585178"/>
            <a:ext cx="1474802" cy="91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Species Set</a:t>
            </a:r>
            <a:endParaRPr 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3493074" y="2001029"/>
            <a:ext cx="1186916" cy="868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Gear Types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26" idx="4"/>
            <a:endCxn id="24" idx="0"/>
          </p:cNvCxnSpPr>
          <p:nvPr/>
        </p:nvCxnSpPr>
        <p:spPr>
          <a:xfrm flipH="1">
            <a:off x="3778154" y="2869587"/>
            <a:ext cx="308378" cy="109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4"/>
            <a:endCxn id="24" idx="0"/>
          </p:cNvCxnSpPr>
          <p:nvPr/>
        </p:nvCxnSpPr>
        <p:spPr>
          <a:xfrm>
            <a:off x="2337528" y="3496646"/>
            <a:ext cx="1440626" cy="46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59760" y="3960076"/>
            <a:ext cx="1258324" cy="9175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Simulate Densities</a:t>
            </a:r>
          </a:p>
        </p:txBody>
      </p:sp>
      <p:cxnSp>
        <p:nvCxnSpPr>
          <p:cNvPr id="30" name="Straight Arrow Connector 29"/>
          <p:cNvCxnSpPr>
            <a:stCxn id="24" idx="3"/>
            <a:endCxn id="29" idx="1"/>
          </p:cNvCxnSpPr>
          <p:nvPr/>
        </p:nvCxnSpPr>
        <p:spPr>
          <a:xfrm>
            <a:off x="4540856" y="4418864"/>
            <a:ext cx="818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811627" y="1749313"/>
            <a:ext cx="1533540" cy="1047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Sampling Effort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4"/>
            <a:endCxn id="33" idx="0"/>
          </p:cNvCxnSpPr>
          <p:nvPr/>
        </p:nvCxnSpPr>
        <p:spPr>
          <a:xfrm flipH="1">
            <a:off x="8049104" y="2796411"/>
            <a:ext cx="529293" cy="116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401215" y="3960076"/>
            <a:ext cx="1295778" cy="9175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Simulate Surveys</a:t>
            </a:r>
          </a:p>
        </p:txBody>
      </p:sp>
      <p:cxnSp>
        <p:nvCxnSpPr>
          <p:cNvPr id="34" name="Straight Arrow Connector 33"/>
          <p:cNvCxnSpPr>
            <a:stCxn id="38" idx="4"/>
            <a:endCxn id="33" idx="0"/>
          </p:cNvCxnSpPr>
          <p:nvPr/>
        </p:nvCxnSpPr>
        <p:spPr>
          <a:xfrm flipH="1">
            <a:off x="8049104" y="3319199"/>
            <a:ext cx="2029105" cy="64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3"/>
            <a:endCxn id="33" idx="1"/>
          </p:cNvCxnSpPr>
          <p:nvPr/>
        </p:nvCxnSpPr>
        <p:spPr>
          <a:xfrm>
            <a:off x="6618084" y="4418864"/>
            <a:ext cx="78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222896" y="5446621"/>
            <a:ext cx="1652416" cy="904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Survey Performance</a:t>
            </a:r>
          </a:p>
        </p:txBody>
      </p:sp>
      <p:cxnSp>
        <p:nvCxnSpPr>
          <p:cNvPr id="37" name="Straight Arrow Connector 36"/>
          <p:cNvCxnSpPr>
            <a:stCxn id="33" idx="2"/>
            <a:endCxn id="36" idx="0"/>
          </p:cNvCxnSpPr>
          <p:nvPr/>
        </p:nvCxnSpPr>
        <p:spPr>
          <a:xfrm>
            <a:off x="8049104" y="4877652"/>
            <a:ext cx="0" cy="56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345167" y="2269652"/>
            <a:ext cx="1466083" cy="1049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Survey Designs</a:t>
            </a:r>
            <a:endParaRPr lang="en-US" sz="2000" dirty="0"/>
          </a:p>
        </p:txBody>
      </p:sp>
      <p:sp>
        <p:nvSpPr>
          <p:cNvPr id="39" name="Oval 38"/>
          <p:cNvSpPr/>
          <p:nvPr/>
        </p:nvSpPr>
        <p:spPr>
          <a:xfrm>
            <a:off x="2806066" y="5530274"/>
            <a:ext cx="1944176" cy="91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Historical CPUE data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39" idx="0"/>
            <a:endCxn id="24" idx="2"/>
          </p:cNvCxnSpPr>
          <p:nvPr/>
        </p:nvCxnSpPr>
        <p:spPr>
          <a:xfrm flipV="1">
            <a:off x="3778154" y="4877651"/>
            <a:ext cx="0" cy="6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700066" y="2369266"/>
            <a:ext cx="1258324" cy="9175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Optimized STRS design</a:t>
            </a:r>
          </a:p>
        </p:txBody>
      </p:sp>
      <p:cxnSp>
        <p:nvCxnSpPr>
          <p:cNvPr id="42" name="Straight Arrow Connector 41"/>
          <p:cNvCxnSpPr>
            <a:stCxn id="26" idx="6"/>
            <a:endCxn id="41" idx="1"/>
          </p:cNvCxnSpPr>
          <p:nvPr/>
        </p:nvCxnSpPr>
        <p:spPr>
          <a:xfrm>
            <a:off x="4679990" y="2435308"/>
            <a:ext cx="1020076" cy="39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6"/>
            <a:endCxn id="41" idx="1"/>
          </p:cNvCxnSpPr>
          <p:nvPr/>
        </p:nvCxnSpPr>
        <p:spPr>
          <a:xfrm flipV="1">
            <a:off x="3074929" y="2828054"/>
            <a:ext cx="2625137" cy="21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3"/>
            <a:endCxn id="41" idx="3"/>
          </p:cNvCxnSpPr>
          <p:nvPr/>
        </p:nvCxnSpPr>
        <p:spPr>
          <a:xfrm flipH="1">
            <a:off x="6958390" y="2643067"/>
            <a:ext cx="1077819" cy="18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540856" y="3286842"/>
            <a:ext cx="1159210" cy="69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3" idx="0"/>
          </p:cNvCxnSpPr>
          <p:nvPr/>
        </p:nvCxnSpPr>
        <p:spPr>
          <a:xfrm>
            <a:off x="6964838" y="2988402"/>
            <a:ext cx="1084266" cy="97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“True CV”: uncertainty across survey simulation replicates</a:t>
            </a:r>
          </a:p>
          <a:p>
            <a:pPr lvl="1"/>
            <a:r>
              <a:rPr lang="en-US" dirty="0" smtClean="0"/>
              <a:t>SD(abundance across replicates) / true abundance</a:t>
            </a:r>
          </a:p>
          <a:p>
            <a:pPr lvl="1"/>
            <a:endParaRPr lang="en-US" dirty="0"/>
          </a:p>
          <a:p>
            <a:r>
              <a:rPr lang="en-US" dirty="0" smtClean="0"/>
              <a:t>RRMSE of CV: uncertainty of the sample CV estimates</a:t>
            </a:r>
          </a:p>
          <a:p>
            <a:pPr lvl="1"/>
            <a:r>
              <a:rPr lang="en-US" dirty="0" smtClean="0"/>
              <a:t>Incorporates both the spread of the sample CV across replicates and the bias of the sample CVs with respect to the true CV</a:t>
            </a:r>
          </a:p>
          <a:p>
            <a:pPr lvl="1"/>
            <a:r>
              <a:rPr lang="en-US" dirty="0" smtClean="0"/>
              <a:t>Biased CVs can lead to misleading conclusions about the strength of the survey CV, which is one measure of the quality of the survey.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329</Words>
  <Application>Microsoft Office PowerPoint</Application>
  <PresentationFormat>Widescreen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Chukchi Sea: Introduction</vt:lpstr>
      <vt:lpstr>Chukchi Sea: Ever changing</vt:lpstr>
      <vt:lpstr>Chukchi Sea: Need for a Survey</vt:lpstr>
      <vt:lpstr>Multispecies Tradeoffs</vt:lpstr>
      <vt:lpstr>Workflow</vt:lpstr>
      <vt:lpstr>Survey Metrics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Zack.Oyafuso</dc:creator>
  <cp:lastModifiedBy>Zack.Oyafuso</cp:lastModifiedBy>
  <cp:revision>29</cp:revision>
  <dcterms:created xsi:type="dcterms:W3CDTF">2022-08-11T01:07:06Z</dcterms:created>
  <dcterms:modified xsi:type="dcterms:W3CDTF">2022-09-08T03:52:27Z</dcterms:modified>
</cp:coreProperties>
</file>