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63" r:id="rId4"/>
    <p:sldId id="273" r:id="rId5"/>
    <p:sldId id="272" r:id="rId6"/>
    <p:sldId id="274" r:id="rId7"/>
    <p:sldId id="275" r:id="rId8"/>
    <p:sldId id="284" r:id="rId9"/>
    <p:sldId id="262" r:id="rId10"/>
    <p:sldId id="276" r:id="rId11"/>
    <p:sldId id="281" r:id="rId12"/>
    <p:sldId id="277" r:id="rId13"/>
    <p:sldId id="271" r:id="rId14"/>
    <p:sldId id="283" r:id="rId15"/>
    <p:sldId id="270" r:id="rId16"/>
    <p:sldId id="269" r:id="rId17"/>
    <p:sldId id="267" r:id="rId18"/>
    <p:sldId id="280" r:id="rId19"/>
    <p:sldId id="278" r:id="rId20"/>
    <p:sldId id="27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59" autoAdjust="0"/>
    <p:restoredTop sz="74869" autoAdjust="0"/>
  </p:normalViewPr>
  <p:slideViewPr>
    <p:cSldViewPr snapToGrid="0">
      <p:cViewPr varScale="1">
        <p:scale>
          <a:sx n="48" d="100"/>
          <a:sy n="48" d="100"/>
        </p:scale>
        <p:origin x="1192"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311F8E-5B48-41AE-8811-B04EAA4452AD}" type="datetimeFigureOut">
              <a:rPr lang="en-US" smtClean="0"/>
              <a:t>9/14/2022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BDFE6A-B5BC-4569-B49E-23179F79C7B2}" type="slidenum">
              <a:rPr lang="en-US" smtClean="0"/>
              <a:t>‹#›</a:t>
            </a:fld>
            <a:endParaRPr lang="en-US"/>
          </a:p>
        </p:txBody>
      </p:sp>
    </p:spTree>
    <p:extLst>
      <p:ext uri="{BB962C8B-B14F-4D97-AF65-F5344CB8AC3E}">
        <p14:creationId xmlns:p14="http://schemas.microsoft.com/office/powerpoint/2010/main" val="509642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(0.5 min) So</a:t>
            </a:r>
            <a:r>
              <a:rPr lang="en-US" baseline="0" dirty="0" smtClean="0"/>
              <a:t> some intro, this is the extent of our Bering Sea BTS in Alaska. The </a:t>
            </a:r>
            <a:r>
              <a:rPr lang="en-US" dirty="0" smtClean="0"/>
              <a:t>US Chukchi sea is this</a:t>
            </a:r>
            <a:r>
              <a:rPr lang="en-US" baseline="0" dirty="0" smtClean="0"/>
              <a:t> orange</a:t>
            </a:r>
            <a:r>
              <a:rPr lang="en-US" dirty="0" smtClean="0"/>
              <a:t> part of the US Arctic ocean that extends north of the Bering Strait longitudinally bordered by th</a:t>
            </a:r>
            <a:r>
              <a:rPr lang="en-US" baseline="0" dirty="0" smtClean="0"/>
              <a:t>e US-</a:t>
            </a:r>
            <a:r>
              <a:rPr lang="en-US" dirty="0" smtClean="0"/>
              <a:t>Russian boundary on its west. While the Bering</a:t>
            </a:r>
            <a:r>
              <a:rPr lang="en-US" baseline="0" dirty="0" smtClean="0"/>
              <a:t> Sea shelf in green has been surveyed for over 40 years now, the Chukchi has seldom been sampled with only a handful of years of sampling in the same time frame. </a:t>
            </a:r>
            <a:endParaRPr lang="en-US" dirty="0" smtClean="0"/>
          </a:p>
        </p:txBody>
      </p:sp>
      <p:sp>
        <p:nvSpPr>
          <p:cNvPr id="4" name="Slide Number Placeholder 3"/>
          <p:cNvSpPr>
            <a:spLocks noGrp="1"/>
          </p:cNvSpPr>
          <p:nvPr>
            <p:ph type="sldNum" sz="quarter" idx="10"/>
          </p:nvPr>
        </p:nvSpPr>
        <p:spPr/>
        <p:txBody>
          <a:bodyPr/>
          <a:lstStyle/>
          <a:p>
            <a:fld id="{05BDFE6A-B5BC-4569-B49E-23179F79C7B2}" type="slidenum">
              <a:rPr lang="en-US" smtClean="0"/>
              <a:t>2</a:t>
            </a:fld>
            <a:endParaRPr lang="en-US"/>
          </a:p>
        </p:txBody>
      </p:sp>
    </p:spTree>
    <p:extLst>
      <p:ext uri="{BB962C8B-B14F-4D97-AF65-F5344CB8AC3E}">
        <p14:creationId xmlns:p14="http://schemas.microsoft.com/office/powerpoint/2010/main" val="31648373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(30</a:t>
            </a:r>
            <a:r>
              <a:rPr lang="en-US" baseline="0" dirty="0" smtClean="0"/>
              <a:t> sec</a:t>
            </a:r>
            <a:r>
              <a:rPr lang="en-US" dirty="0" smtClean="0"/>
              <a:t>) The first metric we will look at</a:t>
            </a:r>
            <a:r>
              <a:rPr lang="en-US" baseline="0" dirty="0" smtClean="0"/>
              <a:t> is </a:t>
            </a:r>
            <a:r>
              <a:rPr lang="en-US" dirty="0" smtClean="0"/>
              <a:t>“True CV”.</a:t>
            </a:r>
            <a:r>
              <a:rPr lang="en-US" baseline="0" dirty="0" smtClean="0"/>
              <a:t> If we look at the distribution of our 1000 replicated estimated abundances, the SD of this distribution / </a:t>
            </a:r>
            <a:r>
              <a:rPr lang="en-US" dirty="0" smtClean="0"/>
              <a:t>true abundance reflects what</a:t>
            </a:r>
            <a:r>
              <a:rPr lang="en-US" baseline="0" dirty="0" smtClean="0"/>
              <a:t> we are calling the “True” </a:t>
            </a:r>
            <a:r>
              <a:rPr lang="en-US" dirty="0" smtClean="0"/>
              <a:t>variability</a:t>
            </a:r>
            <a:r>
              <a:rPr lang="en-US" baseline="0" dirty="0" smtClean="0"/>
              <a:t> of the sampling design, i.e., the variability of the abundance index if we were able to replicate the survey design, which we can under simulation. </a:t>
            </a:r>
          </a:p>
          <a:p>
            <a:endParaRPr lang="en-US" dirty="0"/>
          </a:p>
        </p:txBody>
      </p:sp>
      <p:sp>
        <p:nvSpPr>
          <p:cNvPr id="4" name="Slide Number Placeholder 3"/>
          <p:cNvSpPr>
            <a:spLocks noGrp="1"/>
          </p:cNvSpPr>
          <p:nvPr>
            <p:ph type="sldNum" sz="quarter" idx="10"/>
          </p:nvPr>
        </p:nvSpPr>
        <p:spPr/>
        <p:txBody>
          <a:bodyPr/>
          <a:lstStyle/>
          <a:p>
            <a:fld id="{05BDFE6A-B5BC-4569-B49E-23179F79C7B2}" type="slidenum">
              <a:rPr lang="en-US" smtClean="0"/>
              <a:t>11</a:t>
            </a:fld>
            <a:endParaRPr lang="en-US"/>
          </a:p>
        </p:txBody>
      </p:sp>
    </p:spTree>
    <p:extLst>
      <p:ext uri="{BB962C8B-B14F-4D97-AF65-F5344CB8AC3E}">
        <p14:creationId xmlns:p14="http://schemas.microsoft.com/office/powerpoint/2010/main" val="18375658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(30 sec) That’s what’s plotted on the y-axis under a range of sample sizes</a:t>
            </a:r>
            <a:r>
              <a:rPr lang="en-US" baseline="0" dirty="0" smtClean="0"/>
              <a:t> on the x-axis and our three designs are color coded: simple random design in black, systematic in blue, and stratified in red. You can observe first the decrease in CV over sample size in all cases as we would expect, and for a given sample size, SYS is slightly more precise than the stratified design, followed by the simple random design in black. </a:t>
            </a:r>
          </a:p>
          <a:p>
            <a:endParaRPr lang="en-US" dirty="0"/>
          </a:p>
        </p:txBody>
      </p:sp>
      <p:sp>
        <p:nvSpPr>
          <p:cNvPr id="4" name="Slide Number Placeholder 3"/>
          <p:cNvSpPr>
            <a:spLocks noGrp="1"/>
          </p:cNvSpPr>
          <p:nvPr>
            <p:ph type="sldNum" sz="quarter" idx="10"/>
          </p:nvPr>
        </p:nvSpPr>
        <p:spPr/>
        <p:txBody>
          <a:bodyPr/>
          <a:lstStyle/>
          <a:p>
            <a:fld id="{05BDFE6A-B5BC-4569-B49E-23179F79C7B2}" type="slidenum">
              <a:rPr lang="en-US" smtClean="0"/>
              <a:t>12</a:t>
            </a:fld>
            <a:endParaRPr lang="en-US"/>
          </a:p>
        </p:txBody>
      </p:sp>
    </p:spTree>
    <p:extLst>
      <p:ext uri="{BB962C8B-B14F-4D97-AF65-F5344CB8AC3E}">
        <p14:creationId xmlns:p14="http://schemas.microsoft.com/office/powerpoint/2010/main" val="19092178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(30</a:t>
            </a:r>
            <a:r>
              <a:rPr lang="en-US" baseline="0" dirty="0" smtClean="0"/>
              <a:t> sec</a:t>
            </a:r>
            <a:r>
              <a:rPr lang="en-US" dirty="0" smtClean="0"/>
              <a:t>) The second evaluation metric we will look</a:t>
            </a:r>
            <a:r>
              <a:rPr lang="en-US" baseline="0" dirty="0" smtClean="0"/>
              <a:t> at is what we are calling </a:t>
            </a:r>
            <a:r>
              <a:rPr lang="en-US" dirty="0" smtClean="0"/>
              <a:t>RRMSE of CV: if</a:t>
            </a:r>
            <a:r>
              <a:rPr lang="en-US" baseline="0" dirty="0" smtClean="0"/>
              <a:t> we are looking at the distribution of our 1000 sample CVs (associated with the abundance index) </a:t>
            </a:r>
            <a:r>
              <a:rPr lang="en-US" dirty="0" smtClean="0"/>
              <a:t>this metric </a:t>
            </a:r>
            <a:r>
              <a:rPr lang="en-US" baseline="0" dirty="0" smtClean="0"/>
              <a:t>combines</a:t>
            </a:r>
            <a:r>
              <a:rPr lang="en-US" dirty="0" smtClean="0"/>
              <a:t> both the spread of that distribution and the bias of those CVs with respect to the true CV (red line). Ideally, the CV</a:t>
            </a:r>
            <a:r>
              <a:rPr lang="en-US" baseline="0" dirty="0" smtClean="0"/>
              <a:t> that you estimate from a sample should be consistent with the true CV, the level of variability associated with that design. </a:t>
            </a:r>
            <a:endParaRPr lang="en-US" dirty="0" smtClean="0"/>
          </a:p>
        </p:txBody>
      </p:sp>
      <p:sp>
        <p:nvSpPr>
          <p:cNvPr id="4" name="Slide Number Placeholder 3"/>
          <p:cNvSpPr>
            <a:spLocks noGrp="1"/>
          </p:cNvSpPr>
          <p:nvPr>
            <p:ph type="sldNum" sz="quarter" idx="10"/>
          </p:nvPr>
        </p:nvSpPr>
        <p:spPr/>
        <p:txBody>
          <a:bodyPr/>
          <a:lstStyle/>
          <a:p>
            <a:fld id="{05BDFE6A-B5BC-4569-B49E-23179F79C7B2}" type="slidenum">
              <a:rPr lang="en-US" smtClean="0"/>
              <a:t>13</a:t>
            </a:fld>
            <a:endParaRPr lang="en-US"/>
          </a:p>
        </p:txBody>
      </p:sp>
    </p:spTree>
    <p:extLst>
      <p:ext uri="{BB962C8B-B14F-4D97-AF65-F5344CB8AC3E}">
        <p14:creationId xmlns:p14="http://schemas.microsoft.com/office/powerpoint/2010/main" val="11777554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(30</a:t>
            </a:r>
            <a:r>
              <a:rPr lang="en-US" baseline="0" dirty="0" smtClean="0"/>
              <a:t> sec</a:t>
            </a:r>
            <a:r>
              <a:rPr lang="en-US" dirty="0" smtClean="0"/>
              <a:t>) Looking</a:t>
            </a:r>
            <a:r>
              <a:rPr lang="en-US" baseline="0" dirty="0" smtClean="0"/>
              <a:t> at our species, although systematic designs generally had lower True CV from the last slide, the relative error of those sample CVs of were higher than the two randomized designs. Specifically, the sample CVs were either more biased (negatively) or more spread out relative to the randomized designs. Between the two randomized designs, the RRMSEs of CVs were more comparable and decreased with sample size.</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05BDFE6A-B5BC-4569-B49E-23179F79C7B2}" type="slidenum">
              <a:rPr lang="en-US" smtClean="0"/>
              <a:t>14</a:t>
            </a:fld>
            <a:endParaRPr lang="en-US"/>
          </a:p>
        </p:txBody>
      </p:sp>
    </p:spTree>
    <p:extLst>
      <p:ext uri="{BB962C8B-B14F-4D97-AF65-F5344CB8AC3E}">
        <p14:creationId xmlns:p14="http://schemas.microsoft.com/office/powerpoint/2010/main" val="3125376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(45</a:t>
            </a:r>
            <a:r>
              <a:rPr lang="en-US" baseline="0" dirty="0" smtClean="0"/>
              <a:t> sec</a:t>
            </a:r>
            <a:r>
              <a:rPr lang="en-US" dirty="0" smtClean="0"/>
              <a:t>) </a:t>
            </a:r>
          </a:p>
          <a:p>
            <a:pPr marL="0" indent="0">
              <a:buFont typeface="Arial" panose="020B0604020202020204" pitchFamily="34" charset="0"/>
              <a:buNone/>
            </a:pPr>
            <a:r>
              <a:rPr lang="en-US" dirty="0" smtClean="0"/>
              <a:t>I</a:t>
            </a:r>
            <a:r>
              <a:rPr lang="en-US" baseline="0" dirty="0" smtClean="0"/>
              <a:t> conclude this talk in more explicit terms related to the four TORs of this workshop.</a:t>
            </a:r>
            <a:endParaRPr lang="en-US" dirty="0" smtClean="0"/>
          </a:p>
          <a:p>
            <a:pPr marL="171450" indent="-171450">
              <a:buFont typeface="Arial" panose="020B0604020202020204" pitchFamily="34" charset="0"/>
              <a:buChar char="•"/>
            </a:pPr>
            <a:r>
              <a:rPr lang="en-US" dirty="0" smtClean="0"/>
              <a:t>The</a:t>
            </a:r>
            <a:r>
              <a:rPr lang="en-US" baseline="0" dirty="0" smtClean="0"/>
              <a:t> Chukchi sea is a naturally dynamic ecosystem, made even more dynamic with a warming climate</a:t>
            </a:r>
          </a:p>
          <a:p>
            <a:pPr marL="171450" indent="-171450">
              <a:buFont typeface="Arial" panose="020B0604020202020204" pitchFamily="34" charset="0"/>
              <a:buChar char="•"/>
            </a:pPr>
            <a:r>
              <a:rPr lang="en-US" baseline="0" dirty="0" smtClean="0"/>
              <a:t>We have to anticipate and document the changes of surveys for expansions into new areas (you can think of this a new survey but it’s also in time as an expansion of the Bering sea survey)</a:t>
            </a:r>
          </a:p>
          <a:p>
            <a:pPr marL="171450" indent="-171450">
              <a:buFont typeface="Arial" panose="020B0604020202020204" pitchFamily="34" charset="0"/>
              <a:buChar char="•"/>
            </a:pPr>
            <a:r>
              <a:rPr lang="en-US" baseline="0" dirty="0" smtClean="0"/>
              <a:t>Due to the uncertainties of the logistical aspects of this new survey, we need to be able to plan for a wide variety of survey effort levels, understand and communicate their potential effects to our survey products, as well any tradeoffs among species. </a:t>
            </a:r>
          </a:p>
          <a:p>
            <a:endParaRPr lang="en-US" dirty="0"/>
          </a:p>
        </p:txBody>
      </p:sp>
      <p:sp>
        <p:nvSpPr>
          <p:cNvPr id="4" name="Slide Number Placeholder 3"/>
          <p:cNvSpPr>
            <a:spLocks noGrp="1"/>
          </p:cNvSpPr>
          <p:nvPr>
            <p:ph type="sldNum" sz="quarter" idx="10"/>
          </p:nvPr>
        </p:nvSpPr>
        <p:spPr/>
        <p:txBody>
          <a:bodyPr/>
          <a:lstStyle/>
          <a:p>
            <a:fld id="{05BDFE6A-B5BC-4569-B49E-23179F79C7B2}" type="slidenum">
              <a:rPr lang="en-US" smtClean="0"/>
              <a:t>15</a:t>
            </a:fld>
            <a:endParaRPr lang="en-US"/>
          </a:p>
        </p:txBody>
      </p:sp>
    </p:spTree>
    <p:extLst>
      <p:ext uri="{BB962C8B-B14F-4D97-AF65-F5344CB8AC3E}">
        <p14:creationId xmlns:p14="http://schemas.microsoft.com/office/powerpoint/2010/main" val="19390115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(30 sec) This</a:t>
            </a:r>
            <a:r>
              <a:rPr lang="en-US" baseline="0" dirty="0" smtClean="0"/>
              <a:t> analysis is contained within a broader and more complicated question at our center which is: okay we have a Chukchi survey, how do we integrate that with the many BTSs in the Bering region with different spatial and temporal footprints. We’ve had success integrating the NBS but it seems like it will be more of a challenge for the Chukchi. It seems like we may hear more about this during the workshop so I’m looking forward to that.</a:t>
            </a:r>
            <a:endParaRPr lang="en-US" dirty="0"/>
          </a:p>
        </p:txBody>
      </p:sp>
      <p:sp>
        <p:nvSpPr>
          <p:cNvPr id="4" name="Slide Number Placeholder 3"/>
          <p:cNvSpPr>
            <a:spLocks noGrp="1"/>
          </p:cNvSpPr>
          <p:nvPr>
            <p:ph type="sldNum" sz="quarter" idx="10"/>
          </p:nvPr>
        </p:nvSpPr>
        <p:spPr/>
        <p:txBody>
          <a:bodyPr/>
          <a:lstStyle/>
          <a:p>
            <a:fld id="{05BDFE6A-B5BC-4569-B49E-23179F79C7B2}" type="slidenum">
              <a:rPr lang="en-US" smtClean="0"/>
              <a:t>16</a:t>
            </a:fld>
            <a:endParaRPr lang="en-US"/>
          </a:p>
        </p:txBody>
      </p:sp>
    </p:spTree>
    <p:extLst>
      <p:ext uri="{BB962C8B-B14F-4D97-AF65-F5344CB8AC3E}">
        <p14:creationId xmlns:p14="http://schemas.microsoft.com/office/powerpoint/2010/main" val="33094158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(1 min)</a:t>
            </a:r>
            <a:r>
              <a:rPr lang="en-US" baseline="0" dirty="0" smtClean="0"/>
              <a:t> </a:t>
            </a:r>
            <a:r>
              <a:rPr lang="en-US" dirty="0" smtClean="0"/>
              <a:t>Lastly,</a:t>
            </a:r>
            <a:r>
              <a:rPr lang="en-US" baseline="0" dirty="0" smtClean="0"/>
              <a:t> i</a:t>
            </a:r>
            <a:r>
              <a:rPr lang="en-US" dirty="0" smtClean="0"/>
              <a:t>n terms of how we go</a:t>
            </a:r>
            <a:r>
              <a:rPr lang="en-US" baseline="0" dirty="0" smtClean="0"/>
              <a:t> about using the tools that we have to conduct survey science and to address WKUSER issues, we used this general workflow with the tools in blue:</a:t>
            </a:r>
            <a:endParaRPr lang="en-US" dirty="0" smtClean="0"/>
          </a:p>
          <a:p>
            <a:pPr marL="171450" indent="-171450">
              <a:buFont typeface="Arial" panose="020B0604020202020204" pitchFamily="34" charset="0"/>
              <a:buChar char="•"/>
            </a:pPr>
            <a:r>
              <a:rPr lang="en-US" dirty="0" smtClean="0"/>
              <a:t>We</a:t>
            </a:r>
            <a:r>
              <a:rPr lang="en-US" baseline="0" dirty="0" smtClean="0"/>
              <a:t> used VAST to fit and simulate spatiotemporal distributions to our species of interest</a:t>
            </a:r>
            <a:endParaRPr lang="en-US" dirty="0" smtClean="0"/>
          </a:p>
          <a:p>
            <a:pPr marL="171450" indent="-171450">
              <a:buFont typeface="Arial" panose="020B0604020202020204" pitchFamily="34" charset="0"/>
              <a:buChar char="•"/>
            </a:pPr>
            <a:r>
              <a:rPr lang="en-US" dirty="0" smtClean="0"/>
              <a:t>Along</a:t>
            </a:r>
            <a:r>
              <a:rPr lang="en-US" baseline="0" dirty="0" smtClean="0"/>
              <a:t> with simple random and systematic designs, we also used the </a:t>
            </a:r>
            <a:r>
              <a:rPr lang="en-US" dirty="0" err="1" smtClean="0"/>
              <a:t>SamplingStrata</a:t>
            </a:r>
            <a:r>
              <a:rPr lang="en-US" dirty="0" smtClean="0"/>
              <a:t> package to </a:t>
            </a:r>
            <a:r>
              <a:rPr lang="en-US" baseline="0" dirty="0" smtClean="0"/>
              <a:t>help design a stratified random design. One of the biggest improvements of the stratified design is that multiple species can be included in the optimization which reflects the objectives of most surveys</a:t>
            </a:r>
          </a:p>
          <a:p>
            <a:pPr marL="171450" indent="-171450">
              <a:buFont typeface="Arial" panose="020B0604020202020204" pitchFamily="34" charset="0"/>
              <a:buChar char="•"/>
            </a:pPr>
            <a:r>
              <a:rPr lang="en-US" baseline="0" dirty="0" smtClean="0"/>
              <a:t>We used simulation testing as a tool to compare the performance of different survey designs across a range of total survey effort across species, and used evaluation metrics like true CV and RRMSE of CV to compare the quality of survey products.</a:t>
            </a:r>
          </a:p>
        </p:txBody>
      </p:sp>
      <p:sp>
        <p:nvSpPr>
          <p:cNvPr id="4" name="Slide Number Placeholder 3"/>
          <p:cNvSpPr>
            <a:spLocks noGrp="1"/>
          </p:cNvSpPr>
          <p:nvPr>
            <p:ph type="sldNum" sz="quarter" idx="10"/>
          </p:nvPr>
        </p:nvSpPr>
        <p:spPr/>
        <p:txBody>
          <a:bodyPr/>
          <a:lstStyle/>
          <a:p>
            <a:fld id="{05BDFE6A-B5BC-4569-B49E-23179F79C7B2}" type="slidenum">
              <a:rPr lang="en-US" smtClean="0"/>
              <a:t>17</a:t>
            </a:fld>
            <a:endParaRPr lang="en-US"/>
          </a:p>
        </p:txBody>
      </p:sp>
    </p:spTree>
    <p:extLst>
      <p:ext uri="{BB962C8B-B14F-4D97-AF65-F5344CB8AC3E}">
        <p14:creationId xmlns:p14="http://schemas.microsoft.com/office/powerpoint/2010/main" val="29861824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BDFE6A-B5BC-4569-B49E-23179F79C7B2}" type="slidenum">
              <a:rPr lang="en-US" smtClean="0"/>
              <a:t>18</a:t>
            </a:fld>
            <a:endParaRPr lang="en-US"/>
          </a:p>
        </p:txBody>
      </p:sp>
    </p:spTree>
    <p:extLst>
      <p:ext uri="{BB962C8B-B14F-4D97-AF65-F5344CB8AC3E}">
        <p14:creationId xmlns:p14="http://schemas.microsoft.com/office/powerpoint/2010/main" val="11363774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(0.5</a:t>
            </a:r>
            <a:r>
              <a:rPr lang="en-US" baseline="0" dirty="0" smtClean="0"/>
              <a:t> </a:t>
            </a:r>
            <a:r>
              <a:rPr lang="en-US" dirty="0" smtClean="0"/>
              <a:t>min) P</a:t>
            </a:r>
            <a:r>
              <a:rPr lang="en-US" baseline="0" dirty="0" smtClean="0"/>
              <a:t>lotted here on the right are the same strata but the station allocations are only informed by the variability from one species. It is seemingly trivial at first because we don’t design surveys for just one species but it is a good tool to visualize how the multispecies solution on the left is influenced by the spatial variability and overlap of the species that were used to inform the solution. </a:t>
            </a:r>
            <a:endParaRPr lang="en-US" dirty="0"/>
          </a:p>
        </p:txBody>
      </p:sp>
      <p:sp>
        <p:nvSpPr>
          <p:cNvPr id="4" name="Slide Number Placeholder 3"/>
          <p:cNvSpPr>
            <a:spLocks noGrp="1"/>
          </p:cNvSpPr>
          <p:nvPr>
            <p:ph type="sldNum" sz="quarter" idx="10"/>
          </p:nvPr>
        </p:nvSpPr>
        <p:spPr/>
        <p:txBody>
          <a:bodyPr/>
          <a:lstStyle/>
          <a:p>
            <a:fld id="{05BDFE6A-B5BC-4569-B49E-23179F79C7B2}" type="slidenum">
              <a:rPr lang="en-US" smtClean="0"/>
              <a:t>20</a:t>
            </a:fld>
            <a:endParaRPr lang="en-US"/>
          </a:p>
        </p:txBody>
      </p:sp>
    </p:spTree>
    <p:extLst>
      <p:ext uri="{BB962C8B-B14F-4D97-AF65-F5344CB8AC3E}">
        <p14:creationId xmlns:p14="http://schemas.microsoft.com/office/powerpoint/2010/main" val="4126201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(1</a:t>
            </a:r>
            <a:r>
              <a:rPr lang="en-US" baseline="0" dirty="0" smtClean="0"/>
              <a:t> min</a:t>
            </a:r>
            <a:r>
              <a:rPr lang="en-US" dirty="0" smtClean="0"/>
              <a:t>) The Chukchi a naturally dynamic system.</a:t>
            </a:r>
            <a:r>
              <a:rPr lang="en-US" baseline="0" dirty="0" smtClean="0"/>
              <a:t> It </a:t>
            </a:r>
            <a:r>
              <a:rPr lang="en-US" dirty="0" smtClean="0"/>
              <a:t>is covered by ice for most of the year except in the summer when the ice recedes</a:t>
            </a:r>
            <a:r>
              <a:rPr lang="en-US" baseline="0" dirty="0" smtClean="0"/>
              <a:t>. But with a changing climate, the summer extent of the ice is shrinking. We’ve already highlighted why pole-ward extensions of populations have implications for our survey designs and we’ve already observed this migration into the NBS (blue) from our surveys. The </a:t>
            </a:r>
            <a:r>
              <a:rPr lang="en-US" dirty="0" smtClean="0">
                <a:sym typeface="Wingdings" panose="05000000000000000000" pitchFamily="2" charset="2"/>
              </a:rPr>
              <a:t>Russians have recently observed large enough</a:t>
            </a:r>
            <a:r>
              <a:rPr lang="en-US" baseline="0" dirty="0" smtClean="0">
                <a:sym typeface="Wingdings" panose="05000000000000000000" pitchFamily="2" charset="2"/>
              </a:rPr>
              <a:t> populations of Pollock in the Chukchi to establish a fishery in the past few years. </a:t>
            </a:r>
            <a:endParaRPr lang="en-US"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05BDFE6A-B5BC-4569-B49E-23179F79C7B2}" type="slidenum">
              <a:rPr lang="en-US" smtClean="0"/>
              <a:t>3</a:t>
            </a:fld>
            <a:endParaRPr lang="en-US"/>
          </a:p>
        </p:txBody>
      </p:sp>
    </p:spTree>
    <p:extLst>
      <p:ext uri="{BB962C8B-B14F-4D97-AF65-F5344CB8AC3E}">
        <p14:creationId xmlns:p14="http://schemas.microsoft.com/office/powerpoint/2010/main" val="3409824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(1 min) Due</a:t>
            </a:r>
            <a:r>
              <a:rPr lang="en-US" baseline="0" dirty="0" smtClean="0"/>
              <a:t> to the logical uncertainties of when and how we would conduct a BTS in the region, this analysis that I have been </a:t>
            </a:r>
            <a:r>
              <a:rPr lang="en-US" baseline="0" dirty="0" err="1" smtClean="0"/>
              <a:t>coleading</a:t>
            </a:r>
            <a:r>
              <a:rPr lang="en-US" baseline="0" dirty="0" smtClean="0"/>
              <a:t> is in anticipation of the eventual planning for this survey and as we’ll see by the end hits a lot of the TORs in this workshop</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W</a:t>
            </a:r>
            <a:r>
              <a:rPr lang="en-US" baseline="0" dirty="0" smtClean="0"/>
              <a:t>e evaluated the </a:t>
            </a:r>
            <a:r>
              <a:rPr lang="en-US" sz="1200" dirty="0" smtClean="0"/>
              <a:t>performance of different survey designs with varying total survey effort across</a:t>
            </a:r>
            <a:r>
              <a:rPr lang="en-US" sz="1200" baseline="0" dirty="0" smtClean="0"/>
              <a:t> a set </a:t>
            </a:r>
            <a:r>
              <a:rPr lang="en-US" sz="1200" baseline="0" dirty="0" err="1" smtClean="0"/>
              <a:t>groundfish</a:t>
            </a:r>
            <a:r>
              <a:rPr lang="en-US" sz="1200" baseline="0" dirty="0" smtClean="0"/>
              <a:t> species, in this case a reduced set of representative </a:t>
            </a:r>
            <a:r>
              <a:rPr lang="en-US" sz="1200" baseline="0" dirty="0" err="1" smtClean="0"/>
              <a:t>groundfish</a:t>
            </a:r>
            <a:r>
              <a:rPr lang="en-US" sz="1200" baseline="0" dirty="0" smtClean="0"/>
              <a:t> and crab species</a:t>
            </a:r>
            <a:r>
              <a:rPr lang="en-US" baseline="0" dirty="0" smtClean="0"/>
              <a:t>. We looked at simple random and gridded systematic designs as well as an optimized stratified design created using methods covered in Lewis’s previous talk on our work in the Gulf of Alaska. And, we wanted to look at the impacts of these designs on survey precision and reliability of the CV estimates on biomass indices. </a:t>
            </a:r>
            <a:endParaRPr lang="en-US" dirty="0"/>
          </a:p>
        </p:txBody>
      </p:sp>
      <p:sp>
        <p:nvSpPr>
          <p:cNvPr id="4" name="Slide Number Placeholder 3"/>
          <p:cNvSpPr>
            <a:spLocks noGrp="1"/>
          </p:cNvSpPr>
          <p:nvPr>
            <p:ph type="sldNum" sz="quarter" idx="10"/>
          </p:nvPr>
        </p:nvSpPr>
        <p:spPr/>
        <p:txBody>
          <a:bodyPr/>
          <a:lstStyle/>
          <a:p>
            <a:fld id="{05BDFE6A-B5BC-4569-B49E-23179F79C7B2}" type="slidenum">
              <a:rPr lang="en-US" smtClean="0"/>
              <a:t>4</a:t>
            </a:fld>
            <a:endParaRPr lang="en-US"/>
          </a:p>
        </p:txBody>
      </p:sp>
    </p:spTree>
    <p:extLst>
      <p:ext uri="{BB962C8B-B14F-4D97-AF65-F5344CB8AC3E}">
        <p14:creationId xmlns:p14="http://schemas.microsoft.com/office/powerpoint/2010/main" val="104135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my roadmap for the analysis</a:t>
            </a:r>
            <a:endParaRPr lang="en-US" dirty="0" smtClean="0"/>
          </a:p>
          <a:p>
            <a:endParaRPr lang="en-US" dirty="0"/>
          </a:p>
        </p:txBody>
      </p:sp>
      <p:sp>
        <p:nvSpPr>
          <p:cNvPr id="4" name="Slide Number Placeholder 3"/>
          <p:cNvSpPr>
            <a:spLocks noGrp="1"/>
          </p:cNvSpPr>
          <p:nvPr>
            <p:ph type="sldNum" sz="quarter" idx="10"/>
          </p:nvPr>
        </p:nvSpPr>
        <p:spPr/>
        <p:txBody>
          <a:bodyPr/>
          <a:lstStyle/>
          <a:p>
            <a:fld id="{05BDFE6A-B5BC-4569-B49E-23179F79C7B2}" type="slidenum">
              <a:rPr lang="en-US" smtClean="0"/>
              <a:t>5</a:t>
            </a:fld>
            <a:endParaRPr lang="en-US"/>
          </a:p>
        </p:txBody>
      </p:sp>
    </p:spTree>
    <p:extLst>
      <p:ext uri="{BB962C8B-B14F-4D97-AF65-F5344CB8AC3E}">
        <p14:creationId xmlns:p14="http://schemas.microsoft.com/office/powerpoint/2010/main" val="41613234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(60 sec) First,</a:t>
            </a:r>
            <a:r>
              <a:rPr lang="en-US" baseline="0" dirty="0" smtClean="0"/>
              <a:t> we fitted VAST to our species of interest. </a:t>
            </a:r>
            <a:r>
              <a:rPr lang="en-US" baseline="0" dirty="0" smtClean="0"/>
              <a:t>Here </a:t>
            </a:r>
            <a:r>
              <a:rPr lang="en-US" baseline="0" dirty="0" smtClean="0"/>
              <a:t>are the predicted density distributions </a:t>
            </a:r>
            <a:r>
              <a:rPr lang="en-US" baseline="0" dirty="0" smtClean="0"/>
              <a:t>that come out of </a:t>
            </a:r>
            <a:r>
              <a:rPr lang="en-US" baseline="0" dirty="0" smtClean="0"/>
              <a:t>VAST. You can notice a variety of distribution types: Arctic cod are quite ubiquitous in the Chukchi, most are restricted to either the southern and nearshore part of the domain like saffron cod, plaice, and yellowfin sole. Bering flounder and snow crab have slightly more offshore distributions mostly restricted to the south. </a:t>
            </a:r>
            <a:endParaRPr lang="en-US" dirty="0"/>
          </a:p>
        </p:txBody>
      </p:sp>
      <p:sp>
        <p:nvSpPr>
          <p:cNvPr id="4" name="Slide Number Placeholder 3"/>
          <p:cNvSpPr>
            <a:spLocks noGrp="1"/>
          </p:cNvSpPr>
          <p:nvPr>
            <p:ph type="sldNum" sz="quarter" idx="10"/>
          </p:nvPr>
        </p:nvSpPr>
        <p:spPr/>
        <p:txBody>
          <a:bodyPr/>
          <a:lstStyle/>
          <a:p>
            <a:fld id="{05BDFE6A-B5BC-4569-B49E-23179F79C7B2}" type="slidenum">
              <a:rPr lang="en-US" smtClean="0"/>
              <a:t>6</a:t>
            </a:fld>
            <a:endParaRPr lang="en-US"/>
          </a:p>
        </p:txBody>
      </p:sp>
    </p:spTree>
    <p:extLst>
      <p:ext uri="{BB962C8B-B14F-4D97-AF65-F5344CB8AC3E}">
        <p14:creationId xmlns:p14="http://schemas.microsoft.com/office/powerpoint/2010/main" val="2772690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(15 sec)</a:t>
            </a:r>
            <a:r>
              <a:rPr lang="en-US" baseline="0" dirty="0" smtClean="0"/>
              <a:t> </a:t>
            </a:r>
            <a:r>
              <a:rPr lang="en-US" baseline="0" dirty="0" smtClean="0"/>
              <a:t>We </a:t>
            </a:r>
            <a:r>
              <a:rPr lang="en-US" baseline="0" dirty="0" smtClean="0"/>
              <a:t>also used VAST as our operating model to simulate densities with observation error. This will be important when we simulate surveys in a later step. </a:t>
            </a:r>
          </a:p>
          <a:p>
            <a:endParaRPr lang="en-US" dirty="0"/>
          </a:p>
        </p:txBody>
      </p:sp>
      <p:sp>
        <p:nvSpPr>
          <p:cNvPr id="4" name="Slide Number Placeholder 3"/>
          <p:cNvSpPr>
            <a:spLocks noGrp="1"/>
          </p:cNvSpPr>
          <p:nvPr>
            <p:ph type="sldNum" sz="quarter" idx="10"/>
          </p:nvPr>
        </p:nvSpPr>
        <p:spPr/>
        <p:txBody>
          <a:bodyPr/>
          <a:lstStyle/>
          <a:p>
            <a:fld id="{05BDFE6A-B5BC-4569-B49E-23179F79C7B2}" type="slidenum">
              <a:rPr lang="en-US" smtClean="0"/>
              <a:t>7</a:t>
            </a:fld>
            <a:endParaRPr lang="en-US"/>
          </a:p>
        </p:txBody>
      </p:sp>
    </p:spTree>
    <p:extLst>
      <p:ext uri="{BB962C8B-B14F-4D97-AF65-F5344CB8AC3E}">
        <p14:creationId xmlns:p14="http://schemas.microsoft.com/office/powerpoint/2010/main" val="21166384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(15 sec)</a:t>
            </a:r>
            <a:r>
              <a:rPr lang="en-US" baseline="0" dirty="0" smtClean="0"/>
              <a:t> The predicted densities from VAST are used as direct data inputs to optimize a stratified design like how we did in the Gulf of Alaska using the </a:t>
            </a:r>
            <a:r>
              <a:rPr lang="en-US" baseline="0" dirty="0" err="1" smtClean="0"/>
              <a:t>SamplingStrata</a:t>
            </a:r>
            <a:r>
              <a:rPr lang="en-US" baseline="0" dirty="0" smtClean="0"/>
              <a:t> R package.</a:t>
            </a:r>
            <a:endParaRPr lang="en-US" dirty="0"/>
          </a:p>
        </p:txBody>
      </p:sp>
      <p:sp>
        <p:nvSpPr>
          <p:cNvPr id="4" name="Slide Number Placeholder 3"/>
          <p:cNvSpPr>
            <a:spLocks noGrp="1"/>
          </p:cNvSpPr>
          <p:nvPr>
            <p:ph type="sldNum" sz="quarter" idx="10"/>
          </p:nvPr>
        </p:nvSpPr>
        <p:spPr/>
        <p:txBody>
          <a:bodyPr/>
          <a:lstStyle/>
          <a:p>
            <a:fld id="{05BDFE6A-B5BC-4569-B49E-23179F79C7B2}" type="slidenum">
              <a:rPr lang="en-US" smtClean="0"/>
              <a:t>8</a:t>
            </a:fld>
            <a:endParaRPr lang="en-US"/>
          </a:p>
        </p:txBody>
      </p:sp>
    </p:spTree>
    <p:extLst>
      <p:ext uri="{BB962C8B-B14F-4D97-AF65-F5344CB8AC3E}">
        <p14:creationId xmlns:p14="http://schemas.microsoft.com/office/powerpoint/2010/main" val="3136075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min) Here is the solution that</a:t>
            </a:r>
            <a:r>
              <a:rPr lang="en-US" baseline="0" dirty="0" smtClean="0"/>
              <a:t> comes out of that stratified design optimization. Our goal here was to optimize the </a:t>
            </a:r>
            <a:r>
              <a:rPr lang="en-US" baseline="0" dirty="0" smtClean="0"/>
              <a:t>stratum boundaries </a:t>
            </a:r>
            <a:r>
              <a:rPr lang="en-US" baseline="0" dirty="0" smtClean="0"/>
              <a:t>and the effort across strata to minimize the expected CVs across our set of species </a:t>
            </a:r>
            <a:r>
              <a:rPr lang="en-US" baseline="0" dirty="0" smtClean="0"/>
              <a:t>for a given </a:t>
            </a:r>
            <a:r>
              <a:rPr lang="en-US" baseline="0" dirty="0" smtClean="0"/>
              <a:t>level of total survey effort. A three strata solution is shown here, with the different colors representing different strata and example locations of </a:t>
            </a:r>
            <a:r>
              <a:rPr lang="en-US" baseline="0" dirty="0" smtClean="0"/>
              <a:t>200 stations </a:t>
            </a:r>
            <a:r>
              <a:rPr lang="en-US" baseline="0" dirty="0" smtClean="0"/>
              <a:t>drawn from this design. Relative to the stratum areas, sampling is more concentrated in the offshore orange stratum and slightly less concentrated in the northern part of the domain. </a:t>
            </a:r>
            <a:endParaRPr lang="en-US" dirty="0"/>
          </a:p>
        </p:txBody>
      </p:sp>
      <p:sp>
        <p:nvSpPr>
          <p:cNvPr id="4" name="Slide Number Placeholder 3"/>
          <p:cNvSpPr>
            <a:spLocks noGrp="1"/>
          </p:cNvSpPr>
          <p:nvPr>
            <p:ph type="sldNum" sz="quarter" idx="10"/>
          </p:nvPr>
        </p:nvSpPr>
        <p:spPr/>
        <p:txBody>
          <a:bodyPr/>
          <a:lstStyle/>
          <a:p>
            <a:fld id="{05BDFE6A-B5BC-4569-B49E-23179F79C7B2}" type="slidenum">
              <a:rPr lang="en-US" smtClean="0"/>
              <a:t>9</a:t>
            </a:fld>
            <a:endParaRPr lang="en-US"/>
          </a:p>
        </p:txBody>
      </p:sp>
    </p:spTree>
    <p:extLst>
      <p:ext uri="{BB962C8B-B14F-4D97-AF65-F5344CB8AC3E}">
        <p14:creationId xmlns:p14="http://schemas.microsoft.com/office/powerpoint/2010/main" val="36333530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(30 sec) Once</a:t>
            </a:r>
            <a:r>
              <a:rPr lang="en-US" baseline="0" dirty="0" smtClean="0"/>
              <a:t> we have our simulated densities and survey designs (so our stratified design along with a simple random and systematic design), we simulate those survey under a range of total survey effort 1000 times, estimate abundance and associated sample CV (I don’t have a “tool” that I used to simulate surveys, that was just hardcoded in the code that we wrote), and then the last step was to evaluate survey performance. </a:t>
            </a:r>
            <a:endParaRPr lang="en-US" dirty="0"/>
          </a:p>
        </p:txBody>
      </p:sp>
      <p:sp>
        <p:nvSpPr>
          <p:cNvPr id="4" name="Slide Number Placeholder 3"/>
          <p:cNvSpPr>
            <a:spLocks noGrp="1"/>
          </p:cNvSpPr>
          <p:nvPr>
            <p:ph type="sldNum" sz="quarter" idx="10"/>
          </p:nvPr>
        </p:nvSpPr>
        <p:spPr/>
        <p:txBody>
          <a:bodyPr/>
          <a:lstStyle/>
          <a:p>
            <a:fld id="{05BDFE6A-B5BC-4569-B49E-23179F79C7B2}" type="slidenum">
              <a:rPr lang="en-US" smtClean="0"/>
              <a:t>10</a:t>
            </a:fld>
            <a:endParaRPr lang="en-US"/>
          </a:p>
        </p:txBody>
      </p:sp>
    </p:spTree>
    <p:extLst>
      <p:ext uri="{BB962C8B-B14F-4D97-AF65-F5344CB8AC3E}">
        <p14:creationId xmlns:p14="http://schemas.microsoft.com/office/powerpoint/2010/main" val="2887142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772BEF6-EAD4-44A4-B99A-6D20FCD0B52B}" type="datetimeFigureOut">
              <a:rPr lang="en-US" smtClean="0"/>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995557-FC22-4913-8770-30030800A24D}" type="slidenum">
              <a:rPr lang="en-US" smtClean="0"/>
              <a:t>‹#›</a:t>
            </a:fld>
            <a:endParaRPr lang="en-US"/>
          </a:p>
        </p:txBody>
      </p:sp>
    </p:spTree>
    <p:extLst>
      <p:ext uri="{BB962C8B-B14F-4D97-AF65-F5344CB8AC3E}">
        <p14:creationId xmlns:p14="http://schemas.microsoft.com/office/powerpoint/2010/main" val="217968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72BEF6-EAD4-44A4-B99A-6D20FCD0B52B}" type="datetimeFigureOut">
              <a:rPr lang="en-US" smtClean="0"/>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995557-FC22-4913-8770-30030800A24D}" type="slidenum">
              <a:rPr lang="en-US" smtClean="0"/>
              <a:t>‹#›</a:t>
            </a:fld>
            <a:endParaRPr lang="en-US"/>
          </a:p>
        </p:txBody>
      </p:sp>
    </p:spTree>
    <p:extLst>
      <p:ext uri="{BB962C8B-B14F-4D97-AF65-F5344CB8AC3E}">
        <p14:creationId xmlns:p14="http://schemas.microsoft.com/office/powerpoint/2010/main" val="738345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72BEF6-EAD4-44A4-B99A-6D20FCD0B52B}" type="datetimeFigureOut">
              <a:rPr lang="en-US" smtClean="0"/>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995557-FC22-4913-8770-30030800A24D}" type="slidenum">
              <a:rPr lang="en-US" smtClean="0"/>
              <a:t>‹#›</a:t>
            </a:fld>
            <a:endParaRPr lang="en-US"/>
          </a:p>
        </p:txBody>
      </p:sp>
    </p:spTree>
    <p:extLst>
      <p:ext uri="{BB962C8B-B14F-4D97-AF65-F5344CB8AC3E}">
        <p14:creationId xmlns:p14="http://schemas.microsoft.com/office/powerpoint/2010/main" val="3916875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72BEF6-EAD4-44A4-B99A-6D20FCD0B52B}" type="datetimeFigureOut">
              <a:rPr lang="en-US" smtClean="0"/>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995557-FC22-4913-8770-30030800A24D}" type="slidenum">
              <a:rPr lang="en-US" smtClean="0"/>
              <a:t>‹#›</a:t>
            </a:fld>
            <a:endParaRPr lang="en-US"/>
          </a:p>
        </p:txBody>
      </p:sp>
    </p:spTree>
    <p:extLst>
      <p:ext uri="{BB962C8B-B14F-4D97-AF65-F5344CB8AC3E}">
        <p14:creationId xmlns:p14="http://schemas.microsoft.com/office/powerpoint/2010/main" val="808633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772BEF6-EAD4-44A4-B99A-6D20FCD0B52B}" type="datetimeFigureOut">
              <a:rPr lang="en-US" smtClean="0"/>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995557-FC22-4913-8770-30030800A24D}" type="slidenum">
              <a:rPr lang="en-US" smtClean="0"/>
              <a:t>‹#›</a:t>
            </a:fld>
            <a:endParaRPr lang="en-US"/>
          </a:p>
        </p:txBody>
      </p:sp>
    </p:spTree>
    <p:extLst>
      <p:ext uri="{BB962C8B-B14F-4D97-AF65-F5344CB8AC3E}">
        <p14:creationId xmlns:p14="http://schemas.microsoft.com/office/powerpoint/2010/main" val="989889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72BEF6-EAD4-44A4-B99A-6D20FCD0B52B}" type="datetimeFigureOut">
              <a:rPr lang="en-US" smtClean="0"/>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995557-FC22-4913-8770-30030800A24D}" type="slidenum">
              <a:rPr lang="en-US" smtClean="0"/>
              <a:t>‹#›</a:t>
            </a:fld>
            <a:endParaRPr lang="en-US"/>
          </a:p>
        </p:txBody>
      </p:sp>
    </p:spTree>
    <p:extLst>
      <p:ext uri="{BB962C8B-B14F-4D97-AF65-F5344CB8AC3E}">
        <p14:creationId xmlns:p14="http://schemas.microsoft.com/office/powerpoint/2010/main" val="2133828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72BEF6-EAD4-44A4-B99A-6D20FCD0B52B}" type="datetimeFigureOut">
              <a:rPr lang="en-US" smtClean="0"/>
              <a:t>9/14/2022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995557-FC22-4913-8770-30030800A24D}" type="slidenum">
              <a:rPr lang="en-US" smtClean="0"/>
              <a:t>‹#›</a:t>
            </a:fld>
            <a:endParaRPr lang="en-US"/>
          </a:p>
        </p:txBody>
      </p:sp>
    </p:spTree>
    <p:extLst>
      <p:ext uri="{BB962C8B-B14F-4D97-AF65-F5344CB8AC3E}">
        <p14:creationId xmlns:p14="http://schemas.microsoft.com/office/powerpoint/2010/main" val="2635375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72BEF6-EAD4-44A4-B99A-6D20FCD0B52B}" type="datetimeFigureOut">
              <a:rPr lang="en-US" smtClean="0"/>
              <a:t>9/14/2022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995557-FC22-4913-8770-30030800A24D}" type="slidenum">
              <a:rPr lang="en-US" smtClean="0"/>
              <a:t>‹#›</a:t>
            </a:fld>
            <a:endParaRPr lang="en-US"/>
          </a:p>
        </p:txBody>
      </p:sp>
    </p:spTree>
    <p:extLst>
      <p:ext uri="{BB962C8B-B14F-4D97-AF65-F5344CB8AC3E}">
        <p14:creationId xmlns:p14="http://schemas.microsoft.com/office/powerpoint/2010/main" val="1557161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72BEF6-EAD4-44A4-B99A-6D20FCD0B52B}" type="datetimeFigureOut">
              <a:rPr lang="en-US" smtClean="0"/>
              <a:t>9/14/2022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995557-FC22-4913-8770-30030800A24D}" type="slidenum">
              <a:rPr lang="en-US" smtClean="0"/>
              <a:t>‹#›</a:t>
            </a:fld>
            <a:endParaRPr lang="en-US"/>
          </a:p>
        </p:txBody>
      </p:sp>
    </p:spTree>
    <p:extLst>
      <p:ext uri="{BB962C8B-B14F-4D97-AF65-F5344CB8AC3E}">
        <p14:creationId xmlns:p14="http://schemas.microsoft.com/office/powerpoint/2010/main" val="1365279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772BEF6-EAD4-44A4-B99A-6D20FCD0B52B}" type="datetimeFigureOut">
              <a:rPr lang="en-US" smtClean="0"/>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995557-FC22-4913-8770-30030800A24D}" type="slidenum">
              <a:rPr lang="en-US" smtClean="0"/>
              <a:t>‹#›</a:t>
            </a:fld>
            <a:endParaRPr lang="en-US"/>
          </a:p>
        </p:txBody>
      </p:sp>
    </p:spTree>
    <p:extLst>
      <p:ext uri="{BB962C8B-B14F-4D97-AF65-F5344CB8AC3E}">
        <p14:creationId xmlns:p14="http://schemas.microsoft.com/office/powerpoint/2010/main" val="820889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772BEF6-EAD4-44A4-B99A-6D20FCD0B52B}" type="datetimeFigureOut">
              <a:rPr lang="en-US" smtClean="0"/>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995557-FC22-4913-8770-30030800A24D}" type="slidenum">
              <a:rPr lang="en-US" smtClean="0"/>
              <a:t>‹#›</a:t>
            </a:fld>
            <a:endParaRPr lang="en-US"/>
          </a:p>
        </p:txBody>
      </p:sp>
    </p:spTree>
    <p:extLst>
      <p:ext uri="{BB962C8B-B14F-4D97-AF65-F5344CB8AC3E}">
        <p14:creationId xmlns:p14="http://schemas.microsoft.com/office/powerpoint/2010/main" val="3596884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72BEF6-EAD4-44A4-B99A-6D20FCD0B52B}" type="datetimeFigureOut">
              <a:rPr lang="en-US" smtClean="0"/>
              <a:t>9/14/2022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995557-FC22-4913-8770-30030800A24D}" type="slidenum">
              <a:rPr lang="en-US" smtClean="0"/>
              <a:t>‹#›</a:t>
            </a:fld>
            <a:endParaRPr lang="en-US"/>
          </a:p>
        </p:txBody>
      </p:sp>
    </p:spTree>
    <p:extLst>
      <p:ext uri="{BB962C8B-B14F-4D97-AF65-F5344CB8AC3E}">
        <p14:creationId xmlns:p14="http://schemas.microsoft.com/office/powerpoint/2010/main" val="1858274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academic.oup.com/icesjms/article/78/4/1288/6157461?casa_token=EquGYbqLMDsAAAAA:nEDQj2FP4Q_ICUpdGg42LJLPEUYRlafJcLF1xxZ7d9q8msL0KqY5F1dX0D1NR6R_qxN9NhB2R8Rl0vI" TargetMode="External"/><Relationship Id="rId7" Type="http://schemas.openxmlformats.org/officeDocument/2006/relationships/hyperlink" Target="https://github.com/James-Thorson-NOAA/VAST"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hyperlink" Target="https://github.com/barcaroli/SamplingStrata" TargetMode="External"/><Relationship Id="rId5" Type="http://schemas.openxmlformats.org/officeDocument/2006/relationships/hyperlink" Target="https://github.com/zoyafuso-NOAA/Optimal_Allocation_GoA" TargetMode="External"/><Relationship Id="rId4" Type="http://schemas.openxmlformats.org/officeDocument/2006/relationships/hyperlink" Target="https://repository.library.noaa.gov/view/noaa/38939"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800" dirty="0">
                <a:latin typeface="Arial Black" panose="020B0A04020102020204" pitchFamily="34" charset="0"/>
              </a:rPr>
              <a:t>Survey design evaluation of a new multispecies bottom trawl survey in the US Chukchi </a:t>
            </a:r>
            <a:r>
              <a:rPr lang="en-US" sz="4800" dirty="0" smtClean="0">
                <a:latin typeface="Arial Black" panose="020B0A04020102020204" pitchFamily="34" charset="0"/>
              </a:rPr>
              <a:t>Sea</a:t>
            </a:r>
            <a:endParaRPr lang="en-US" sz="4800" dirty="0">
              <a:latin typeface="Arial Black" panose="020B0A04020102020204" pitchFamily="34" charset="0"/>
            </a:endParaRPr>
          </a:p>
        </p:txBody>
      </p:sp>
      <p:sp>
        <p:nvSpPr>
          <p:cNvPr id="3" name="Subtitle 2"/>
          <p:cNvSpPr>
            <a:spLocks noGrp="1"/>
          </p:cNvSpPr>
          <p:nvPr>
            <p:ph type="subTitle" idx="1"/>
          </p:nvPr>
        </p:nvSpPr>
        <p:spPr>
          <a:xfrm>
            <a:off x="1472119" y="4555348"/>
            <a:ext cx="9144000" cy="1655762"/>
          </a:xfrm>
        </p:spPr>
        <p:txBody>
          <a:bodyPr/>
          <a:lstStyle/>
          <a:p>
            <a:r>
              <a:rPr lang="en-US" b="1" dirty="0" smtClean="0">
                <a:latin typeface="Arial" panose="020B0604020202020204" pitchFamily="34" charset="0"/>
                <a:cs typeface="Arial" panose="020B0604020202020204" pitchFamily="34" charset="0"/>
              </a:rPr>
              <a:t>Zack </a:t>
            </a:r>
            <a:r>
              <a:rPr lang="en-US" b="1" dirty="0" err="1" smtClean="0">
                <a:latin typeface="Arial" panose="020B0604020202020204" pitchFamily="34" charset="0"/>
                <a:cs typeface="Arial" panose="020B0604020202020204" pitchFamily="34" charset="0"/>
              </a:rPr>
              <a:t>Oyafuso</a:t>
            </a:r>
            <a:r>
              <a:rPr lang="en-US" dirty="0" smtClean="0">
                <a:latin typeface="Arial" panose="020B0604020202020204" pitchFamily="34" charset="0"/>
                <a:cs typeface="Arial" panose="020B0604020202020204" pitchFamily="34" charset="0"/>
              </a:rPr>
              <a:t>, Lewis Barnett, Stan </a:t>
            </a:r>
            <a:r>
              <a:rPr lang="en-US" dirty="0" err="1" smtClean="0">
                <a:latin typeface="Arial" panose="020B0604020202020204" pitchFamily="34" charset="0"/>
                <a:cs typeface="Arial" panose="020B0604020202020204" pitchFamily="34" charset="0"/>
              </a:rPr>
              <a:t>Kotwicki</a:t>
            </a:r>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WKUSER 2022</a:t>
            </a:r>
          </a:p>
          <a:p>
            <a:r>
              <a:rPr lang="en-US" dirty="0" smtClean="0">
                <a:latin typeface="Arial" panose="020B0604020202020204" pitchFamily="34" charset="0"/>
                <a:cs typeface="Arial" panose="020B0604020202020204" pitchFamily="34" charset="0"/>
              </a:rPr>
              <a:t>Galway, Ireland; September 2022</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66741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dirty="0" smtClean="0">
                <a:latin typeface="Arial Black" panose="020B0A04020102020204" pitchFamily="34" charset="0"/>
              </a:rPr>
              <a:t>Workflow</a:t>
            </a:r>
            <a:endParaRPr lang="en-US" dirty="0">
              <a:latin typeface="Arial Black" panose="020B0A04020102020204" pitchFamily="34" charset="0"/>
            </a:endParaRPr>
          </a:p>
        </p:txBody>
      </p:sp>
      <p:sp>
        <p:nvSpPr>
          <p:cNvPr id="24" name="Rectangle 23"/>
          <p:cNvSpPr/>
          <p:nvPr/>
        </p:nvSpPr>
        <p:spPr>
          <a:xfrm>
            <a:off x="776376" y="3349854"/>
            <a:ext cx="2972481" cy="152252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smtClean="0">
                <a:latin typeface="Arial" panose="020B0604020202020204" pitchFamily="34" charset="0"/>
                <a:cs typeface="Arial" panose="020B0604020202020204" pitchFamily="34" charset="0"/>
              </a:rPr>
              <a:t>Model Spatiotemporal distributions</a:t>
            </a:r>
          </a:p>
        </p:txBody>
      </p:sp>
      <p:sp>
        <p:nvSpPr>
          <p:cNvPr id="29" name="Rectangle 28"/>
          <p:cNvSpPr/>
          <p:nvPr/>
        </p:nvSpPr>
        <p:spPr>
          <a:xfrm>
            <a:off x="5114139" y="4134569"/>
            <a:ext cx="2087928" cy="99414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smtClean="0">
                <a:latin typeface="Arial" panose="020B0604020202020204" pitchFamily="34" charset="0"/>
                <a:cs typeface="Arial" panose="020B0604020202020204" pitchFamily="34" charset="0"/>
              </a:rPr>
              <a:t>Simulate Densities</a:t>
            </a:r>
          </a:p>
        </p:txBody>
      </p:sp>
      <p:cxnSp>
        <p:nvCxnSpPr>
          <p:cNvPr id="30" name="Straight Arrow Connector 29"/>
          <p:cNvCxnSpPr>
            <a:stCxn id="24" idx="3"/>
            <a:endCxn id="29" idx="1"/>
          </p:cNvCxnSpPr>
          <p:nvPr/>
        </p:nvCxnSpPr>
        <p:spPr>
          <a:xfrm>
            <a:off x="3748857" y="4111117"/>
            <a:ext cx="1365282" cy="52052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3" name="Rectangle 32"/>
          <p:cNvSpPr/>
          <p:nvPr/>
        </p:nvSpPr>
        <p:spPr>
          <a:xfrm>
            <a:off x="8724550" y="3552310"/>
            <a:ext cx="2150076" cy="99414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smtClean="0">
                <a:latin typeface="Arial" panose="020B0604020202020204" pitchFamily="34" charset="0"/>
                <a:cs typeface="Arial" panose="020B0604020202020204" pitchFamily="34" charset="0"/>
              </a:rPr>
              <a:t>Simulate Surveys</a:t>
            </a:r>
          </a:p>
        </p:txBody>
      </p:sp>
      <p:cxnSp>
        <p:nvCxnSpPr>
          <p:cNvPr id="35" name="Straight Arrow Connector 34"/>
          <p:cNvCxnSpPr>
            <a:stCxn id="29" idx="3"/>
            <a:endCxn id="33" idx="1"/>
          </p:cNvCxnSpPr>
          <p:nvPr/>
        </p:nvCxnSpPr>
        <p:spPr>
          <a:xfrm flipV="1">
            <a:off x="7202067" y="4049383"/>
            <a:ext cx="1522483" cy="58225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6" name="Rectangle 35"/>
          <p:cNvSpPr/>
          <p:nvPr/>
        </p:nvSpPr>
        <p:spPr>
          <a:xfrm>
            <a:off x="8428665" y="5388449"/>
            <a:ext cx="2741846" cy="10813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smtClean="0">
                <a:latin typeface="Arial" panose="020B0604020202020204" pitchFamily="34" charset="0"/>
                <a:cs typeface="Arial" panose="020B0604020202020204" pitchFamily="34" charset="0"/>
              </a:rPr>
              <a:t>Survey Performance</a:t>
            </a:r>
          </a:p>
        </p:txBody>
      </p:sp>
      <p:cxnSp>
        <p:nvCxnSpPr>
          <p:cNvPr id="37" name="Straight Arrow Connector 36"/>
          <p:cNvCxnSpPr>
            <a:stCxn id="33" idx="2"/>
            <a:endCxn id="36" idx="0"/>
          </p:cNvCxnSpPr>
          <p:nvPr/>
        </p:nvCxnSpPr>
        <p:spPr>
          <a:xfrm>
            <a:off x="9799588" y="4546456"/>
            <a:ext cx="0" cy="84199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1" name="Rectangle 40"/>
          <p:cNvSpPr/>
          <p:nvPr/>
        </p:nvSpPr>
        <p:spPr>
          <a:xfrm>
            <a:off x="4675516" y="2175969"/>
            <a:ext cx="2844009" cy="95875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smtClean="0">
                <a:latin typeface="Arial" panose="020B0604020202020204" pitchFamily="34" charset="0"/>
                <a:cs typeface="Arial" panose="020B0604020202020204" pitchFamily="34" charset="0"/>
              </a:rPr>
              <a:t>Optimize STRS design</a:t>
            </a:r>
          </a:p>
        </p:txBody>
      </p:sp>
      <p:cxnSp>
        <p:nvCxnSpPr>
          <p:cNvPr id="45" name="Straight Arrow Connector 44"/>
          <p:cNvCxnSpPr>
            <a:stCxn id="24" idx="3"/>
            <a:endCxn id="41" idx="2"/>
          </p:cNvCxnSpPr>
          <p:nvPr/>
        </p:nvCxnSpPr>
        <p:spPr>
          <a:xfrm flipV="1">
            <a:off x="3748857" y="3134728"/>
            <a:ext cx="2348664" cy="97638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p:cNvCxnSpPr>
            <a:stCxn id="41" idx="2"/>
            <a:endCxn id="33" idx="1"/>
          </p:cNvCxnSpPr>
          <p:nvPr/>
        </p:nvCxnSpPr>
        <p:spPr>
          <a:xfrm>
            <a:off x="6097521" y="3134728"/>
            <a:ext cx="2627029" cy="91465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865488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latin typeface="Arial Black" panose="020B0A04020102020204" pitchFamily="34" charset="0"/>
              </a:rPr>
              <a:t>Survey Design Evaluation Metrics</a:t>
            </a:r>
            <a:endParaRPr lang="en-US" dirty="0">
              <a:latin typeface="Arial Black" panose="020B0A04020102020204" pitchFamily="34" charset="0"/>
            </a:endParaRPr>
          </a:p>
        </p:txBody>
      </p:sp>
      <p:sp>
        <p:nvSpPr>
          <p:cNvPr id="5" name="Text Placeholder 4"/>
          <p:cNvSpPr>
            <a:spLocks noGrp="1"/>
          </p:cNvSpPr>
          <p:nvPr>
            <p:ph type="body" idx="1"/>
          </p:nvPr>
        </p:nvSpPr>
        <p:spPr/>
        <p:txBody>
          <a:bodyPr>
            <a:normAutofit/>
          </a:bodyPr>
          <a:lstStyle/>
          <a:p>
            <a:r>
              <a:rPr lang="en-US" dirty="0" smtClean="0">
                <a:latin typeface="Arial" panose="020B0604020202020204" pitchFamily="34" charset="0"/>
                <a:cs typeface="Arial" panose="020B0604020202020204" pitchFamily="34" charset="0"/>
              </a:rPr>
              <a:t>True CV: CV of replicated estimated abundances</a:t>
            </a:r>
            <a:endParaRPr lang="en-US"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3"/>
          </p:nvPr>
        </p:nvSpPr>
        <p:spPr/>
        <p:txBody>
          <a:bodyPr/>
          <a:lstStyle/>
          <a:p>
            <a:endParaRPr lang="en-US"/>
          </a:p>
        </p:txBody>
      </p:sp>
      <p:sp>
        <p:nvSpPr>
          <p:cNvPr id="10" name="Rectangle 9"/>
          <p:cNvSpPr/>
          <p:nvPr/>
        </p:nvSpPr>
        <p:spPr>
          <a:xfrm>
            <a:off x="9450154" y="5772356"/>
            <a:ext cx="2741846" cy="10813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smtClean="0">
                <a:latin typeface="Arial" panose="020B0604020202020204" pitchFamily="34" charset="0"/>
                <a:cs typeface="Arial" panose="020B0604020202020204" pitchFamily="34" charset="0"/>
              </a:rPr>
              <a:t>Survey Performance</a:t>
            </a:r>
          </a:p>
        </p:txBody>
      </p:sp>
      <p:pic>
        <p:nvPicPr>
          <p:cNvPr id="7" name="Content Placeholder 6"/>
          <p:cNvPicPr>
            <a:picLocks noGrp="1" noChangeAspect="1"/>
          </p:cNvPicPr>
          <p:nvPr>
            <p:ph sz="half" idx="2"/>
          </p:nvPr>
        </p:nvPicPr>
        <p:blipFill rotWithShape="1">
          <a:blip r:embed="rId3"/>
          <a:srcRect t="5156"/>
          <a:stretch/>
        </p:blipFill>
        <p:spPr>
          <a:xfrm>
            <a:off x="839788" y="3285746"/>
            <a:ext cx="4366919" cy="3494605"/>
          </a:xfrm>
          <a:prstGeom prst="rect">
            <a:avLst/>
          </a:prstGeom>
        </p:spPr>
      </p:pic>
      <p:sp>
        <p:nvSpPr>
          <p:cNvPr id="9" name="Left Brace 8"/>
          <p:cNvSpPr/>
          <p:nvPr/>
        </p:nvSpPr>
        <p:spPr>
          <a:xfrm rot="5400000">
            <a:off x="2445023" y="2640737"/>
            <a:ext cx="324678" cy="1212576"/>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 name="Content Placeholder 1"/>
          <p:cNvSpPr>
            <a:spLocks noGrp="1"/>
          </p:cNvSpPr>
          <p:nvPr>
            <p:ph sz="quarter" idx="4"/>
          </p:nvPr>
        </p:nvSpPr>
        <p:spPr/>
        <p:txBody>
          <a:bodyPr/>
          <a:lstStyle/>
          <a:p>
            <a:endParaRPr lang="en-US"/>
          </a:p>
        </p:txBody>
      </p:sp>
    </p:spTree>
    <p:extLst>
      <p:ext uri="{BB962C8B-B14F-4D97-AF65-F5344CB8AC3E}">
        <p14:creationId xmlns:p14="http://schemas.microsoft.com/office/powerpoint/2010/main" val="29776901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rotWithShape="1">
          <a:blip r:embed="rId3">
            <a:extLst>
              <a:ext uri="{28A0092B-C50C-407E-A947-70E740481C1C}">
                <a14:useLocalDpi xmlns:a14="http://schemas.microsoft.com/office/drawing/2010/main" val="0"/>
              </a:ext>
            </a:extLst>
          </a:blip>
          <a:srcRect l="25653" r="27681" b="6208"/>
          <a:stretch/>
        </p:blipFill>
        <p:spPr>
          <a:xfrm>
            <a:off x="6765143" y="4875072"/>
            <a:ext cx="4267200" cy="857631"/>
          </a:xfrm>
          <a:prstGeom prst="rect">
            <a:avLst/>
          </a:prstGeom>
        </p:spPr>
      </p:pic>
      <p:sp>
        <p:nvSpPr>
          <p:cNvPr id="4" name="Title 3"/>
          <p:cNvSpPr>
            <a:spLocks noGrp="1"/>
          </p:cNvSpPr>
          <p:nvPr>
            <p:ph type="title"/>
          </p:nvPr>
        </p:nvSpPr>
        <p:spPr/>
        <p:txBody>
          <a:bodyPr/>
          <a:lstStyle/>
          <a:p>
            <a:pPr algn="ctr"/>
            <a:r>
              <a:rPr lang="en-US" dirty="0" smtClean="0">
                <a:latin typeface="Arial Black" panose="020B0A04020102020204" pitchFamily="34" charset="0"/>
              </a:rPr>
              <a:t>Survey Design Evaluation Metrics</a:t>
            </a:r>
            <a:endParaRPr lang="en-US" dirty="0">
              <a:latin typeface="Arial Black" panose="020B0A04020102020204" pitchFamily="34" charset="0"/>
            </a:endParaRPr>
          </a:p>
        </p:txBody>
      </p:sp>
      <p:sp>
        <p:nvSpPr>
          <p:cNvPr id="5" name="Text Placeholder 4"/>
          <p:cNvSpPr>
            <a:spLocks noGrp="1"/>
          </p:cNvSpPr>
          <p:nvPr>
            <p:ph type="body" idx="1"/>
          </p:nvPr>
        </p:nvSpPr>
        <p:spPr/>
        <p:txBody>
          <a:bodyPr>
            <a:normAutofit/>
          </a:bodyPr>
          <a:lstStyle/>
          <a:p>
            <a:r>
              <a:rPr lang="en-US" dirty="0" smtClean="0">
                <a:latin typeface="Arial" panose="020B0604020202020204" pitchFamily="34" charset="0"/>
                <a:cs typeface="Arial" panose="020B0604020202020204" pitchFamily="34" charset="0"/>
              </a:rPr>
              <a:t>True CV: CV of replicated estimated abundances</a:t>
            </a:r>
            <a:endParaRPr lang="en-US"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3"/>
          </p:nvPr>
        </p:nvSpPr>
        <p:spPr/>
        <p:txBody>
          <a:bodyPr/>
          <a:lstStyle/>
          <a:p>
            <a:endParaRPr lang="en-US"/>
          </a:p>
        </p:txBody>
      </p:sp>
      <p:sp>
        <p:nvSpPr>
          <p:cNvPr id="10" name="Rectangle 9"/>
          <p:cNvSpPr/>
          <p:nvPr/>
        </p:nvSpPr>
        <p:spPr>
          <a:xfrm>
            <a:off x="9450154" y="5772356"/>
            <a:ext cx="2741846" cy="10813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smtClean="0">
                <a:latin typeface="Arial" panose="020B0604020202020204" pitchFamily="34" charset="0"/>
                <a:cs typeface="Arial" panose="020B0604020202020204" pitchFamily="34" charset="0"/>
              </a:rPr>
              <a:t>Survey Performance</a:t>
            </a:r>
          </a:p>
        </p:txBody>
      </p:sp>
      <p:pic>
        <p:nvPicPr>
          <p:cNvPr id="7" name="Content Placeholder 6"/>
          <p:cNvPicPr>
            <a:picLocks noGrp="1" noChangeAspect="1"/>
          </p:cNvPicPr>
          <p:nvPr>
            <p:ph sz="half" idx="2"/>
          </p:nvPr>
        </p:nvPicPr>
        <p:blipFill rotWithShape="1">
          <a:blip r:embed="rId4"/>
          <a:srcRect t="5156"/>
          <a:stretch/>
        </p:blipFill>
        <p:spPr>
          <a:xfrm>
            <a:off x="839788" y="3285746"/>
            <a:ext cx="4366919" cy="3494605"/>
          </a:xfrm>
          <a:prstGeom prst="rect">
            <a:avLst/>
          </a:prstGeom>
        </p:spPr>
      </p:pic>
      <p:pic>
        <p:nvPicPr>
          <p:cNvPr id="11" name="Content Placeholder 18"/>
          <p:cNvPicPr>
            <a:picLocks noGrp="1" noChangeAspect="1"/>
          </p:cNvPicPr>
          <p:nvPr>
            <p:ph sz="quarter" idx="4"/>
          </p:nvPr>
        </p:nvPicPr>
        <p:blipFill>
          <a:blip r:embed="rId5" cstate="print">
            <a:extLst>
              <a:ext uri="{28A0092B-C50C-407E-A947-70E740481C1C}">
                <a14:useLocalDpi xmlns:a14="http://schemas.microsoft.com/office/drawing/2010/main" val="0"/>
              </a:ext>
            </a:extLst>
          </a:blip>
          <a:stretch>
            <a:fillRect/>
          </a:stretch>
        </p:blipFill>
        <p:spPr>
          <a:xfrm>
            <a:off x="6166967" y="1443452"/>
            <a:ext cx="4912784" cy="3684588"/>
          </a:xfrm>
        </p:spPr>
      </p:pic>
      <p:sp>
        <p:nvSpPr>
          <p:cNvPr id="9" name="Left Brace 8"/>
          <p:cNvSpPr/>
          <p:nvPr/>
        </p:nvSpPr>
        <p:spPr>
          <a:xfrm rot="5400000">
            <a:off x="2445023" y="2640737"/>
            <a:ext cx="324678" cy="1212576"/>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4268340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latin typeface="Arial Black" panose="020B0A04020102020204" pitchFamily="34" charset="0"/>
              </a:rPr>
              <a:t>Survey Design Evaluation Metrics</a:t>
            </a:r>
            <a:endParaRPr lang="en-US" dirty="0">
              <a:latin typeface="Arial Black" panose="020B0A04020102020204" pitchFamily="34" charset="0"/>
            </a:endParaRPr>
          </a:p>
        </p:txBody>
      </p:sp>
      <p:sp>
        <p:nvSpPr>
          <p:cNvPr id="7" name="Text Placeholder 6"/>
          <p:cNvSpPr>
            <a:spLocks noGrp="1"/>
          </p:cNvSpPr>
          <p:nvPr>
            <p:ph type="body" sz="quarter" idx="3"/>
          </p:nvPr>
        </p:nvSpPr>
        <p:spPr/>
        <p:txBody>
          <a:bodyPr/>
          <a:lstStyle/>
          <a:p>
            <a:endParaRPr lang="en-US" dirty="0">
              <a:latin typeface="Arial" panose="020B0604020202020204" pitchFamily="34" charset="0"/>
              <a:cs typeface="Arial" panose="020B0604020202020204" pitchFamily="34" charset="0"/>
            </a:endParaRPr>
          </a:p>
        </p:txBody>
      </p:sp>
      <p:pic>
        <p:nvPicPr>
          <p:cNvPr id="6" name="Content Placeholder 5"/>
          <p:cNvPicPr>
            <a:picLocks noGrp="1" noChangeAspect="1"/>
          </p:cNvPicPr>
          <p:nvPr>
            <p:ph sz="half" idx="2"/>
          </p:nvPr>
        </p:nvPicPr>
        <p:blipFill rotWithShape="1">
          <a:blip r:embed="rId3"/>
          <a:srcRect t="2534"/>
          <a:stretch/>
        </p:blipFill>
        <p:spPr>
          <a:xfrm>
            <a:off x="850916" y="3167270"/>
            <a:ext cx="4366919" cy="3591204"/>
          </a:xfrm>
          <a:prstGeom prst="rect">
            <a:avLst/>
          </a:prstGeom>
        </p:spPr>
      </p:pic>
      <p:sp>
        <p:nvSpPr>
          <p:cNvPr id="3" name="Text Placeholder 2"/>
          <p:cNvSpPr>
            <a:spLocks noGrp="1"/>
          </p:cNvSpPr>
          <p:nvPr>
            <p:ph type="body" idx="1"/>
          </p:nvPr>
        </p:nvSpPr>
        <p:spPr/>
        <p:txBody>
          <a:bodyPr/>
          <a:lstStyle/>
          <a:p>
            <a:r>
              <a:rPr lang="en-US" dirty="0">
                <a:latin typeface="Arial" panose="020B0604020202020204" pitchFamily="34" charset="0"/>
                <a:cs typeface="Arial" panose="020B0604020202020204" pitchFamily="34" charset="0"/>
              </a:rPr>
              <a:t>RRMSE of CV: Uncertainty and bias of estimated CV replicates</a:t>
            </a:r>
          </a:p>
        </p:txBody>
      </p:sp>
      <p:sp>
        <p:nvSpPr>
          <p:cNvPr id="12" name="Left Brace 11"/>
          <p:cNvSpPr/>
          <p:nvPr/>
        </p:nvSpPr>
        <p:spPr>
          <a:xfrm rot="5400000">
            <a:off x="2445031" y="2598082"/>
            <a:ext cx="324678" cy="1212576"/>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 name="Content Placeholder 7"/>
          <p:cNvSpPr>
            <a:spLocks noGrp="1"/>
          </p:cNvSpPr>
          <p:nvPr>
            <p:ph sz="quarter" idx="4"/>
          </p:nvPr>
        </p:nvSpPr>
        <p:spPr/>
        <p:txBody>
          <a:bodyPr/>
          <a:lstStyle/>
          <a:p>
            <a:endParaRPr lang="en-US"/>
          </a:p>
        </p:txBody>
      </p:sp>
    </p:spTree>
    <p:extLst>
      <p:ext uri="{BB962C8B-B14F-4D97-AF65-F5344CB8AC3E}">
        <p14:creationId xmlns:p14="http://schemas.microsoft.com/office/powerpoint/2010/main" val="25922133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rotWithShape="1">
          <a:blip r:embed="rId3">
            <a:extLst>
              <a:ext uri="{28A0092B-C50C-407E-A947-70E740481C1C}">
                <a14:useLocalDpi xmlns:a14="http://schemas.microsoft.com/office/drawing/2010/main" val="0"/>
              </a:ext>
            </a:extLst>
          </a:blip>
          <a:srcRect l="27398" t="31324" r="27385" b="25200"/>
          <a:stretch/>
        </p:blipFill>
        <p:spPr>
          <a:xfrm>
            <a:off x="6696455" y="5209003"/>
            <a:ext cx="4134678" cy="397566"/>
          </a:xfrm>
          <a:prstGeom prst="rect">
            <a:avLst/>
          </a:prstGeom>
        </p:spPr>
      </p:pic>
      <p:sp>
        <p:nvSpPr>
          <p:cNvPr id="4" name="Title 3"/>
          <p:cNvSpPr>
            <a:spLocks noGrp="1"/>
          </p:cNvSpPr>
          <p:nvPr>
            <p:ph type="title"/>
          </p:nvPr>
        </p:nvSpPr>
        <p:spPr/>
        <p:txBody>
          <a:bodyPr/>
          <a:lstStyle/>
          <a:p>
            <a:pPr algn="ctr"/>
            <a:r>
              <a:rPr lang="en-US" dirty="0" smtClean="0">
                <a:latin typeface="Arial Black" panose="020B0A04020102020204" pitchFamily="34" charset="0"/>
              </a:rPr>
              <a:t>Survey Design Evaluation Metrics</a:t>
            </a:r>
            <a:endParaRPr lang="en-US" dirty="0">
              <a:latin typeface="Arial Black" panose="020B0A04020102020204" pitchFamily="34" charset="0"/>
            </a:endParaRPr>
          </a:p>
        </p:txBody>
      </p:sp>
      <p:sp>
        <p:nvSpPr>
          <p:cNvPr id="7" name="Text Placeholder 6"/>
          <p:cNvSpPr>
            <a:spLocks noGrp="1"/>
          </p:cNvSpPr>
          <p:nvPr>
            <p:ph type="body" sz="quarter" idx="3"/>
          </p:nvPr>
        </p:nvSpPr>
        <p:spPr/>
        <p:txBody>
          <a:bodyPr/>
          <a:lstStyle/>
          <a:p>
            <a:endParaRPr lang="en-US" dirty="0">
              <a:latin typeface="Arial" panose="020B0604020202020204" pitchFamily="34" charset="0"/>
              <a:cs typeface="Arial" panose="020B0604020202020204" pitchFamily="34" charset="0"/>
            </a:endParaRPr>
          </a:p>
        </p:txBody>
      </p:sp>
      <p:pic>
        <p:nvPicPr>
          <p:cNvPr id="20" name="Content Placeholder 19"/>
          <p:cNvPicPr>
            <a:picLocks noGrp="1" noChangeAspect="1"/>
          </p:cNvPicPr>
          <p:nvPr>
            <p:ph sz="quarter" idx="4"/>
          </p:nvPr>
        </p:nvPicPr>
        <p:blipFill>
          <a:blip r:embed="rId4" cstate="print">
            <a:extLst>
              <a:ext uri="{28A0092B-C50C-407E-A947-70E740481C1C}">
                <a14:useLocalDpi xmlns:a14="http://schemas.microsoft.com/office/drawing/2010/main" val="0"/>
              </a:ext>
            </a:extLst>
          </a:blip>
          <a:stretch>
            <a:fillRect/>
          </a:stretch>
        </p:blipFill>
        <p:spPr>
          <a:xfrm>
            <a:off x="6097588" y="1524415"/>
            <a:ext cx="4912784" cy="3684588"/>
          </a:xfrm>
        </p:spPr>
      </p:pic>
      <p:pic>
        <p:nvPicPr>
          <p:cNvPr id="6" name="Content Placeholder 5"/>
          <p:cNvPicPr>
            <a:picLocks noGrp="1" noChangeAspect="1"/>
          </p:cNvPicPr>
          <p:nvPr>
            <p:ph sz="half" idx="2"/>
          </p:nvPr>
        </p:nvPicPr>
        <p:blipFill rotWithShape="1">
          <a:blip r:embed="rId5"/>
          <a:srcRect t="2534"/>
          <a:stretch/>
        </p:blipFill>
        <p:spPr>
          <a:xfrm>
            <a:off x="850916" y="3167270"/>
            <a:ext cx="4366919" cy="3591204"/>
          </a:xfrm>
          <a:prstGeom prst="rect">
            <a:avLst/>
          </a:prstGeom>
        </p:spPr>
      </p:pic>
      <p:sp>
        <p:nvSpPr>
          <p:cNvPr id="3" name="Text Placeholder 2"/>
          <p:cNvSpPr>
            <a:spLocks noGrp="1"/>
          </p:cNvSpPr>
          <p:nvPr>
            <p:ph type="body" idx="1"/>
          </p:nvPr>
        </p:nvSpPr>
        <p:spPr/>
        <p:txBody>
          <a:bodyPr/>
          <a:lstStyle/>
          <a:p>
            <a:r>
              <a:rPr lang="en-US" dirty="0">
                <a:latin typeface="Arial" panose="020B0604020202020204" pitchFamily="34" charset="0"/>
                <a:cs typeface="Arial" panose="020B0604020202020204" pitchFamily="34" charset="0"/>
              </a:rPr>
              <a:t>RRMSE of CV: Uncertainty and bias of estimated CV replicates</a:t>
            </a:r>
          </a:p>
        </p:txBody>
      </p:sp>
      <p:sp>
        <p:nvSpPr>
          <p:cNvPr id="10" name="Rectangle 9"/>
          <p:cNvSpPr/>
          <p:nvPr/>
        </p:nvSpPr>
        <p:spPr>
          <a:xfrm>
            <a:off x="9450154" y="5772356"/>
            <a:ext cx="2741846" cy="10813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smtClean="0">
                <a:latin typeface="Arial" panose="020B0604020202020204" pitchFamily="34" charset="0"/>
                <a:cs typeface="Arial" panose="020B0604020202020204" pitchFamily="34" charset="0"/>
              </a:rPr>
              <a:t>Survey Performance</a:t>
            </a:r>
          </a:p>
        </p:txBody>
      </p:sp>
      <p:sp>
        <p:nvSpPr>
          <p:cNvPr id="12" name="Left Brace 11"/>
          <p:cNvSpPr/>
          <p:nvPr/>
        </p:nvSpPr>
        <p:spPr>
          <a:xfrm rot="5400000">
            <a:off x="2445031" y="2598082"/>
            <a:ext cx="324678" cy="1212576"/>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8435402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Arial Black" panose="020B0A04020102020204" pitchFamily="34" charset="0"/>
              </a:rPr>
              <a:t>TOR 1: Survey Design for Flexibility</a:t>
            </a:r>
            <a:endParaRPr lang="en-US" sz="4000" dirty="0">
              <a:latin typeface="Arial Black" panose="020B0A04020102020204" pitchFamily="34" charset="0"/>
            </a:endParaRPr>
          </a:p>
        </p:txBody>
      </p:sp>
      <p:sp>
        <p:nvSpPr>
          <p:cNvPr id="3" name="Content Placeholder 2"/>
          <p:cNvSpPr>
            <a:spLocks noGrp="1"/>
          </p:cNvSpPr>
          <p:nvPr>
            <p:ph sz="half" idx="1"/>
          </p:nvPr>
        </p:nvSpPr>
        <p:spPr/>
        <p:txBody>
          <a:bodyPr/>
          <a:lstStyle/>
          <a:p>
            <a:r>
              <a:rPr lang="en-US" dirty="0" smtClean="0"/>
              <a:t>Chukchi is a naturally dynamic ecosystem, climate change bringing more changes that need to be monitored for ecosystem studies</a:t>
            </a:r>
          </a:p>
          <a:p>
            <a:r>
              <a:rPr lang="en-US" dirty="0" smtClean="0"/>
              <a:t>N-ward expansion of Bering Sea stocks </a:t>
            </a:r>
            <a:r>
              <a:rPr lang="en-US" dirty="0" smtClean="0">
                <a:sym typeface="Wingdings" panose="05000000000000000000" pitchFamily="2" charset="2"/>
              </a:rPr>
              <a:t> change in stock area</a:t>
            </a:r>
            <a:r>
              <a:rPr lang="en-US" dirty="0" smtClean="0"/>
              <a:t> </a:t>
            </a:r>
          </a:p>
          <a:p>
            <a:r>
              <a:rPr lang="en-US" dirty="0" smtClean="0"/>
              <a:t>Uncertainties of logical aspects of survey (e.g., funding)</a:t>
            </a:r>
            <a:endParaRPr lang="en-US" dirty="0"/>
          </a:p>
        </p:txBody>
      </p:sp>
      <p:pic>
        <p:nvPicPr>
          <p:cNvPr id="5" name="Google Shape;122;p4"/>
          <p:cNvPicPr preferRelativeResize="0">
            <a:picLocks noGrp="1"/>
          </p:cNvPicPr>
          <p:nvPr>
            <p:ph sz="half" idx="2"/>
          </p:nvPr>
        </p:nvPicPr>
        <p:blipFill rotWithShape="1">
          <a:blip r:embed="rId3">
            <a:alphaModFix/>
          </a:blip>
          <a:srcRect l="4727" t="10515" r="7877" b="7618"/>
          <a:stretch/>
        </p:blipFill>
        <p:spPr>
          <a:xfrm>
            <a:off x="6172200" y="2125789"/>
            <a:ext cx="5181600" cy="3751010"/>
          </a:xfrm>
          <a:prstGeom prst="rect">
            <a:avLst/>
          </a:prstGeom>
          <a:noFill/>
          <a:ln>
            <a:noFill/>
          </a:ln>
        </p:spPr>
      </p:pic>
    </p:spTree>
    <p:extLst>
      <p:ext uri="{BB962C8B-B14F-4D97-AF65-F5344CB8AC3E}">
        <p14:creationId xmlns:p14="http://schemas.microsoft.com/office/powerpoint/2010/main" val="10965118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oogle Shape;122;p4"/>
          <p:cNvPicPr preferRelativeResize="0">
            <a:picLocks noGrp="1"/>
          </p:cNvPicPr>
          <p:nvPr>
            <p:ph idx="1"/>
          </p:nvPr>
        </p:nvPicPr>
        <p:blipFill rotWithShape="1">
          <a:blip r:embed="rId3">
            <a:alphaModFix/>
          </a:blip>
          <a:srcRect l="4727" t="10515" r="7877" b="7618"/>
          <a:stretch/>
        </p:blipFill>
        <p:spPr>
          <a:xfrm>
            <a:off x="2509737" y="1569395"/>
            <a:ext cx="6835302" cy="4948138"/>
          </a:xfrm>
          <a:prstGeom prst="rect">
            <a:avLst/>
          </a:prstGeom>
          <a:noFill/>
          <a:ln>
            <a:noFill/>
          </a:ln>
        </p:spPr>
      </p:pic>
      <p:sp>
        <p:nvSpPr>
          <p:cNvPr id="2" name="Title 1"/>
          <p:cNvSpPr>
            <a:spLocks noGrp="1"/>
          </p:cNvSpPr>
          <p:nvPr>
            <p:ph type="title"/>
          </p:nvPr>
        </p:nvSpPr>
        <p:spPr/>
        <p:txBody>
          <a:bodyPr>
            <a:normAutofit/>
          </a:bodyPr>
          <a:lstStyle/>
          <a:p>
            <a:pPr algn="ctr"/>
            <a:r>
              <a:rPr lang="en-US" sz="3600" dirty="0" smtClean="0">
                <a:latin typeface="Arial Black" panose="020B0A04020102020204" pitchFamily="34" charset="0"/>
              </a:rPr>
              <a:t>TOR 2: Combining Surveys, Data Gaps</a:t>
            </a:r>
            <a:endParaRPr lang="en-US" sz="3600" dirty="0">
              <a:latin typeface="Arial Black" panose="020B0A04020102020204" pitchFamily="34" charset="0"/>
            </a:endParaRPr>
          </a:p>
        </p:txBody>
      </p:sp>
    </p:spTree>
    <p:extLst>
      <p:ext uri="{BB962C8B-B14F-4D97-AF65-F5344CB8AC3E}">
        <p14:creationId xmlns:p14="http://schemas.microsoft.com/office/powerpoint/2010/main" val="42497815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dirty="0">
                <a:latin typeface="Arial Black" panose="020B0A04020102020204" pitchFamily="34" charset="0"/>
              </a:rPr>
              <a:t>TOR 3: Modelling and Simulation</a:t>
            </a:r>
            <a:br>
              <a:rPr lang="en-US" sz="3200" dirty="0">
                <a:latin typeface="Arial Black" panose="020B0A04020102020204" pitchFamily="34" charset="0"/>
              </a:rPr>
            </a:br>
            <a:r>
              <a:rPr lang="en-US" sz="3200" dirty="0">
                <a:latin typeface="Arial Black" panose="020B0A04020102020204" pitchFamily="34" charset="0"/>
              </a:rPr>
              <a:t>TOR 4: Tools and Technology Development</a:t>
            </a:r>
          </a:p>
        </p:txBody>
      </p:sp>
      <p:sp>
        <p:nvSpPr>
          <p:cNvPr id="48" name="Rectangle 47"/>
          <p:cNvSpPr/>
          <p:nvPr/>
        </p:nvSpPr>
        <p:spPr>
          <a:xfrm>
            <a:off x="776376" y="2912533"/>
            <a:ext cx="2972481" cy="152252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smtClean="0">
                <a:latin typeface="Arial" panose="020B0604020202020204" pitchFamily="34" charset="0"/>
                <a:cs typeface="Arial" panose="020B0604020202020204" pitchFamily="34" charset="0"/>
              </a:rPr>
              <a:t>Model Spatiotemporal distributions</a:t>
            </a:r>
          </a:p>
        </p:txBody>
      </p:sp>
      <p:sp>
        <p:nvSpPr>
          <p:cNvPr id="49" name="Rectangle 48"/>
          <p:cNvSpPr/>
          <p:nvPr/>
        </p:nvSpPr>
        <p:spPr>
          <a:xfrm>
            <a:off x="5114139" y="3697248"/>
            <a:ext cx="2087928" cy="99414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smtClean="0">
                <a:latin typeface="Arial" panose="020B0604020202020204" pitchFamily="34" charset="0"/>
                <a:cs typeface="Arial" panose="020B0604020202020204" pitchFamily="34" charset="0"/>
              </a:rPr>
              <a:t>Simulate Densities</a:t>
            </a:r>
          </a:p>
        </p:txBody>
      </p:sp>
      <p:cxnSp>
        <p:nvCxnSpPr>
          <p:cNvPr id="50" name="Straight Arrow Connector 49"/>
          <p:cNvCxnSpPr>
            <a:stCxn id="48" idx="3"/>
            <a:endCxn id="49" idx="1"/>
          </p:cNvCxnSpPr>
          <p:nvPr/>
        </p:nvCxnSpPr>
        <p:spPr>
          <a:xfrm>
            <a:off x="3748857" y="3673796"/>
            <a:ext cx="1365282" cy="5205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Rectangle 50"/>
          <p:cNvSpPr/>
          <p:nvPr/>
        </p:nvSpPr>
        <p:spPr>
          <a:xfrm>
            <a:off x="8724550" y="3114989"/>
            <a:ext cx="2150076" cy="99414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smtClean="0">
                <a:latin typeface="Arial" panose="020B0604020202020204" pitchFamily="34" charset="0"/>
                <a:cs typeface="Arial" panose="020B0604020202020204" pitchFamily="34" charset="0"/>
              </a:rPr>
              <a:t>Simulate Surveys</a:t>
            </a:r>
          </a:p>
        </p:txBody>
      </p:sp>
      <p:cxnSp>
        <p:nvCxnSpPr>
          <p:cNvPr id="52" name="Straight Arrow Connector 51"/>
          <p:cNvCxnSpPr>
            <a:stCxn id="49" idx="3"/>
            <a:endCxn id="51" idx="1"/>
          </p:cNvCxnSpPr>
          <p:nvPr/>
        </p:nvCxnSpPr>
        <p:spPr>
          <a:xfrm flipV="1">
            <a:off x="7202067" y="3612062"/>
            <a:ext cx="1522483" cy="5822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Rectangle 52"/>
          <p:cNvSpPr/>
          <p:nvPr/>
        </p:nvSpPr>
        <p:spPr>
          <a:xfrm>
            <a:off x="8428665" y="4776580"/>
            <a:ext cx="2741846" cy="90681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smtClean="0">
                <a:latin typeface="Arial" panose="020B0604020202020204" pitchFamily="34" charset="0"/>
                <a:cs typeface="Arial" panose="020B0604020202020204" pitchFamily="34" charset="0"/>
              </a:rPr>
              <a:t>Survey Performance</a:t>
            </a:r>
          </a:p>
        </p:txBody>
      </p:sp>
      <p:cxnSp>
        <p:nvCxnSpPr>
          <p:cNvPr id="54" name="Straight Arrow Connector 53"/>
          <p:cNvCxnSpPr>
            <a:stCxn id="51" idx="2"/>
            <a:endCxn id="53" idx="0"/>
          </p:cNvCxnSpPr>
          <p:nvPr/>
        </p:nvCxnSpPr>
        <p:spPr>
          <a:xfrm>
            <a:off x="9799588" y="4109135"/>
            <a:ext cx="0" cy="6674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Rectangle 54"/>
          <p:cNvSpPr/>
          <p:nvPr/>
        </p:nvSpPr>
        <p:spPr>
          <a:xfrm>
            <a:off x="4675516" y="1738648"/>
            <a:ext cx="2844009" cy="95875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smtClean="0">
                <a:latin typeface="Arial" panose="020B0604020202020204" pitchFamily="34" charset="0"/>
                <a:cs typeface="Arial" panose="020B0604020202020204" pitchFamily="34" charset="0"/>
              </a:rPr>
              <a:t>Optimize STRS design</a:t>
            </a:r>
          </a:p>
        </p:txBody>
      </p:sp>
      <p:cxnSp>
        <p:nvCxnSpPr>
          <p:cNvPr id="56" name="Straight Arrow Connector 55"/>
          <p:cNvCxnSpPr>
            <a:stCxn id="48" idx="3"/>
            <a:endCxn id="55" idx="2"/>
          </p:cNvCxnSpPr>
          <p:nvPr/>
        </p:nvCxnSpPr>
        <p:spPr>
          <a:xfrm flipV="1">
            <a:off x="3748857" y="2697407"/>
            <a:ext cx="2348664" cy="9763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p:cNvCxnSpPr>
            <a:stCxn id="55" idx="2"/>
            <a:endCxn id="51" idx="1"/>
          </p:cNvCxnSpPr>
          <p:nvPr/>
        </p:nvCxnSpPr>
        <p:spPr>
          <a:xfrm>
            <a:off x="6097521" y="2697407"/>
            <a:ext cx="2627029" cy="9146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Oval 2"/>
          <p:cNvSpPr/>
          <p:nvPr/>
        </p:nvSpPr>
        <p:spPr>
          <a:xfrm>
            <a:off x="1341590" y="4504072"/>
            <a:ext cx="1842052" cy="10813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VAST R Package</a:t>
            </a:r>
            <a:endParaRPr lang="en-US" dirty="0"/>
          </a:p>
        </p:txBody>
      </p:sp>
      <p:sp>
        <p:nvSpPr>
          <p:cNvPr id="14" name="Oval 13"/>
          <p:cNvSpPr/>
          <p:nvPr/>
        </p:nvSpPr>
        <p:spPr>
          <a:xfrm>
            <a:off x="5215691" y="4776580"/>
            <a:ext cx="1842052" cy="10813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VAST R Package</a:t>
            </a:r>
            <a:endParaRPr lang="en-US" dirty="0"/>
          </a:p>
        </p:txBody>
      </p:sp>
      <p:sp>
        <p:nvSpPr>
          <p:cNvPr id="15" name="Oval 14"/>
          <p:cNvSpPr/>
          <p:nvPr/>
        </p:nvSpPr>
        <p:spPr>
          <a:xfrm>
            <a:off x="7673536" y="1670949"/>
            <a:ext cx="2689663" cy="10813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t>SamplingStrata</a:t>
            </a:r>
            <a:r>
              <a:rPr lang="en-US" sz="2000" dirty="0" smtClean="0"/>
              <a:t> R package</a:t>
            </a:r>
            <a:endParaRPr lang="en-US" sz="2000" dirty="0"/>
          </a:p>
        </p:txBody>
      </p:sp>
      <p:sp>
        <p:nvSpPr>
          <p:cNvPr id="18" name="Oval 17"/>
          <p:cNvSpPr/>
          <p:nvPr/>
        </p:nvSpPr>
        <p:spPr>
          <a:xfrm>
            <a:off x="8878562" y="5724973"/>
            <a:ext cx="1996064" cy="10813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True CV </a:t>
            </a:r>
            <a:r>
              <a:rPr lang="en-US" dirty="0" smtClean="0"/>
              <a:t>RRMSE of CV</a:t>
            </a:r>
            <a:endParaRPr lang="en-US" dirty="0"/>
          </a:p>
        </p:txBody>
      </p:sp>
    </p:spTree>
    <p:extLst>
      <p:ext uri="{BB962C8B-B14F-4D97-AF65-F5344CB8AC3E}">
        <p14:creationId xmlns:p14="http://schemas.microsoft.com/office/powerpoint/2010/main" val="1946604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Links to tools used/analysis</a:t>
            </a:r>
            <a:endParaRPr lang="en-US" dirty="0"/>
          </a:p>
        </p:txBody>
      </p:sp>
      <p:sp>
        <p:nvSpPr>
          <p:cNvPr id="3" name="Content Placeholder 2"/>
          <p:cNvSpPr>
            <a:spLocks noGrp="1"/>
          </p:cNvSpPr>
          <p:nvPr>
            <p:ph sz="half" idx="1"/>
          </p:nvPr>
        </p:nvSpPr>
        <p:spPr/>
        <p:txBody>
          <a:bodyPr/>
          <a:lstStyle/>
          <a:p>
            <a:pPr marL="0" indent="0">
              <a:buNone/>
            </a:pPr>
            <a:r>
              <a:rPr lang="en-US" dirty="0" smtClean="0"/>
              <a:t>Gulf of Alaska STRS optimization (</a:t>
            </a:r>
            <a:r>
              <a:rPr lang="en-US" dirty="0" smtClean="0">
                <a:hlinkClick r:id="rId3"/>
              </a:rPr>
              <a:t>paper</a:t>
            </a:r>
            <a:r>
              <a:rPr lang="en-US" dirty="0" smtClean="0"/>
              <a:t>, </a:t>
            </a:r>
            <a:r>
              <a:rPr lang="en-US" dirty="0" smtClean="0">
                <a:hlinkClick r:id="rId4"/>
              </a:rPr>
              <a:t>Tech Memo</a:t>
            </a:r>
            <a:r>
              <a:rPr lang="en-US" dirty="0" smtClean="0"/>
              <a:t>, </a:t>
            </a:r>
            <a:r>
              <a:rPr lang="en-US" dirty="0" smtClean="0">
                <a:hlinkClick r:id="rId5"/>
              </a:rPr>
              <a:t>GitHub</a:t>
            </a:r>
            <a:r>
              <a:rPr lang="en-US" dirty="0" smtClean="0"/>
              <a:t>)</a:t>
            </a:r>
          </a:p>
          <a:p>
            <a:pPr marL="0" indent="0">
              <a:buNone/>
            </a:pPr>
            <a:endParaRPr lang="en-US" dirty="0" smtClean="0"/>
          </a:p>
          <a:p>
            <a:pPr marL="0" indent="0">
              <a:buNone/>
            </a:pPr>
            <a:r>
              <a:rPr lang="en-US" dirty="0" smtClean="0"/>
              <a:t>Chukchi Sea STRS optimization (pending)</a:t>
            </a:r>
          </a:p>
          <a:p>
            <a:pPr marL="0" indent="0">
              <a:buNone/>
            </a:pPr>
            <a:endParaRPr lang="en-US" dirty="0" smtClean="0"/>
          </a:p>
          <a:p>
            <a:pPr marL="0" indent="0">
              <a:buNone/>
            </a:pPr>
            <a:r>
              <a:rPr lang="en-US" dirty="0" err="1" smtClean="0">
                <a:hlinkClick r:id="rId6"/>
              </a:rPr>
              <a:t>SamplingStrata</a:t>
            </a:r>
            <a:r>
              <a:rPr lang="en-US" dirty="0" smtClean="0">
                <a:hlinkClick r:id="rId6"/>
              </a:rPr>
              <a:t> package</a:t>
            </a:r>
            <a:endParaRPr lang="en-US" dirty="0" smtClean="0"/>
          </a:p>
          <a:p>
            <a:pPr marL="0" indent="0">
              <a:buNone/>
            </a:pPr>
            <a:endParaRPr lang="en-US" dirty="0" smtClean="0"/>
          </a:p>
          <a:p>
            <a:pPr marL="0" indent="0">
              <a:buNone/>
            </a:pPr>
            <a:r>
              <a:rPr lang="en-US" dirty="0" smtClean="0">
                <a:hlinkClick r:id="rId7"/>
              </a:rPr>
              <a:t>VAST</a:t>
            </a:r>
            <a:endParaRPr lang="en-US" dirty="0"/>
          </a:p>
        </p:txBody>
      </p:sp>
      <p:pic>
        <p:nvPicPr>
          <p:cNvPr id="5" name="Google Shape;122;p4"/>
          <p:cNvPicPr preferRelativeResize="0">
            <a:picLocks noGrp="1"/>
          </p:cNvPicPr>
          <p:nvPr>
            <p:ph sz="half" idx="2"/>
          </p:nvPr>
        </p:nvPicPr>
        <p:blipFill rotWithShape="1">
          <a:blip r:embed="rId8">
            <a:alphaModFix/>
          </a:blip>
          <a:srcRect l="4727" t="10515" r="7877" b="7618"/>
          <a:stretch/>
        </p:blipFill>
        <p:spPr>
          <a:xfrm>
            <a:off x="6172200" y="2125789"/>
            <a:ext cx="5181600" cy="3751010"/>
          </a:xfrm>
          <a:prstGeom prst="rect">
            <a:avLst/>
          </a:prstGeom>
          <a:noFill/>
          <a:ln>
            <a:noFill/>
          </a:ln>
        </p:spPr>
      </p:pic>
    </p:spTree>
    <p:extLst>
      <p:ext uri="{BB962C8B-B14F-4D97-AF65-F5344CB8AC3E}">
        <p14:creationId xmlns:p14="http://schemas.microsoft.com/office/powerpoint/2010/main" val="2449772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Arial Black" panose="020B0A04020102020204" pitchFamily="34" charset="0"/>
              </a:rPr>
              <a:t>Extra: Breakdown of RRMSE of CV</a:t>
            </a:r>
            <a:endParaRPr lang="en-US" sz="4000" dirty="0">
              <a:latin typeface="Arial Black" panose="020B0A04020102020204" pitchFamily="34" charset="0"/>
              <a:cs typeface="Arial" panose="020B0604020202020204" pitchFamily="34" charset="0"/>
            </a:endParaRPr>
          </a:p>
        </p:txBody>
      </p:sp>
      <p:pic>
        <p:nvPicPr>
          <p:cNvPr id="6" name="Content Placeholder 5"/>
          <p:cNvPicPr>
            <a:picLocks noGrp="1" noChangeAspect="1"/>
          </p:cNvPicPr>
          <p:nvPr>
            <p:ph idx="1"/>
          </p:nvPr>
        </p:nvPicPr>
        <p:blipFill rotWithShape="1">
          <a:blip r:embed="rId2"/>
          <a:srcRect t="6775" r="5850" b="3394"/>
          <a:stretch/>
        </p:blipFill>
        <p:spPr>
          <a:xfrm>
            <a:off x="2599127" y="1431235"/>
            <a:ext cx="6584630" cy="5300869"/>
          </a:xfrm>
          <a:prstGeom prst="rect">
            <a:avLst/>
          </a:prstGeom>
        </p:spPr>
      </p:pic>
    </p:spTree>
    <p:extLst>
      <p:ext uri="{BB962C8B-B14F-4D97-AF65-F5344CB8AC3E}">
        <p14:creationId xmlns:p14="http://schemas.microsoft.com/office/powerpoint/2010/main" val="9097422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rial Black" panose="020B0A04020102020204" pitchFamily="34" charset="0"/>
              </a:rPr>
              <a:t>Chukchi Sea: Introduction</a:t>
            </a:r>
            <a:endParaRPr lang="en-US" dirty="0">
              <a:latin typeface="Arial Black" panose="020B0A04020102020204" pitchFamily="34" charset="0"/>
            </a:endParaRPr>
          </a:p>
        </p:txBody>
      </p:sp>
      <p:sp>
        <p:nvSpPr>
          <p:cNvPr id="10" name="Content Placeholder 9"/>
          <p:cNvSpPr>
            <a:spLocks noGrp="1"/>
          </p:cNvSpPr>
          <p:nvPr>
            <p:ph sz="half" idx="2"/>
          </p:nvPr>
        </p:nvSpPr>
        <p:spPr/>
        <p:txBody>
          <a:bodyPr/>
          <a:lstStyle/>
          <a:p>
            <a:endParaRPr lang="en-US" dirty="0"/>
          </a:p>
        </p:txBody>
      </p:sp>
      <p:pic>
        <p:nvPicPr>
          <p:cNvPr id="4" name="Content Placeholder 3"/>
          <p:cNvPicPr>
            <a:picLocks noGrp="1" noChangeAspect="1"/>
          </p:cNvPicPr>
          <p:nvPr>
            <p:ph sz="half" idx="1"/>
          </p:nvPr>
        </p:nvPicPr>
        <p:blipFill>
          <a:blip r:embed="rId3"/>
          <a:stretch>
            <a:fillRect/>
          </a:stretch>
        </p:blipFill>
        <p:spPr>
          <a:xfrm>
            <a:off x="838200" y="2161205"/>
            <a:ext cx="5181600" cy="3680178"/>
          </a:xfrm>
          <a:prstGeom prst="rect">
            <a:avLst/>
          </a:prstGeom>
        </p:spPr>
      </p:pic>
    </p:spTree>
    <p:extLst>
      <p:ext uri="{BB962C8B-B14F-4D97-AF65-F5344CB8AC3E}">
        <p14:creationId xmlns:p14="http://schemas.microsoft.com/office/powerpoint/2010/main" val="20388914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rial Black" panose="020B0A04020102020204" pitchFamily="34" charset="0"/>
              </a:rPr>
              <a:t>Extra: Multispecies Tradeoffs</a:t>
            </a:r>
            <a:endParaRPr lang="en-US" dirty="0">
              <a:latin typeface="Arial Black" panose="020B0A04020102020204" pitchFamily="34" charset="0"/>
            </a:endParaRPr>
          </a:p>
        </p:txBody>
      </p:sp>
      <p:pic>
        <p:nvPicPr>
          <p:cNvPr id="15" name="Content Placeholder 14"/>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3129759" y="1954530"/>
            <a:ext cx="3163268" cy="4093528"/>
          </a:xfrm>
        </p:spPr>
      </p:pic>
      <p:pic>
        <p:nvPicPr>
          <p:cNvPr id="17" name="Content Placeholder 16"/>
          <p:cNvPicPr>
            <a:picLocks noGrp="1" noChangeAspect="1"/>
          </p:cNvPicPr>
          <p:nvPr>
            <p:ph sz="half" idx="2"/>
          </p:nvPr>
        </p:nvPicPr>
        <p:blipFill>
          <a:blip r:embed="rId4" cstate="print">
            <a:extLst>
              <a:ext uri="{28A0092B-C50C-407E-A947-70E740481C1C}">
                <a14:useLocalDpi xmlns:a14="http://schemas.microsoft.com/office/drawing/2010/main" val="0"/>
              </a:ext>
            </a:extLst>
          </a:blip>
          <a:stretch>
            <a:fillRect/>
          </a:stretch>
        </p:blipFill>
        <p:spPr>
          <a:xfrm>
            <a:off x="6430958" y="1621703"/>
            <a:ext cx="5235584" cy="4759182"/>
          </a:xfrm>
        </p:spPr>
      </p:pic>
      <p:sp>
        <p:nvSpPr>
          <p:cNvPr id="18" name="Rectangle 17"/>
          <p:cNvSpPr/>
          <p:nvPr/>
        </p:nvSpPr>
        <p:spPr>
          <a:xfrm>
            <a:off x="217170" y="2922247"/>
            <a:ext cx="2844009" cy="95875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smtClean="0">
                <a:latin typeface="Arial" panose="020B0604020202020204" pitchFamily="34" charset="0"/>
                <a:cs typeface="Arial" panose="020B0604020202020204" pitchFamily="34" charset="0"/>
              </a:rPr>
              <a:t>Optimize STRS design</a:t>
            </a:r>
          </a:p>
        </p:txBody>
      </p:sp>
    </p:spTree>
    <p:extLst>
      <p:ext uri="{BB962C8B-B14F-4D97-AF65-F5344CB8AC3E}">
        <p14:creationId xmlns:p14="http://schemas.microsoft.com/office/powerpoint/2010/main" val="5533343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rial Black" panose="020B0A04020102020204" pitchFamily="34" charset="0"/>
              </a:rPr>
              <a:t>Chukchi Sea: Ever changing</a:t>
            </a:r>
            <a:endParaRPr lang="en-US" dirty="0">
              <a:latin typeface="Arial Black" panose="020B0A04020102020204" pitchFamily="34" charset="0"/>
            </a:endParaRPr>
          </a:p>
        </p:txBody>
      </p:sp>
      <p:sp>
        <p:nvSpPr>
          <p:cNvPr id="10" name="Content Placeholder 9"/>
          <p:cNvSpPr>
            <a:spLocks noGrp="1"/>
          </p:cNvSpPr>
          <p:nvPr>
            <p:ph sz="half" idx="2"/>
          </p:nvPr>
        </p:nvSpPr>
        <p:spPr/>
        <p:txBody>
          <a:bodyPr/>
          <a:lstStyle/>
          <a:p>
            <a:r>
              <a:rPr lang="en-US" dirty="0"/>
              <a:t>Climate change </a:t>
            </a:r>
            <a:r>
              <a:rPr lang="en-US" dirty="0">
                <a:sym typeface="Wingdings" panose="05000000000000000000" pitchFamily="2" charset="2"/>
              </a:rPr>
              <a:t> decrease in the summer extent of the ice</a:t>
            </a:r>
          </a:p>
          <a:p>
            <a:pPr lvl="1"/>
            <a:r>
              <a:rPr lang="en-US" dirty="0">
                <a:sym typeface="Wingdings" panose="05000000000000000000" pitchFamily="2" charset="2"/>
              </a:rPr>
              <a:t>Northward expansion of Bering </a:t>
            </a:r>
            <a:r>
              <a:rPr lang="en-US" dirty="0" err="1">
                <a:sym typeface="Wingdings" panose="05000000000000000000" pitchFamily="2" charset="2"/>
              </a:rPr>
              <a:t>groundfish</a:t>
            </a:r>
            <a:r>
              <a:rPr lang="en-US" dirty="0">
                <a:sym typeface="Wingdings" panose="05000000000000000000" pitchFamily="2" charset="2"/>
              </a:rPr>
              <a:t> species have been observed in </a:t>
            </a:r>
            <a:r>
              <a:rPr lang="en-US" dirty="0" smtClean="0">
                <a:sym typeface="Wingdings" panose="05000000000000000000" pitchFamily="2" charset="2"/>
              </a:rPr>
              <a:t>NBS</a:t>
            </a:r>
          </a:p>
          <a:p>
            <a:pPr lvl="1"/>
            <a:endParaRPr lang="en-US" dirty="0">
              <a:sym typeface="Wingdings" panose="05000000000000000000" pitchFamily="2" charset="2"/>
            </a:endParaRPr>
          </a:p>
          <a:p>
            <a:pPr lvl="1"/>
            <a:r>
              <a:rPr lang="en-US" dirty="0">
                <a:sym typeface="Wingdings" panose="05000000000000000000" pitchFamily="2" charset="2"/>
              </a:rPr>
              <a:t>More recent evidence of Bering species in Russian side of the Chukchi </a:t>
            </a:r>
            <a:r>
              <a:rPr lang="en-US" dirty="0" smtClean="0">
                <a:sym typeface="Wingdings" panose="05000000000000000000" pitchFamily="2" charset="2"/>
              </a:rPr>
              <a:t>Sea</a:t>
            </a:r>
            <a:endParaRPr lang="en-US" dirty="0">
              <a:sym typeface="Wingdings" panose="05000000000000000000" pitchFamily="2" charset="2"/>
            </a:endParaRPr>
          </a:p>
          <a:p>
            <a:endParaRPr lang="en-US" dirty="0"/>
          </a:p>
        </p:txBody>
      </p:sp>
      <p:pic>
        <p:nvPicPr>
          <p:cNvPr id="5" name="Content Placeholder 4"/>
          <p:cNvPicPr>
            <a:picLocks noGrp="1" noChangeAspect="1"/>
          </p:cNvPicPr>
          <p:nvPr>
            <p:ph sz="half" idx="1"/>
          </p:nvPr>
        </p:nvPicPr>
        <p:blipFill>
          <a:blip r:embed="rId3"/>
          <a:stretch>
            <a:fillRect/>
          </a:stretch>
        </p:blipFill>
        <p:spPr>
          <a:xfrm>
            <a:off x="838200" y="2163350"/>
            <a:ext cx="5181600" cy="3675888"/>
          </a:xfrm>
          <a:prstGeom prst="rect">
            <a:avLst/>
          </a:prstGeom>
        </p:spPr>
      </p:pic>
    </p:spTree>
    <p:extLst>
      <p:ext uri="{BB962C8B-B14F-4D97-AF65-F5344CB8AC3E}">
        <p14:creationId xmlns:p14="http://schemas.microsoft.com/office/powerpoint/2010/main" val="22616296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smtClean="0">
                <a:latin typeface="Arial Black" panose="020B0A04020102020204" pitchFamily="34" charset="0"/>
              </a:rPr>
              <a:t>Goals for Analysis</a:t>
            </a:r>
            <a:endParaRPr lang="en-US" dirty="0">
              <a:latin typeface="Arial Black" panose="020B0A04020102020204" pitchFamily="34" charset="0"/>
            </a:endParaRPr>
          </a:p>
        </p:txBody>
      </p:sp>
      <p:sp>
        <p:nvSpPr>
          <p:cNvPr id="6" name="Content Placeholder 5"/>
          <p:cNvSpPr>
            <a:spLocks noGrp="1"/>
          </p:cNvSpPr>
          <p:nvPr>
            <p:ph idx="1"/>
          </p:nvPr>
        </p:nvSpPr>
        <p:spPr/>
        <p:txBody>
          <a:bodyPr>
            <a:normAutofit/>
          </a:bodyPr>
          <a:lstStyle/>
          <a:p>
            <a:pPr marL="0" indent="0">
              <a:buNone/>
            </a:pPr>
            <a:r>
              <a:rPr lang="en-US" sz="3200" dirty="0" smtClean="0"/>
              <a:t>Evaluate performance of different survey designs with varying total survey effort across </a:t>
            </a:r>
            <a:r>
              <a:rPr lang="en-US" sz="3200" dirty="0" err="1" smtClean="0"/>
              <a:t>groundfish</a:t>
            </a:r>
            <a:r>
              <a:rPr lang="en-US" sz="3200" dirty="0" smtClean="0"/>
              <a:t> species</a:t>
            </a:r>
          </a:p>
          <a:p>
            <a:pPr marL="0" indent="0">
              <a:buNone/>
            </a:pPr>
            <a:endParaRPr lang="en-US" sz="3200" dirty="0" smtClean="0"/>
          </a:p>
          <a:p>
            <a:pPr lvl="1"/>
            <a:r>
              <a:rPr lang="en-US" sz="2800" dirty="0" smtClean="0"/>
              <a:t>Subset of </a:t>
            </a:r>
            <a:r>
              <a:rPr lang="en-US" sz="2800" dirty="0" err="1" smtClean="0"/>
              <a:t>groundfish</a:t>
            </a:r>
            <a:r>
              <a:rPr lang="en-US" sz="2800" dirty="0" smtClean="0"/>
              <a:t> complex: cods, flatfishes, and snow crab</a:t>
            </a:r>
          </a:p>
          <a:p>
            <a:pPr lvl="1"/>
            <a:r>
              <a:rPr lang="en-US" sz="2800" dirty="0"/>
              <a:t>Simple </a:t>
            </a:r>
            <a:r>
              <a:rPr lang="en-US" sz="2800" dirty="0" smtClean="0"/>
              <a:t>random, stratified, </a:t>
            </a:r>
            <a:r>
              <a:rPr lang="en-US" sz="2800" dirty="0"/>
              <a:t>and systematic </a:t>
            </a:r>
            <a:r>
              <a:rPr lang="en-US" sz="2800" dirty="0" smtClean="0"/>
              <a:t>design</a:t>
            </a:r>
          </a:p>
          <a:p>
            <a:pPr lvl="1"/>
            <a:r>
              <a:rPr lang="en-US" sz="2800" dirty="0" smtClean="0"/>
              <a:t>Impacts on survey precision, reliability of CV estimates</a:t>
            </a:r>
          </a:p>
          <a:p>
            <a:pPr lvl="1"/>
            <a:endParaRPr lang="en-US" sz="2800" dirty="0"/>
          </a:p>
        </p:txBody>
      </p:sp>
    </p:spTree>
    <p:extLst>
      <p:ext uri="{BB962C8B-B14F-4D97-AF65-F5344CB8AC3E}">
        <p14:creationId xmlns:p14="http://schemas.microsoft.com/office/powerpoint/2010/main" val="6115986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dirty="0" smtClean="0">
                <a:latin typeface="Arial Black" panose="020B0A04020102020204" pitchFamily="34" charset="0"/>
              </a:rPr>
              <a:t>Workflow</a:t>
            </a:r>
            <a:endParaRPr lang="en-US" dirty="0">
              <a:latin typeface="Arial Black" panose="020B0A04020102020204" pitchFamily="34" charset="0"/>
            </a:endParaRPr>
          </a:p>
        </p:txBody>
      </p:sp>
      <p:sp>
        <p:nvSpPr>
          <p:cNvPr id="24" name="Rectangle 23"/>
          <p:cNvSpPr/>
          <p:nvPr/>
        </p:nvSpPr>
        <p:spPr>
          <a:xfrm>
            <a:off x="776376" y="3349854"/>
            <a:ext cx="2972481" cy="152252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smtClean="0">
                <a:latin typeface="Arial" panose="020B0604020202020204" pitchFamily="34" charset="0"/>
                <a:cs typeface="Arial" panose="020B0604020202020204" pitchFamily="34" charset="0"/>
              </a:rPr>
              <a:t>Model Spatiotemporal distributions</a:t>
            </a:r>
          </a:p>
        </p:txBody>
      </p:sp>
      <p:sp>
        <p:nvSpPr>
          <p:cNvPr id="29" name="Rectangle 28"/>
          <p:cNvSpPr/>
          <p:nvPr/>
        </p:nvSpPr>
        <p:spPr>
          <a:xfrm>
            <a:off x="5114139" y="4134569"/>
            <a:ext cx="2087928" cy="99414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smtClean="0">
                <a:latin typeface="Arial" panose="020B0604020202020204" pitchFamily="34" charset="0"/>
                <a:cs typeface="Arial" panose="020B0604020202020204" pitchFamily="34" charset="0"/>
              </a:rPr>
              <a:t>Simulate Densities</a:t>
            </a:r>
          </a:p>
        </p:txBody>
      </p:sp>
      <p:cxnSp>
        <p:nvCxnSpPr>
          <p:cNvPr id="30" name="Straight Arrow Connector 29"/>
          <p:cNvCxnSpPr>
            <a:stCxn id="24" idx="3"/>
            <a:endCxn id="29" idx="1"/>
          </p:cNvCxnSpPr>
          <p:nvPr/>
        </p:nvCxnSpPr>
        <p:spPr>
          <a:xfrm>
            <a:off x="3748857" y="4111117"/>
            <a:ext cx="1365282" cy="52052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3" name="Rectangle 32"/>
          <p:cNvSpPr/>
          <p:nvPr/>
        </p:nvSpPr>
        <p:spPr>
          <a:xfrm>
            <a:off x="8724550" y="3552310"/>
            <a:ext cx="2150076" cy="99414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smtClean="0">
                <a:latin typeface="Arial" panose="020B0604020202020204" pitchFamily="34" charset="0"/>
                <a:cs typeface="Arial" panose="020B0604020202020204" pitchFamily="34" charset="0"/>
              </a:rPr>
              <a:t>Simulate Surveys</a:t>
            </a:r>
          </a:p>
        </p:txBody>
      </p:sp>
      <p:cxnSp>
        <p:nvCxnSpPr>
          <p:cNvPr id="35" name="Straight Arrow Connector 34"/>
          <p:cNvCxnSpPr>
            <a:stCxn id="29" idx="3"/>
            <a:endCxn id="33" idx="1"/>
          </p:cNvCxnSpPr>
          <p:nvPr/>
        </p:nvCxnSpPr>
        <p:spPr>
          <a:xfrm flipV="1">
            <a:off x="7202067" y="4049383"/>
            <a:ext cx="1522483" cy="58225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6" name="Rectangle 35"/>
          <p:cNvSpPr/>
          <p:nvPr/>
        </p:nvSpPr>
        <p:spPr>
          <a:xfrm>
            <a:off x="8428665" y="5388449"/>
            <a:ext cx="2741846" cy="10813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smtClean="0">
                <a:latin typeface="Arial" panose="020B0604020202020204" pitchFamily="34" charset="0"/>
                <a:cs typeface="Arial" panose="020B0604020202020204" pitchFamily="34" charset="0"/>
              </a:rPr>
              <a:t>Survey Performance</a:t>
            </a:r>
          </a:p>
        </p:txBody>
      </p:sp>
      <p:cxnSp>
        <p:nvCxnSpPr>
          <p:cNvPr id="37" name="Straight Arrow Connector 36"/>
          <p:cNvCxnSpPr>
            <a:stCxn id="33" idx="2"/>
            <a:endCxn id="36" idx="0"/>
          </p:cNvCxnSpPr>
          <p:nvPr/>
        </p:nvCxnSpPr>
        <p:spPr>
          <a:xfrm>
            <a:off x="9799588" y="4546456"/>
            <a:ext cx="0" cy="84199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1" name="Rectangle 40"/>
          <p:cNvSpPr/>
          <p:nvPr/>
        </p:nvSpPr>
        <p:spPr>
          <a:xfrm>
            <a:off x="4675516" y="2175969"/>
            <a:ext cx="2844009" cy="95875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smtClean="0">
                <a:latin typeface="Arial" panose="020B0604020202020204" pitchFamily="34" charset="0"/>
                <a:cs typeface="Arial" panose="020B0604020202020204" pitchFamily="34" charset="0"/>
              </a:rPr>
              <a:t>Optimize STRS design</a:t>
            </a:r>
          </a:p>
        </p:txBody>
      </p:sp>
      <p:cxnSp>
        <p:nvCxnSpPr>
          <p:cNvPr id="45" name="Straight Arrow Connector 44"/>
          <p:cNvCxnSpPr>
            <a:stCxn id="24" idx="3"/>
            <a:endCxn id="41" idx="2"/>
          </p:cNvCxnSpPr>
          <p:nvPr/>
        </p:nvCxnSpPr>
        <p:spPr>
          <a:xfrm flipV="1">
            <a:off x="3748857" y="3134728"/>
            <a:ext cx="2348664" cy="97638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p:cNvCxnSpPr>
            <a:stCxn id="41" idx="2"/>
            <a:endCxn id="33" idx="1"/>
          </p:cNvCxnSpPr>
          <p:nvPr/>
        </p:nvCxnSpPr>
        <p:spPr>
          <a:xfrm>
            <a:off x="6097521" y="3134728"/>
            <a:ext cx="2627029" cy="91465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898971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dirty="0" smtClean="0">
                <a:latin typeface="Arial Black" panose="020B0A04020102020204" pitchFamily="34" charset="0"/>
              </a:rPr>
              <a:t>Workflow</a:t>
            </a:r>
            <a:endParaRPr lang="en-US" dirty="0">
              <a:latin typeface="Arial Black" panose="020B0A04020102020204" pitchFamily="34" charset="0"/>
            </a:endParaRPr>
          </a:p>
        </p:txBody>
      </p:sp>
      <p:sp>
        <p:nvSpPr>
          <p:cNvPr id="24" name="Rectangle 23"/>
          <p:cNvSpPr/>
          <p:nvPr/>
        </p:nvSpPr>
        <p:spPr>
          <a:xfrm>
            <a:off x="776376" y="3349854"/>
            <a:ext cx="2972481" cy="152252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smtClean="0">
                <a:latin typeface="Arial" panose="020B0604020202020204" pitchFamily="34" charset="0"/>
                <a:cs typeface="Arial" panose="020B0604020202020204" pitchFamily="34" charset="0"/>
              </a:rPr>
              <a:t>Model Spatiotemporal distributions</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19699" y="1623708"/>
            <a:ext cx="5638802" cy="4974818"/>
          </a:xfrm>
          <a:prstGeom prst="rect">
            <a:avLst/>
          </a:prstGeom>
        </p:spPr>
      </p:pic>
      <p:sp>
        <p:nvSpPr>
          <p:cNvPr id="7" name="Oval 6"/>
          <p:cNvSpPr/>
          <p:nvPr/>
        </p:nvSpPr>
        <p:spPr>
          <a:xfrm>
            <a:off x="1341590" y="4912136"/>
            <a:ext cx="1842052" cy="10813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VAST R Package</a:t>
            </a:r>
            <a:endParaRPr lang="en-US" dirty="0"/>
          </a:p>
        </p:txBody>
      </p:sp>
    </p:spTree>
    <p:extLst>
      <p:ext uri="{BB962C8B-B14F-4D97-AF65-F5344CB8AC3E}">
        <p14:creationId xmlns:p14="http://schemas.microsoft.com/office/powerpoint/2010/main" val="37247714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dirty="0" smtClean="0">
                <a:latin typeface="Arial Black" panose="020B0A04020102020204" pitchFamily="34" charset="0"/>
              </a:rPr>
              <a:t>Workflow</a:t>
            </a:r>
            <a:endParaRPr lang="en-US" dirty="0">
              <a:latin typeface="Arial Black" panose="020B0A04020102020204" pitchFamily="34" charset="0"/>
            </a:endParaRPr>
          </a:p>
        </p:txBody>
      </p:sp>
      <p:sp>
        <p:nvSpPr>
          <p:cNvPr id="24" name="Rectangle 23"/>
          <p:cNvSpPr/>
          <p:nvPr/>
        </p:nvSpPr>
        <p:spPr>
          <a:xfrm>
            <a:off x="776376" y="3349854"/>
            <a:ext cx="2972481" cy="152252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smtClean="0">
                <a:latin typeface="Arial" panose="020B0604020202020204" pitchFamily="34" charset="0"/>
                <a:cs typeface="Arial" panose="020B0604020202020204" pitchFamily="34" charset="0"/>
              </a:rPr>
              <a:t>Model Spatiotemporal distributions</a:t>
            </a:r>
          </a:p>
        </p:txBody>
      </p:sp>
      <p:sp>
        <p:nvSpPr>
          <p:cNvPr id="11" name="Rectangle 10"/>
          <p:cNvSpPr/>
          <p:nvPr/>
        </p:nvSpPr>
        <p:spPr>
          <a:xfrm>
            <a:off x="5114139" y="4134569"/>
            <a:ext cx="2087928" cy="99414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smtClean="0">
                <a:latin typeface="Arial" panose="020B0604020202020204" pitchFamily="34" charset="0"/>
                <a:cs typeface="Arial" panose="020B0604020202020204" pitchFamily="34" charset="0"/>
              </a:rPr>
              <a:t>Simulate Densities</a:t>
            </a:r>
          </a:p>
        </p:txBody>
      </p:sp>
      <p:cxnSp>
        <p:nvCxnSpPr>
          <p:cNvPr id="12" name="Straight Arrow Connector 11"/>
          <p:cNvCxnSpPr>
            <a:endCxn id="11" idx="1"/>
          </p:cNvCxnSpPr>
          <p:nvPr/>
        </p:nvCxnSpPr>
        <p:spPr>
          <a:xfrm>
            <a:off x="3748857" y="4111117"/>
            <a:ext cx="1365282" cy="52052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3" name="Oval 12"/>
          <p:cNvSpPr/>
          <p:nvPr/>
        </p:nvSpPr>
        <p:spPr>
          <a:xfrm>
            <a:off x="1341590" y="4912136"/>
            <a:ext cx="1842052" cy="10813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VAST R Package</a:t>
            </a:r>
            <a:endParaRPr lang="en-US" dirty="0"/>
          </a:p>
        </p:txBody>
      </p:sp>
    </p:spTree>
    <p:extLst>
      <p:ext uri="{BB962C8B-B14F-4D97-AF65-F5344CB8AC3E}">
        <p14:creationId xmlns:p14="http://schemas.microsoft.com/office/powerpoint/2010/main" val="34097144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dirty="0" smtClean="0">
                <a:latin typeface="Arial Black" panose="020B0A04020102020204" pitchFamily="34" charset="0"/>
              </a:rPr>
              <a:t>Workflow</a:t>
            </a:r>
            <a:endParaRPr lang="en-US" dirty="0">
              <a:latin typeface="Arial Black" panose="020B0A04020102020204" pitchFamily="34" charset="0"/>
            </a:endParaRPr>
          </a:p>
        </p:txBody>
      </p:sp>
      <p:sp>
        <p:nvSpPr>
          <p:cNvPr id="24" name="Rectangle 23"/>
          <p:cNvSpPr/>
          <p:nvPr/>
        </p:nvSpPr>
        <p:spPr>
          <a:xfrm>
            <a:off x="776376" y="3349854"/>
            <a:ext cx="2972481" cy="152252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smtClean="0">
                <a:latin typeface="Arial" panose="020B0604020202020204" pitchFamily="34" charset="0"/>
                <a:cs typeface="Arial" panose="020B0604020202020204" pitchFamily="34" charset="0"/>
              </a:rPr>
              <a:t>Model Spatiotemporal distributions</a:t>
            </a:r>
          </a:p>
        </p:txBody>
      </p:sp>
      <p:sp>
        <p:nvSpPr>
          <p:cNvPr id="41" name="Rectangle 40"/>
          <p:cNvSpPr/>
          <p:nvPr/>
        </p:nvSpPr>
        <p:spPr>
          <a:xfrm>
            <a:off x="4675516" y="2175969"/>
            <a:ext cx="2844009" cy="95875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smtClean="0">
                <a:latin typeface="Arial" panose="020B0604020202020204" pitchFamily="34" charset="0"/>
                <a:cs typeface="Arial" panose="020B0604020202020204" pitchFamily="34" charset="0"/>
              </a:rPr>
              <a:t>Optimize STRS design</a:t>
            </a:r>
          </a:p>
        </p:txBody>
      </p:sp>
      <p:cxnSp>
        <p:nvCxnSpPr>
          <p:cNvPr id="45" name="Straight Arrow Connector 44"/>
          <p:cNvCxnSpPr>
            <a:stCxn id="24" idx="3"/>
            <a:endCxn id="41" idx="2"/>
          </p:cNvCxnSpPr>
          <p:nvPr/>
        </p:nvCxnSpPr>
        <p:spPr>
          <a:xfrm flipV="1">
            <a:off x="3748857" y="3134728"/>
            <a:ext cx="2348664" cy="97638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Oval 8"/>
          <p:cNvSpPr/>
          <p:nvPr/>
        </p:nvSpPr>
        <p:spPr>
          <a:xfrm>
            <a:off x="7723515" y="2053364"/>
            <a:ext cx="2280675" cy="10813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SamplingStrata</a:t>
            </a:r>
            <a:r>
              <a:rPr lang="en-US" dirty="0" smtClean="0"/>
              <a:t> R Package</a:t>
            </a:r>
            <a:endParaRPr lang="en-US" dirty="0"/>
          </a:p>
        </p:txBody>
      </p:sp>
      <p:sp>
        <p:nvSpPr>
          <p:cNvPr id="10" name="Rectangle 9"/>
          <p:cNvSpPr/>
          <p:nvPr/>
        </p:nvSpPr>
        <p:spPr>
          <a:xfrm>
            <a:off x="5114139" y="4134569"/>
            <a:ext cx="2087928" cy="99414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smtClean="0">
                <a:latin typeface="Arial" panose="020B0604020202020204" pitchFamily="34" charset="0"/>
                <a:cs typeface="Arial" panose="020B0604020202020204" pitchFamily="34" charset="0"/>
              </a:rPr>
              <a:t>Simulate Densities</a:t>
            </a:r>
          </a:p>
        </p:txBody>
      </p:sp>
      <p:cxnSp>
        <p:nvCxnSpPr>
          <p:cNvPr id="11" name="Straight Arrow Connector 10"/>
          <p:cNvCxnSpPr>
            <a:endCxn id="10" idx="1"/>
          </p:cNvCxnSpPr>
          <p:nvPr/>
        </p:nvCxnSpPr>
        <p:spPr>
          <a:xfrm>
            <a:off x="3748857" y="4111117"/>
            <a:ext cx="1365282" cy="52052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2" name="Oval 11"/>
          <p:cNvSpPr/>
          <p:nvPr/>
        </p:nvSpPr>
        <p:spPr>
          <a:xfrm>
            <a:off x="1341590" y="4912136"/>
            <a:ext cx="1842052" cy="10813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VAST R Package</a:t>
            </a:r>
            <a:endParaRPr lang="en-US" dirty="0"/>
          </a:p>
        </p:txBody>
      </p:sp>
    </p:spTree>
    <p:extLst>
      <p:ext uri="{BB962C8B-B14F-4D97-AF65-F5344CB8AC3E}">
        <p14:creationId xmlns:p14="http://schemas.microsoft.com/office/powerpoint/2010/main" val="41902537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rial Black" panose="020B0A04020102020204" pitchFamily="34" charset="0"/>
              </a:rPr>
              <a:t>Stratified Random Design</a:t>
            </a:r>
            <a:endParaRPr lang="en-US" dirty="0">
              <a:latin typeface="Arial Black" panose="020B0A04020102020204" pitchFamily="34" charset="0"/>
            </a:endParaRPr>
          </a:p>
        </p:txBody>
      </p:sp>
      <p:pic>
        <p:nvPicPr>
          <p:cNvPr id="15" name="Content Placeholder 14"/>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5830957" y="1402840"/>
            <a:ext cx="4015904" cy="5196908"/>
          </a:xfrm>
        </p:spPr>
      </p:pic>
      <p:sp>
        <p:nvSpPr>
          <p:cNvPr id="18" name="Rectangle 17"/>
          <p:cNvSpPr/>
          <p:nvPr/>
        </p:nvSpPr>
        <p:spPr>
          <a:xfrm>
            <a:off x="2112234" y="2922247"/>
            <a:ext cx="2844009" cy="95875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smtClean="0">
                <a:latin typeface="Arial" panose="020B0604020202020204" pitchFamily="34" charset="0"/>
                <a:cs typeface="Arial" panose="020B0604020202020204" pitchFamily="34" charset="0"/>
              </a:rPr>
              <a:t>Optimize STRS design</a:t>
            </a:r>
          </a:p>
        </p:txBody>
      </p:sp>
      <p:sp>
        <p:nvSpPr>
          <p:cNvPr id="6" name="Oval 5"/>
          <p:cNvSpPr/>
          <p:nvPr/>
        </p:nvSpPr>
        <p:spPr>
          <a:xfrm>
            <a:off x="2393900" y="4031201"/>
            <a:ext cx="2280675" cy="10813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SamplingStrata</a:t>
            </a:r>
            <a:r>
              <a:rPr lang="en-US" dirty="0" smtClean="0"/>
              <a:t> R Package</a:t>
            </a:r>
            <a:endParaRPr lang="en-US" dirty="0"/>
          </a:p>
        </p:txBody>
      </p:sp>
    </p:spTree>
    <p:extLst>
      <p:ext uri="{BB962C8B-B14F-4D97-AF65-F5344CB8AC3E}">
        <p14:creationId xmlns:p14="http://schemas.microsoft.com/office/powerpoint/2010/main" val="39788419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5418</TotalTime>
  <Words>1845</Words>
  <Application>Microsoft Office PowerPoint</Application>
  <PresentationFormat>Widescreen</PresentationFormat>
  <Paragraphs>123</Paragraphs>
  <Slides>20</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Arial Black</vt:lpstr>
      <vt:lpstr>Calibri</vt:lpstr>
      <vt:lpstr>Calibri Light</vt:lpstr>
      <vt:lpstr>Wingdings</vt:lpstr>
      <vt:lpstr>Office Theme</vt:lpstr>
      <vt:lpstr>Survey design evaluation of a new multispecies bottom trawl survey in the US Chukchi Sea</vt:lpstr>
      <vt:lpstr>Chukchi Sea: Introduction</vt:lpstr>
      <vt:lpstr>Chukchi Sea: Ever changing</vt:lpstr>
      <vt:lpstr>Goals for Analysis</vt:lpstr>
      <vt:lpstr>Workflow</vt:lpstr>
      <vt:lpstr>Workflow</vt:lpstr>
      <vt:lpstr>Workflow</vt:lpstr>
      <vt:lpstr>Workflow</vt:lpstr>
      <vt:lpstr>Stratified Random Design</vt:lpstr>
      <vt:lpstr>Workflow</vt:lpstr>
      <vt:lpstr>Survey Design Evaluation Metrics</vt:lpstr>
      <vt:lpstr>Survey Design Evaluation Metrics</vt:lpstr>
      <vt:lpstr>Survey Design Evaluation Metrics</vt:lpstr>
      <vt:lpstr>Survey Design Evaluation Metrics</vt:lpstr>
      <vt:lpstr>TOR 1: Survey Design for Flexibility</vt:lpstr>
      <vt:lpstr>TOR 2: Combining Surveys, Data Gaps</vt:lpstr>
      <vt:lpstr>TOR 3: Modelling and Simulation TOR 4: Tools and Technology Development</vt:lpstr>
      <vt:lpstr>Links to tools used/analysis</vt:lpstr>
      <vt:lpstr>Extra: Breakdown of RRMSE of CV</vt:lpstr>
      <vt:lpstr>Extra: Multispecies Tradeoffs</vt:lpstr>
    </vt:vector>
  </TitlesOfParts>
  <Company>NOAA AFSC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Zack.Oyafuso</dc:creator>
  <cp:lastModifiedBy>Zack.Oyafuso</cp:lastModifiedBy>
  <cp:revision>191</cp:revision>
  <dcterms:created xsi:type="dcterms:W3CDTF">2022-08-11T01:07:06Z</dcterms:created>
  <dcterms:modified xsi:type="dcterms:W3CDTF">2022-09-14T07:19:26Z</dcterms:modified>
</cp:coreProperties>
</file>