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  <p:sldId id="263" r:id="rId9"/>
    <p:sldId id="275" r:id="rId10"/>
    <p:sldId id="276" r:id="rId11"/>
    <p:sldId id="277" r:id="rId12"/>
    <p:sldId id="278" r:id="rId13"/>
    <p:sldId id="264" r:id="rId14"/>
    <p:sldId id="265" r:id="rId15"/>
    <p:sldId id="271" r:id="rId16"/>
    <p:sldId id="266" r:id="rId17"/>
    <p:sldId id="270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6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88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1610D6-4B51-4B90-954C-673B7178FC56}" type="datetimeFigureOut">
              <a:rPr lang="en-US" smtClean="0"/>
              <a:t>1/25/2022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BC03E2-6C45-4A2D-8256-3724EE4F1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66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058D2-FBD6-4E66-9F5D-D1E43544F502}" type="datetime1">
              <a:rPr lang="en-US" smtClean="0"/>
              <a:t>1/25/2022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40EB6-4218-402B-83C9-0C513A1BAD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70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A58A6-6B38-4001-9951-B29331E030A7}" type="datetime1">
              <a:rPr lang="en-US" smtClean="0"/>
              <a:t>1/25/2022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40EB6-4218-402B-83C9-0C513A1BAD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4645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08853-E34D-47C9-8186-0086DFD8A175}" type="datetime1">
              <a:rPr lang="en-US" smtClean="0"/>
              <a:t>1/25/2022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40EB6-4218-402B-83C9-0C513A1BAD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8112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8EDB5-7C74-4C8A-8398-BDFB26FCCE05}" type="datetime1">
              <a:rPr lang="en-US" smtClean="0"/>
              <a:t>1/25/2022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40EB6-4218-402B-83C9-0C513A1BAD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6481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7AF21-E9F1-46B0-B147-5A5CD8037645}" type="datetime1">
              <a:rPr lang="en-US" smtClean="0"/>
              <a:t>1/25/2022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40EB6-4218-402B-83C9-0C513A1BAD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649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C3BA0-5991-4579-B6E5-70B1E2132C89}" type="datetime1">
              <a:rPr lang="en-US" smtClean="0"/>
              <a:t>1/25/2022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40EB6-4218-402B-83C9-0C513A1BAD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4917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39385-8C82-4262-8469-A538B50A186C}" type="datetime1">
              <a:rPr lang="en-US" smtClean="0"/>
              <a:t>1/25/2022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40EB6-4218-402B-83C9-0C513A1BAD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716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2CF93-AE15-4133-8A1F-EB6A7BFCE4CF}" type="datetime1">
              <a:rPr lang="en-US" smtClean="0"/>
              <a:t>1/25/2022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40EB6-4218-402B-83C9-0C513A1BAD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285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5B5F9-3F67-4CD1-B414-E14CFA54EFE6}" type="datetime1">
              <a:rPr lang="en-US" smtClean="0"/>
              <a:t>1/25/2022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40EB6-4218-402B-83C9-0C513A1BAD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9159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82AAB-9A72-4422-A83F-BC34AA185382}" type="datetime1">
              <a:rPr lang="en-US" smtClean="0"/>
              <a:t>1/25/2022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40EB6-4218-402B-83C9-0C513A1BAD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177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8332E-C475-4E18-94DD-EC62D0ADAF51}" type="datetime1">
              <a:rPr lang="en-US" smtClean="0"/>
              <a:t>1/25/2022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40EB6-4218-402B-83C9-0C513A1BAD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231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3B3A67-3EB7-4512-B1EB-1C5113B3D095}" type="datetime1">
              <a:rPr lang="en-US" smtClean="0"/>
              <a:t>1/25/2022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E40EB6-4218-402B-83C9-0C513A1BAD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168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Chukchi Survey Planning: Updated Plots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25 January 2022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40EB6-4218-402B-83C9-0C513A1BAD5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631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YFS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Sim 1 (Measurement Error)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Sim 3 (Random and Fixed)</a:t>
            </a:r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quarter" idx="4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9136" y="2505075"/>
            <a:ext cx="3349316" cy="3684588"/>
          </a:xfrm>
        </p:spPr>
      </p:pic>
      <p:pic>
        <p:nvPicPr>
          <p:cNvPr id="13" name="Content Placeholder 12"/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4023" y="2505075"/>
            <a:ext cx="3349316" cy="3684588"/>
          </a:xfrm>
        </p:spPr>
      </p:pic>
    </p:spTree>
    <p:extLst>
      <p:ext uri="{BB962C8B-B14F-4D97-AF65-F5344CB8AC3E}">
        <p14:creationId xmlns:p14="http://schemas.microsoft.com/office/powerpoint/2010/main" val="2417203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Arctic cod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Sim 1 (Measurement Error)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Sim 3 (Random and Fixed)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4023" y="2505075"/>
            <a:ext cx="3349316" cy="3684588"/>
          </a:xfrm>
        </p:spPr>
      </p:pic>
      <p:pic>
        <p:nvPicPr>
          <p:cNvPr id="5" name="Content Placeholder 4"/>
          <p:cNvPicPr>
            <a:picLocks noGrp="1" noChangeAspect="1"/>
          </p:cNvPicPr>
          <p:nvPr>
            <p:ph sz="quarter" idx="4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9136" y="2505075"/>
            <a:ext cx="3349316" cy="3684588"/>
          </a:xfrm>
        </p:spPr>
      </p:pic>
    </p:spTree>
    <p:extLst>
      <p:ext uri="{BB962C8B-B14F-4D97-AF65-F5344CB8AC3E}">
        <p14:creationId xmlns:p14="http://schemas.microsoft.com/office/powerpoint/2010/main" val="3253646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Survey </a:t>
            </a:r>
            <a:r>
              <a:rPr lang="en-US" dirty="0" err="1" smtClean="0"/>
              <a:t>Types:</a:t>
            </a:r>
            <a:r>
              <a:rPr lang="en-US" dirty="0" err="1"/>
              <a:t>Sampling</a:t>
            </a:r>
            <a:r>
              <a:rPr lang="en-US" dirty="0"/>
              <a:t> Intensity Ranges: 40-100 stations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Simple Random Sampling</a:t>
            </a:r>
          </a:p>
          <a:p>
            <a:r>
              <a:rPr lang="en-US" dirty="0" smtClean="0"/>
              <a:t>Systematic Sampling Grid</a:t>
            </a:r>
          </a:p>
          <a:p>
            <a:r>
              <a:rPr lang="en-US" dirty="0" smtClean="0"/>
              <a:t>Stratified Random Sampling</a:t>
            </a:r>
            <a:endParaRPr lang="en-US" dirty="0"/>
          </a:p>
          <a:p>
            <a:pPr lvl="1"/>
            <a:r>
              <a:rPr lang="en-US" dirty="0" smtClean="0"/>
              <a:t>Results from STRS design optimization algorithm</a:t>
            </a:r>
          </a:p>
          <a:p>
            <a:pPr lvl="1"/>
            <a:r>
              <a:rPr lang="en-US" dirty="0" smtClean="0"/>
              <a:t>Stratum variables: Latitude and Distance to Shore </a:t>
            </a:r>
          </a:p>
          <a:p>
            <a:pPr lvl="1"/>
            <a:r>
              <a:rPr lang="en-US" dirty="0" smtClean="0"/>
              <a:t>3, 4, or 5 total strata 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551904" y="2505075"/>
            <a:ext cx="4423780" cy="3684588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40EB6-4218-402B-83C9-0C513A1BAD5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5275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6137" y="1632200"/>
            <a:ext cx="6839726" cy="3593599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Otter Trawl STRS Solution (4-strata)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40EB6-4218-402B-83C9-0C513A1BAD5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883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6137" y="1632200"/>
            <a:ext cx="6839726" cy="3593599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40EB6-4218-402B-83C9-0C513A1BAD5F}" type="slidenum">
              <a:rPr lang="en-US" smtClean="0"/>
              <a:t>14</a:t>
            </a:fld>
            <a:endParaRPr lang="en-US"/>
          </a:p>
        </p:txBody>
      </p:sp>
      <p:sp>
        <p:nvSpPr>
          <p:cNvPr id="4" name="Title 3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Beam Trawl STRS Solution (4-strata)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1371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Survey Simulation: Performance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Boxplot of 1000 simulated sample CVs for a given effort level, survey type, and species</a:t>
            </a:r>
          </a:p>
          <a:p>
            <a:endParaRPr lang="en-US" dirty="0"/>
          </a:p>
          <a:p>
            <a:r>
              <a:rPr lang="en-US" dirty="0" smtClean="0"/>
              <a:t>Red point: “True CV”, calculated as the </a:t>
            </a:r>
            <a:r>
              <a:rPr lang="en-US" dirty="0" err="1" smtClean="0"/>
              <a:t>sd</a:t>
            </a:r>
            <a:r>
              <a:rPr lang="en-US" dirty="0" smtClean="0"/>
              <a:t> of the simulated estimated index / true index</a:t>
            </a:r>
          </a:p>
          <a:p>
            <a:endParaRPr lang="en-US" dirty="0"/>
          </a:p>
          <a:p>
            <a:r>
              <a:rPr lang="en-US" dirty="0" smtClean="0"/>
              <a:t>RRMSE of CV (not shown): spread of the boxplot and the bias of the sample CV relative to the True CV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1843404"/>
            <a:ext cx="5181600" cy="4315779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40EB6-4218-402B-83C9-0C513A1BAD5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73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40EB6-4218-402B-83C9-0C513A1BAD5F}" type="slidenum">
              <a:rPr lang="en-US" smtClean="0"/>
              <a:t>16</a:t>
            </a:fld>
            <a:endParaRPr lang="en-US"/>
          </a:p>
        </p:txBody>
      </p:sp>
      <p:sp>
        <p:nvSpPr>
          <p:cNvPr id="4" name="Title 3"/>
          <p:cNvSpPr txBox="1">
            <a:spLocks/>
          </p:cNvSpPr>
          <p:nvPr/>
        </p:nvSpPr>
        <p:spPr>
          <a:xfrm>
            <a:off x="838200" y="365125"/>
            <a:ext cx="3964806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/>
              <a:t>Otter Trawl Survey Performance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5400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40EB6-4218-402B-83C9-0C513A1BAD5F}" type="slidenum">
              <a:rPr lang="en-US" smtClean="0"/>
              <a:t>17</a:t>
            </a:fld>
            <a:endParaRPr lang="en-US"/>
          </a:p>
        </p:txBody>
      </p:sp>
      <p:sp>
        <p:nvSpPr>
          <p:cNvPr id="3" name="Title 3"/>
          <p:cNvSpPr txBox="1">
            <a:spLocks/>
          </p:cNvSpPr>
          <p:nvPr/>
        </p:nvSpPr>
        <p:spPr>
          <a:xfrm>
            <a:off x="838200" y="365125"/>
            <a:ext cx="387818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/>
              <a:t>Beam Trawl Survey Performance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6225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40EB6-4218-402B-83C9-0C513A1BAD5F}" type="slidenum">
              <a:rPr lang="en-US" smtClean="0"/>
              <a:t>2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963552" y="2550695"/>
            <a:ext cx="2271562" cy="157854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VAST Fits</a:t>
            </a:r>
          </a:p>
          <a:p>
            <a:pPr algn="ctr"/>
            <a:r>
              <a:rPr lang="en-US" b="1" dirty="0" smtClean="0"/>
              <a:t>Slides 3-8</a:t>
            </a:r>
          </a:p>
        </p:txBody>
      </p:sp>
      <p:sp>
        <p:nvSpPr>
          <p:cNvPr id="6" name="Oval 5"/>
          <p:cNvSpPr/>
          <p:nvPr/>
        </p:nvSpPr>
        <p:spPr>
          <a:xfrm>
            <a:off x="2016490" y="4658628"/>
            <a:ext cx="2165685" cy="12416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Species Set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2016490" y="779646"/>
            <a:ext cx="2165685" cy="12416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Gear Types</a:t>
            </a:r>
            <a:endParaRPr lang="en-US" dirty="0"/>
          </a:p>
        </p:txBody>
      </p:sp>
      <p:cxnSp>
        <p:nvCxnSpPr>
          <p:cNvPr id="9" name="Straight Arrow Connector 8"/>
          <p:cNvCxnSpPr>
            <a:stCxn id="7" idx="4"/>
            <a:endCxn id="5" idx="0"/>
          </p:cNvCxnSpPr>
          <p:nvPr/>
        </p:nvCxnSpPr>
        <p:spPr>
          <a:xfrm>
            <a:off x="3099333" y="2021305"/>
            <a:ext cx="0" cy="5293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6" idx="0"/>
            <a:endCxn id="5" idx="2"/>
          </p:cNvCxnSpPr>
          <p:nvPr/>
        </p:nvCxnSpPr>
        <p:spPr>
          <a:xfrm flipV="1">
            <a:off x="3099333" y="4129238"/>
            <a:ext cx="0" cy="5293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8013832" y="442762"/>
            <a:ext cx="2271562" cy="157854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Survey Types:</a:t>
            </a:r>
          </a:p>
          <a:p>
            <a:pPr algn="ctr"/>
            <a:r>
              <a:rPr lang="en-US" b="1" dirty="0" smtClean="0"/>
              <a:t>Simple Random</a:t>
            </a:r>
          </a:p>
          <a:p>
            <a:pPr algn="ctr"/>
            <a:r>
              <a:rPr lang="en-US" b="1" dirty="0" smtClean="0"/>
              <a:t>Systematic</a:t>
            </a:r>
          </a:p>
          <a:p>
            <a:pPr algn="ctr"/>
            <a:r>
              <a:rPr lang="en-US" b="1" dirty="0" smtClean="0"/>
              <a:t>STRS</a:t>
            </a:r>
          </a:p>
          <a:p>
            <a:pPr algn="ctr"/>
            <a:r>
              <a:rPr lang="en-US" b="1" dirty="0" smtClean="0"/>
              <a:t>Slides 12-14</a:t>
            </a:r>
          </a:p>
        </p:txBody>
      </p:sp>
      <p:sp>
        <p:nvSpPr>
          <p:cNvPr id="16" name="Rectangle 15"/>
          <p:cNvSpPr/>
          <p:nvPr/>
        </p:nvSpPr>
        <p:spPr>
          <a:xfrm>
            <a:off x="5042033" y="2550694"/>
            <a:ext cx="2271562" cy="157854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Simulate Densities</a:t>
            </a:r>
          </a:p>
          <a:p>
            <a:pPr algn="ctr"/>
            <a:r>
              <a:rPr lang="en-US" b="1" dirty="0" smtClean="0"/>
              <a:t>Slides 9-11</a:t>
            </a:r>
          </a:p>
        </p:txBody>
      </p:sp>
      <p:cxnSp>
        <p:nvCxnSpPr>
          <p:cNvPr id="17" name="Straight Arrow Connector 16"/>
          <p:cNvCxnSpPr>
            <a:stCxn id="5" idx="3"/>
            <a:endCxn id="16" idx="1"/>
          </p:cNvCxnSpPr>
          <p:nvPr/>
        </p:nvCxnSpPr>
        <p:spPr>
          <a:xfrm flipV="1">
            <a:off x="4235114" y="3339966"/>
            <a:ext cx="80691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5015161" y="611203"/>
            <a:ext cx="2165685" cy="12416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Total Sampling Effort</a:t>
            </a:r>
            <a:endParaRPr lang="en-US" dirty="0"/>
          </a:p>
        </p:txBody>
      </p:sp>
      <p:cxnSp>
        <p:nvCxnSpPr>
          <p:cNvPr id="21" name="Straight Arrow Connector 20"/>
          <p:cNvCxnSpPr>
            <a:stCxn id="20" idx="6"/>
            <a:endCxn id="15" idx="1"/>
          </p:cNvCxnSpPr>
          <p:nvPr/>
        </p:nvCxnSpPr>
        <p:spPr>
          <a:xfrm>
            <a:off x="7180846" y="1232033"/>
            <a:ext cx="83298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8013832" y="2550694"/>
            <a:ext cx="2271562" cy="157854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Simulate Surveys</a:t>
            </a:r>
          </a:p>
          <a:p>
            <a:pPr algn="ctr"/>
            <a:r>
              <a:rPr lang="en-US" b="1" dirty="0" smtClean="0"/>
              <a:t>Slide 15</a:t>
            </a:r>
          </a:p>
        </p:txBody>
      </p:sp>
      <p:cxnSp>
        <p:nvCxnSpPr>
          <p:cNvPr id="25" name="Straight Arrow Connector 24"/>
          <p:cNvCxnSpPr>
            <a:stCxn id="15" idx="2"/>
            <a:endCxn id="24" idx="0"/>
          </p:cNvCxnSpPr>
          <p:nvPr/>
        </p:nvCxnSpPr>
        <p:spPr>
          <a:xfrm>
            <a:off x="9149613" y="2021305"/>
            <a:ext cx="0" cy="5293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6" idx="3"/>
            <a:endCxn id="24" idx="1"/>
          </p:cNvCxnSpPr>
          <p:nvPr/>
        </p:nvCxnSpPr>
        <p:spPr>
          <a:xfrm>
            <a:off x="7313595" y="3339966"/>
            <a:ext cx="7002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8013832" y="4658626"/>
            <a:ext cx="2271562" cy="157854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Survey Performance</a:t>
            </a:r>
          </a:p>
          <a:p>
            <a:pPr algn="ctr"/>
            <a:r>
              <a:rPr lang="en-US" b="1" dirty="0" smtClean="0"/>
              <a:t>Slides 16-17</a:t>
            </a:r>
          </a:p>
        </p:txBody>
      </p:sp>
      <p:cxnSp>
        <p:nvCxnSpPr>
          <p:cNvPr id="32" name="Straight Arrow Connector 31"/>
          <p:cNvCxnSpPr>
            <a:stCxn id="24" idx="2"/>
            <a:endCxn id="31" idx="0"/>
          </p:cNvCxnSpPr>
          <p:nvPr/>
        </p:nvCxnSpPr>
        <p:spPr>
          <a:xfrm>
            <a:off x="9149613" y="4129237"/>
            <a:ext cx="0" cy="5293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0501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6137" y="2619754"/>
            <a:ext cx="6839726" cy="1618491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40EB6-4218-402B-83C9-0C513A1BAD5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130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6137" y="1809594"/>
            <a:ext cx="6839726" cy="3238811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40EB6-4218-402B-83C9-0C513A1BAD5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092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6137" y="1809594"/>
            <a:ext cx="6839726" cy="3238811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40EB6-4218-402B-83C9-0C513A1BAD5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938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6137" y="1809594"/>
            <a:ext cx="6839726" cy="3238811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40EB6-4218-402B-83C9-0C513A1BAD5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37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6137" y="1809594"/>
            <a:ext cx="6839726" cy="3238811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40EB6-4218-402B-83C9-0C513A1BAD5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017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6137" y="1809594"/>
            <a:ext cx="6839726" cy="3238811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40EB6-4218-402B-83C9-0C513A1BAD5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359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Alaska Plaice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Sim 1 (Measurement Error)</a:t>
            </a:r>
            <a:endParaRPr lang="en-US" dirty="0"/>
          </a:p>
        </p:txBody>
      </p:sp>
      <p:pic>
        <p:nvPicPr>
          <p:cNvPr id="16" name="Content Placeholder 15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4023" y="2505075"/>
            <a:ext cx="3349316" cy="3684588"/>
          </a:xfrm>
        </p:spPr>
      </p:pic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Sim 3 (Random and Fixed)</a:t>
            </a:r>
            <a:endParaRPr lang="en-US" dirty="0"/>
          </a:p>
        </p:txBody>
      </p:sp>
      <p:pic>
        <p:nvPicPr>
          <p:cNvPr id="17" name="Content Placeholder 16"/>
          <p:cNvPicPr>
            <a:picLocks noGrp="1" noChangeAspect="1"/>
          </p:cNvPicPr>
          <p:nvPr>
            <p:ph sz="quarter" idx="4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9136" y="2505075"/>
            <a:ext cx="3349316" cy="3684588"/>
          </a:xfrm>
        </p:spPr>
      </p:pic>
    </p:spTree>
    <p:extLst>
      <p:ext uri="{BB962C8B-B14F-4D97-AF65-F5344CB8AC3E}">
        <p14:creationId xmlns:p14="http://schemas.microsoft.com/office/powerpoint/2010/main" val="4006914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1398</TotalTime>
  <Words>223</Words>
  <Application>Microsoft Office PowerPoint</Application>
  <PresentationFormat>Widescreen</PresentationFormat>
  <Paragraphs>58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Chukchi Survey Planning: Updated Plots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Alaska Plaice</vt:lpstr>
      <vt:lpstr>YFS</vt:lpstr>
      <vt:lpstr>Arctic cod</vt:lpstr>
      <vt:lpstr>Survey Types:Sampling Intensity Ranges: 40-100 stations </vt:lpstr>
      <vt:lpstr>Otter Trawl STRS Solution (4-strata)</vt:lpstr>
      <vt:lpstr>PowerPoint Presentation</vt:lpstr>
      <vt:lpstr>Survey Simulation: Performance</vt:lpstr>
      <vt:lpstr>PowerPoint Presentation</vt:lpstr>
      <vt:lpstr>PowerPoint Presentation</vt:lpstr>
    </vt:vector>
  </TitlesOfParts>
  <Company>NOAA AFSC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Chukchi Survey Planning: Updated Plots</dc:title>
  <dc:creator>Zack.Oyafuso</dc:creator>
  <cp:lastModifiedBy>Zack.Oyafuso</cp:lastModifiedBy>
  <cp:revision>6</cp:revision>
  <dcterms:created xsi:type="dcterms:W3CDTF">2022-01-25T04:35:03Z</dcterms:created>
  <dcterms:modified xsi:type="dcterms:W3CDTF">2022-01-26T15:51:23Z</dcterms:modified>
</cp:coreProperties>
</file>