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59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26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83D2-5D98-4C52-97CA-935357FF0AC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2775-08E7-4878-9D10-BF89E3655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of the bathymetric covariates</a:t>
            </a:r>
            <a:r>
              <a:rPr lang="en-US" baseline="0" dirty="0" smtClean="0"/>
              <a:t> are pretty flat. Current direction or bottom temperature may be the better covariates.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2775-08E7-4878-9D10-BF89E36555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8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11E4-8087-45F7-8023-B4A3E3CE75E5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9AF5-0E3F-4587-88A6-47900E50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Chukchi Prelim OM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 March 2021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Catch and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Otter Trawl: 1990 and 2012</a:t>
            </a:r>
          </a:p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Beam Trawl</a:t>
            </a:r>
            <a:r>
              <a:rPr lang="en-US" smtClean="0"/>
              <a:t>: 2017</a:t>
            </a:r>
            <a:r>
              <a:rPr lang="en-US" dirty="0" smtClean="0"/>
              <a:t>, 2019</a:t>
            </a:r>
          </a:p>
          <a:p>
            <a:pPr algn="ctr"/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7459" y="2024522"/>
            <a:ext cx="4011614" cy="470111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2571" y="2024522"/>
            <a:ext cx="4011614" cy="47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 </a:t>
            </a:r>
            <a:r>
              <a:rPr lang="en-US" dirty="0" smtClean="0"/>
              <a:t>Covariates (Marsh and </a:t>
            </a:r>
            <a:r>
              <a:rPr lang="en-US" dirty="0" err="1" smtClean="0"/>
              <a:t>Pirtle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7690"/>
            <a:ext cx="10515600" cy="41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Settings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 knots: 25 too low and 75 is too high (convergence issues) </a:t>
            </a:r>
          </a:p>
          <a:p>
            <a:endParaRPr lang="en-US" dirty="0" smtClean="0"/>
          </a:p>
          <a:p>
            <a:r>
              <a:rPr lang="en-US" dirty="0" smtClean="0"/>
              <a:t>Multispecies: Arctic cod, Bering flounder, saffron cod, Alaska plaice, yellowfin sole, snow crab, walleye </a:t>
            </a:r>
            <a:r>
              <a:rPr lang="en-US" dirty="0" err="1"/>
              <a:t>p</a:t>
            </a:r>
            <a:r>
              <a:rPr lang="en-US" dirty="0" err="1" smtClean="0"/>
              <a:t>ollock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number of records</a:t>
            </a:r>
          </a:p>
          <a:p>
            <a:endParaRPr lang="en-US" dirty="0" smtClean="0"/>
          </a:p>
          <a:p>
            <a:r>
              <a:rPr lang="en-US" dirty="0" smtClean="0"/>
              <a:t>Anisotropy turned off (convergence issues, high gradients)</a:t>
            </a:r>
          </a:p>
          <a:p>
            <a:endParaRPr lang="en-US" dirty="0" smtClean="0"/>
          </a:p>
          <a:p>
            <a:r>
              <a:rPr lang="en-US" dirty="0" smtClean="0"/>
              <a:t>Tested out different </a:t>
            </a:r>
            <a:r>
              <a:rPr lang="en-US" dirty="0" err="1" smtClean="0"/>
              <a:t>FieldConfig</a:t>
            </a:r>
            <a:r>
              <a:rPr lang="en-US" dirty="0" smtClean="0"/>
              <a:t>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Spatial/Spatiotemporal Field Configurations (RRMSE)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521192"/>
              </p:ext>
            </p:extLst>
          </p:nvPr>
        </p:nvGraphicFramePr>
        <p:xfrm>
          <a:off x="175104" y="2475777"/>
          <a:ext cx="11675536" cy="1677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255">
                  <a:extLst>
                    <a:ext uri="{9D8B030D-6E8A-4147-A177-3AD203B41FA5}">
                      <a16:colId xmlns:a16="http://schemas.microsoft.com/office/drawing/2014/main" val="4245977256"/>
                    </a:ext>
                  </a:extLst>
                </a:gridCol>
                <a:gridCol w="924255">
                  <a:extLst>
                    <a:ext uri="{9D8B030D-6E8A-4147-A177-3AD203B41FA5}">
                      <a16:colId xmlns:a16="http://schemas.microsoft.com/office/drawing/2014/main" val="2271974618"/>
                    </a:ext>
                  </a:extLst>
                </a:gridCol>
                <a:gridCol w="928935">
                  <a:extLst>
                    <a:ext uri="{9D8B030D-6E8A-4147-A177-3AD203B41FA5}">
                      <a16:colId xmlns:a16="http://schemas.microsoft.com/office/drawing/2014/main" val="259153993"/>
                    </a:ext>
                  </a:extLst>
                </a:gridCol>
                <a:gridCol w="928935">
                  <a:extLst>
                    <a:ext uri="{9D8B030D-6E8A-4147-A177-3AD203B41FA5}">
                      <a16:colId xmlns:a16="http://schemas.microsoft.com/office/drawing/2014/main" val="2389931803"/>
                    </a:ext>
                  </a:extLst>
                </a:gridCol>
                <a:gridCol w="1143097">
                  <a:extLst>
                    <a:ext uri="{9D8B030D-6E8A-4147-A177-3AD203B41FA5}">
                      <a16:colId xmlns:a16="http://schemas.microsoft.com/office/drawing/2014/main" val="3017319461"/>
                    </a:ext>
                  </a:extLst>
                </a:gridCol>
                <a:gridCol w="422239">
                  <a:extLst>
                    <a:ext uri="{9D8B030D-6E8A-4147-A177-3AD203B41FA5}">
                      <a16:colId xmlns:a16="http://schemas.microsoft.com/office/drawing/2014/main" val="2855253081"/>
                    </a:ext>
                  </a:extLst>
                </a:gridCol>
                <a:gridCol w="787557">
                  <a:extLst>
                    <a:ext uri="{9D8B030D-6E8A-4147-A177-3AD203B41FA5}">
                      <a16:colId xmlns:a16="http://schemas.microsoft.com/office/drawing/2014/main" val="719561569"/>
                    </a:ext>
                  </a:extLst>
                </a:gridCol>
                <a:gridCol w="608231">
                  <a:extLst>
                    <a:ext uri="{9D8B030D-6E8A-4147-A177-3AD203B41FA5}">
                      <a16:colId xmlns:a16="http://schemas.microsoft.com/office/drawing/2014/main" val="3798555996"/>
                    </a:ext>
                  </a:extLst>
                </a:gridCol>
                <a:gridCol w="908397">
                  <a:extLst>
                    <a:ext uri="{9D8B030D-6E8A-4147-A177-3AD203B41FA5}">
                      <a16:colId xmlns:a16="http://schemas.microsoft.com/office/drawing/2014/main" val="3262661217"/>
                    </a:ext>
                  </a:extLst>
                </a:gridCol>
                <a:gridCol w="963690">
                  <a:extLst>
                    <a:ext uri="{9D8B030D-6E8A-4147-A177-3AD203B41FA5}">
                      <a16:colId xmlns:a16="http://schemas.microsoft.com/office/drawing/2014/main" val="2865187317"/>
                    </a:ext>
                  </a:extLst>
                </a:gridCol>
                <a:gridCol w="971590">
                  <a:extLst>
                    <a:ext uri="{9D8B030D-6E8A-4147-A177-3AD203B41FA5}">
                      <a16:colId xmlns:a16="http://schemas.microsoft.com/office/drawing/2014/main" val="2260527732"/>
                    </a:ext>
                  </a:extLst>
                </a:gridCol>
                <a:gridCol w="1184866">
                  <a:extLst>
                    <a:ext uri="{9D8B030D-6E8A-4147-A177-3AD203B41FA5}">
                      <a16:colId xmlns:a16="http://schemas.microsoft.com/office/drawing/2014/main" val="3843527932"/>
                    </a:ext>
                  </a:extLst>
                </a:gridCol>
                <a:gridCol w="979489">
                  <a:extLst>
                    <a:ext uri="{9D8B030D-6E8A-4147-A177-3AD203B41FA5}">
                      <a16:colId xmlns:a16="http://schemas.microsoft.com/office/drawing/2014/main" val="16790853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Omega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Omega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Epsilon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Epsilon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Anisotropy?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Alaska plaice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Arctic cod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Bering flounder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saffron cod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walleye </a:t>
                      </a:r>
                      <a:r>
                        <a:rPr lang="en-US" sz="1800" u="none" strike="noStrike" dirty="0" err="1">
                          <a:effectLst/>
                        </a:rPr>
                        <a:t>pollock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yellowfin sole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9005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8372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2.93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1.39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1.18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3.79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3.48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2.53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2.55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5537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4311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8229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80335"/>
              </p:ext>
            </p:extLst>
          </p:nvPr>
        </p:nvGraphicFramePr>
        <p:xfrm>
          <a:off x="175104" y="4719782"/>
          <a:ext cx="11675535" cy="195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50">
                  <a:extLst>
                    <a:ext uri="{9D8B030D-6E8A-4147-A177-3AD203B41FA5}">
                      <a16:colId xmlns:a16="http://schemas.microsoft.com/office/drawing/2014/main" val="2909698825"/>
                    </a:ext>
                  </a:extLst>
                </a:gridCol>
                <a:gridCol w="932872">
                  <a:extLst>
                    <a:ext uri="{9D8B030D-6E8A-4147-A177-3AD203B41FA5}">
                      <a16:colId xmlns:a16="http://schemas.microsoft.com/office/drawing/2014/main" val="664060745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1166158582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600550580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177629248"/>
                    </a:ext>
                  </a:extLst>
                </a:gridCol>
                <a:gridCol w="292252">
                  <a:extLst>
                    <a:ext uri="{9D8B030D-6E8A-4147-A177-3AD203B41FA5}">
                      <a16:colId xmlns:a16="http://schemas.microsoft.com/office/drawing/2014/main" val="286599540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120954284"/>
                    </a:ext>
                  </a:extLst>
                </a:gridCol>
                <a:gridCol w="1371470">
                  <a:extLst>
                    <a:ext uri="{9D8B030D-6E8A-4147-A177-3AD203B41FA5}">
                      <a16:colId xmlns:a16="http://schemas.microsoft.com/office/drawing/2014/main" val="1431661505"/>
                    </a:ext>
                  </a:extLst>
                </a:gridCol>
                <a:gridCol w="1028601">
                  <a:extLst>
                    <a:ext uri="{9D8B030D-6E8A-4147-A177-3AD203B41FA5}">
                      <a16:colId xmlns:a16="http://schemas.microsoft.com/office/drawing/2014/main" val="2229539628"/>
                    </a:ext>
                  </a:extLst>
                </a:gridCol>
                <a:gridCol w="938373">
                  <a:extLst>
                    <a:ext uri="{9D8B030D-6E8A-4147-A177-3AD203B41FA5}">
                      <a16:colId xmlns:a16="http://schemas.microsoft.com/office/drawing/2014/main" val="3176120728"/>
                    </a:ext>
                  </a:extLst>
                </a:gridCol>
                <a:gridCol w="1389516">
                  <a:extLst>
                    <a:ext uri="{9D8B030D-6E8A-4147-A177-3AD203B41FA5}">
                      <a16:colId xmlns:a16="http://schemas.microsoft.com/office/drawing/2014/main" val="2027625296"/>
                    </a:ext>
                  </a:extLst>
                </a:gridCol>
                <a:gridCol w="866191">
                  <a:extLst>
                    <a:ext uri="{9D8B030D-6E8A-4147-A177-3AD203B41FA5}">
                      <a16:colId xmlns:a16="http://schemas.microsoft.com/office/drawing/2014/main" val="96395606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Omega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Omega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Epsilon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Epsilon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Anisotropy?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6"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Arctic cod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Bering flounder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Saffron cod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Snow crab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Walleye </a:t>
                      </a:r>
                      <a:r>
                        <a:rPr lang="en-US" sz="1800" u="none" strike="noStrike" dirty="0" err="1">
                          <a:effectLst/>
                        </a:rPr>
                        <a:t>pollock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24578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48290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01162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0767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55795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96514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267200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Trawl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916" y="2106445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Otter Trawl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Density: Otter Trawl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3" y="270116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1990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5905" y="481899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2012</a:t>
            </a:r>
            <a:endParaRPr lang="en-US" sz="3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23" y="1904528"/>
            <a:ext cx="10515600" cy="41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Density: Beam Trawl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39" y="1825625"/>
            <a:ext cx="875212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3" y="270116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2017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5905" y="481899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2019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344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Effect: Otter Trawl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019" y="2687337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Occ.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246" y="4682359"/>
            <a:ext cx="1559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 Resp.</a:t>
            </a:r>
            <a:endParaRPr lang="en-US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261" y="1834618"/>
            <a:ext cx="10515600" cy="43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Effect: Beam Trawl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0019" y="2687337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Occ.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246" y="4682359"/>
            <a:ext cx="1559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 Resp.</a:t>
            </a:r>
            <a:endParaRPr lang="en-US" sz="36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315" y="1825625"/>
            <a:ext cx="85213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295</Words>
  <Application>Microsoft Office PowerPoint</Application>
  <PresentationFormat>Widescreen</PresentationFormat>
  <Paragraphs>147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Chukchi Prelim OM Results</vt:lpstr>
      <vt:lpstr>Data Sources: Catch and Effort</vt:lpstr>
      <vt:lpstr>Data Sources: Covariates (Marsh and Pirtle)</vt:lpstr>
      <vt:lpstr>Model Settings</vt:lpstr>
      <vt:lpstr>Spatial/Spatiotemporal Field Configurations (RRMSE)</vt:lpstr>
      <vt:lpstr>Predicted Density: Otter Trawl</vt:lpstr>
      <vt:lpstr>Predicted Density: Beam Trawl</vt:lpstr>
      <vt:lpstr>Spatial Effect: Otter Trawl</vt:lpstr>
      <vt:lpstr>Spatial Effect: Beam Trawl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Chukchi Prelim OM Results</dc:title>
  <dc:creator>Zack.Oyafuso</dc:creator>
  <cp:lastModifiedBy>Zack.Oyafuso</cp:lastModifiedBy>
  <cp:revision>30</cp:revision>
  <dcterms:created xsi:type="dcterms:W3CDTF">2021-03-06T21:24:30Z</dcterms:created>
  <dcterms:modified xsi:type="dcterms:W3CDTF">2021-03-16T08:19:14Z</dcterms:modified>
</cp:coreProperties>
</file>