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5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F130-8DCA-4908-8A4B-D71B2B9A52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9CF6-91BF-4831-9288-60E37DD2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3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Chukchi Survey Simulations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 April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Background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plan a suite of survey designs in anticipation for a Chukchi and/or Beaufort sea bottom trawl survey</a:t>
            </a:r>
          </a:p>
          <a:p>
            <a:r>
              <a:rPr lang="en-US" dirty="0" smtClean="0"/>
              <a:t>Goal: </a:t>
            </a:r>
            <a:r>
              <a:rPr lang="en-US" dirty="0" smtClean="0"/>
              <a:t>fl</a:t>
            </a:r>
            <a:r>
              <a:rPr lang="en-US" dirty="0" smtClean="0"/>
              <a:t>exibility of random and systematic survey designs </a:t>
            </a:r>
            <a:endParaRPr lang="en-US" dirty="0" smtClean="0"/>
          </a:p>
          <a:p>
            <a:r>
              <a:rPr lang="en-US" dirty="0" smtClean="0"/>
              <a:t>Historical surveys go back to the 1950s, periodic, spatially restricted, operations unstandardized </a:t>
            </a:r>
          </a:p>
          <a:p>
            <a:r>
              <a:rPr lang="en-US" dirty="0" smtClean="0"/>
              <a:t>Target: multispecies fish and invertebrate taxa that are commercially and/or culturally important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Workflow</a:t>
            </a:r>
            <a:endParaRPr lang="en-US" sz="6000" dirty="0"/>
          </a:p>
        </p:txBody>
      </p:sp>
      <p:sp>
        <p:nvSpPr>
          <p:cNvPr id="24" name="Rectangle 23"/>
          <p:cNvSpPr/>
          <p:nvPr/>
        </p:nvSpPr>
        <p:spPr>
          <a:xfrm>
            <a:off x="3312632" y="3319996"/>
            <a:ext cx="1525404" cy="917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Spatiotemporal distribution modelling</a:t>
            </a:r>
            <a:endParaRPr lang="en-US" sz="1600" dirty="0" smtClean="0"/>
          </a:p>
        </p:txBody>
      </p:sp>
      <p:sp>
        <p:nvSpPr>
          <p:cNvPr id="25" name="Oval 24"/>
          <p:cNvSpPr/>
          <p:nvPr/>
        </p:nvSpPr>
        <p:spPr>
          <a:xfrm>
            <a:off x="2716707" y="1998580"/>
            <a:ext cx="1474802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Species Set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4397223" y="2039264"/>
            <a:ext cx="1186916" cy="868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Gear Types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4075334" y="2897310"/>
            <a:ext cx="783131" cy="42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4"/>
            <a:endCxn id="24" idx="0"/>
          </p:cNvCxnSpPr>
          <p:nvPr/>
        </p:nvCxnSpPr>
        <p:spPr>
          <a:xfrm>
            <a:off x="3454108" y="2910048"/>
            <a:ext cx="621226" cy="4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56940" y="3319996"/>
            <a:ext cx="1258324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Simulate Densities</a:t>
            </a:r>
          </a:p>
        </p:txBody>
      </p:sp>
      <p:cxnSp>
        <p:nvCxnSpPr>
          <p:cNvPr id="30" name="Straight Arrow Connector 29"/>
          <p:cNvCxnSpPr>
            <a:stCxn id="24" idx="3"/>
            <a:endCxn id="29" idx="1"/>
          </p:cNvCxnSpPr>
          <p:nvPr/>
        </p:nvCxnSpPr>
        <p:spPr>
          <a:xfrm>
            <a:off x="4676955" y="3882385"/>
            <a:ext cx="97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64605" y="2003279"/>
            <a:ext cx="1533540" cy="1047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Sampling Effort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5"/>
            <a:endCxn id="33" idx="0"/>
          </p:cNvCxnSpPr>
          <p:nvPr/>
        </p:nvCxnSpPr>
        <p:spPr>
          <a:xfrm>
            <a:off x="7773563" y="2897033"/>
            <a:ext cx="572721" cy="42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8395" y="3319996"/>
            <a:ext cx="1295778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Simulate Surveys</a:t>
            </a:r>
          </a:p>
        </p:txBody>
      </p:sp>
      <p:cxnSp>
        <p:nvCxnSpPr>
          <p:cNvPr id="34" name="Straight Arrow Connector 33"/>
          <p:cNvCxnSpPr>
            <a:stCxn id="38" idx="4"/>
            <a:endCxn id="33" idx="0"/>
          </p:cNvCxnSpPr>
          <p:nvPr/>
        </p:nvCxnSpPr>
        <p:spPr>
          <a:xfrm flipH="1">
            <a:off x="8346284" y="3041797"/>
            <a:ext cx="446681" cy="27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3" idx="1"/>
          </p:cNvCxnSpPr>
          <p:nvPr/>
        </p:nvCxnSpPr>
        <p:spPr>
          <a:xfrm>
            <a:off x="6782386" y="3882385"/>
            <a:ext cx="916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20076" y="4806541"/>
            <a:ext cx="1652416" cy="904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Survey Performance</a:t>
            </a:r>
          </a:p>
        </p:txBody>
      </p:sp>
      <p:cxnSp>
        <p:nvCxnSpPr>
          <p:cNvPr id="37" name="Straight Arrow Connector 36"/>
          <p:cNvCxnSpPr>
            <a:stCxn id="33" idx="2"/>
            <a:endCxn id="36" idx="0"/>
          </p:cNvCxnSpPr>
          <p:nvPr/>
        </p:nvCxnSpPr>
        <p:spPr>
          <a:xfrm>
            <a:off x="8346284" y="4237572"/>
            <a:ext cx="0" cy="5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059923" y="1992250"/>
            <a:ext cx="1466083" cy="1049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Survey Designs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3103246" y="4890194"/>
            <a:ext cx="1944176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Historical CPUE data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39" idx="0"/>
            <a:endCxn id="24" idx="2"/>
          </p:cNvCxnSpPr>
          <p:nvPr/>
        </p:nvCxnSpPr>
        <p:spPr>
          <a:xfrm flipV="1">
            <a:off x="4075334" y="4237571"/>
            <a:ext cx="0" cy="6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Taxa List</a:t>
            </a:r>
            <a:endParaRPr lang="en-US" sz="5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80211"/>
              </p:ext>
            </p:extLst>
          </p:nvPr>
        </p:nvGraphicFramePr>
        <p:xfrm>
          <a:off x="657722" y="1408497"/>
          <a:ext cx="6660683" cy="5334000"/>
        </p:xfrm>
        <a:graphic>
          <a:graphicData uri="http://schemas.openxmlformats.org/drawingml/2006/table">
            <a:tbl>
              <a:tblPr firstRow="1" firstCol="1" lastRow="1" lastCol="1">
                <a:tableStyleId>{22838BEF-8BB2-4498-84A7-C5851F593DF1}</a:tableStyleId>
              </a:tblPr>
              <a:tblGrid>
                <a:gridCol w="2674816">
                  <a:extLst>
                    <a:ext uri="{9D8B030D-6E8A-4147-A177-3AD203B41FA5}">
                      <a16:colId xmlns:a16="http://schemas.microsoft.com/office/drawing/2014/main" val="1373713891"/>
                    </a:ext>
                  </a:extLst>
                </a:gridCol>
                <a:gridCol w="1797483">
                  <a:extLst>
                    <a:ext uri="{9D8B030D-6E8A-4147-A177-3AD203B41FA5}">
                      <a16:colId xmlns:a16="http://schemas.microsoft.com/office/drawing/2014/main" val="3162047015"/>
                    </a:ext>
                  </a:extLst>
                </a:gridCol>
                <a:gridCol w="2188384">
                  <a:extLst>
                    <a:ext uri="{9D8B030D-6E8A-4147-A177-3AD203B41FA5}">
                      <a16:colId xmlns:a16="http://schemas.microsoft.com/office/drawing/2014/main" val="159649529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Scientific Name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Common Name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Gear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b"/>
                </a:tc>
                <a:extLst>
                  <a:ext uri="{0D108BD9-81ED-4DB2-BD59-A6C34878D82A}">
                    <a16:rowId xmlns:a16="http://schemas.microsoft.com/office/drawing/2014/main" val="39299586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Pleuronectes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quadrituberculatus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Alaska plaice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0939114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Boreogadus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saida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Arctic cod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beam and otter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5348518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Hippoglossoides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robustus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Bering flounder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52539330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Zoarchidae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eelpouts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40297129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Pleuronectidae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other flatfishes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40688004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Clupea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pallasii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Pacific herring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otter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47834760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Agonidae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poachers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7619627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Stichaeidae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pricklebacks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70259129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Eleginus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gracilis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saffron cod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beam and otter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8711705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Cottidae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sculpins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beam and otter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6540027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Liparidae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snailfishes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53308505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Gadus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chalcogrammus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walleye </a:t>
                      </a:r>
                      <a:r>
                        <a:rPr lang="en-US" sz="1400" dirty="0" err="1">
                          <a:effectLst/>
                        </a:rPr>
                        <a:t>pollock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8669137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Limanda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aspera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yellowfin sole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4784560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Bivalvia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bivalves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beam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6357522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Phylum: </a:t>
                      </a:r>
                      <a:r>
                        <a:rPr lang="en-US" sz="1400" b="0" dirty="0" err="1">
                          <a:effectLst/>
                        </a:rPr>
                        <a:t>Bryozoa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bryozoans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971017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Anthozoa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corals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24917608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Scyphozoa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jellyfishes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402828950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Asteroidea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other seastars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77652727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Asterias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amurensis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purple-orange sea star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38398048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Holothuroidea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sea cucumbers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8451694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Gastropoda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snails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5506620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Chionoecetes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opilio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snow crab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630996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Subphylum: </a:t>
                      </a:r>
                      <a:r>
                        <a:rPr lang="en-US" sz="1400" b="0" dirty="0" err="1">
                          <a:effectLst/>
                        </a:rPr>
                        <a:t>Tunicata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tunicates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66623003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79917735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673919" y="3319996"/>
            <a:ext cx="1525404" cy="917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Spatiotemporal distribution modelling</a:t>
            </a:r>
            <a:endParaRPr lang="en-US" sz="1600" dirty="0" smtClean="0"/>
          </a:p>
        </p:txBody>
      </p:sp>
      <p:sp>
        <p:nvSpPr>
          <p:cNvPr id="9" name="Oval 8"/>
          <p:cNvSpPr/>
          <p:nvPr/>
        </p:nvSpPr>
        <p:spPr>
          <a:xfrm>
            <a:off x="8077994" y="1998580"/>
            <a:ext cx="1474802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Species Set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9758510" y="2039264"/>
            <a:ext cx="1186916" cy="868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Gear Types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9436621" y="2897310"/>
            <a:ext cx="783131" cy="42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4"/>
            <a:endCxn id="8" idx="0"/>
          </p:cNvCxnSpPr>
          <p:nvPr/>
        </p:nvCxnSpPr>
        <p:spPr>
          <a:xfrm>
            <a:off x="8815395" y="2910048"/>
            <a:ext cx="621226" cy="4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64533" y="4890194"/>
            <a:ext cx="1944176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Historical CPUE data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14" idx="0"/>
            <a:endCxn id="8" idx="2"/>
          </p:cNvCxnSpPr>
          <p:nvPr/>
        </p:nvCxnSpPr>
        <p:spPr>
          <a:xfrm flipV="1">
            <a:off x="9436621" y="4237571"/>
            <a:ext cx="0" cy="6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6" y="1763690"/>
            <a:ext cx="7956882" cy="3140202"/>
          </a:xfrm>
        </p:spPr>
      </p:pic>
      <p:sp>
        <p:nvSpPr>
          <p:cNvPr id="5" name="Rectangle 4"/>
          <p:cNvSpPr/>
          <p:nvPr/>
        </p:nvSpPr>
        <p:spPr>
          <a:xfrm>
            <a:off x="9780824" y="3319996"/>
            <a:ext cx="1525404" cy="917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Spatiotemporal distribution modelling</a:t>
            </a:r>
            <a:endParaRPr lang="en-US" sz="1600" dirty="0" smtClean="0"/>
          </a:p>
        </p:txBody>
      </p:sp>
      <p:sp>
        <p:nvSpPr>
          <p:cNvPr id="6" name="Oval 5"/>
          <p:cNvSpPr/>
          <p:nvPr/>
        </p:nvSpPr>
        <p:spPr>
          <a:xfrm>
            <a:off x="9184899" y="1998580"/>
            <a:ext cx="1474802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Species Set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0865415" y="2039264"/>
            <a:ext cx="1186916" cy="868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Gear Types</a:t>
            </a:r>
            <a:endParaRPr lang="en-US" sz="2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10543526" y="2897310"/>
            <a:ext cx="783131" cy="42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9922300" y="2910048"/>
            <a:ext cx="621226" cy="4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571438" y="4890194"/>
            <a:ext cx="1944176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Historical CPUE data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10" idx="0"/>
            <a:endCxn id="5" idx="2"/>
          </p:cNvCxnSpPr>
          <p:nvPr/>
        </p:nvCxnSpPr>
        <p:spPr>
          <a:xfrm flipV="1">
            <a:off x="10543526" y="4237571"/>
            <a:ext cx="0" cy="6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6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1" y="372395"/>
            <a:ext cx="3059589" cy="5939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9141" y="635267"/>
            <a:ext cx="674731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Survey Designs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Random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Systematic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Stratified Random Designs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of strata boundaries and allocation similar to GOA BTS redesign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Stratum variables: latitude and distance to shore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3-5 strata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Latitudinal cutoff ~ 70 degrees N, inner stratum consisting of Kotzebue Sound/entrance of the Bering Strait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Optimal allocation theory is used to flexibly allocate number of stations that minimize expected CV across taxa list.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17716" y="4702950"/>
            <a:ext cx="1533540" cy="1047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Sampling Effort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5"/>
            <a:endCxn id="6" idx="0"/>
          </p:cNvCxnSpPr>
          <p:nvPr/>
        </p:nvCxnSpPr>
        <p:spPr>
          <a:xfrm>
            <a:off x="7226674" y="5596704"/>
            <a:ext cx="658233" cy="25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37018" y="5853561"/>
            <a:ext cx="1295778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Simulate Surveys</a:t>
            </a:r>
          </a:p>
        </p:txBody>
      </p:sp>
      <p:cxnSp>
        <p:nvCxnSpPr>
          <p:cNvPr id="7" name="Straight Arrow Connector 6"/>
          <p:cNvCxnSpPr>
            <a:stCxn id="9" idx="3"/>
            <a:endCxn id="6" idx="0"/>
          </p:cNvCxnSpPr>
          <p:nvPr/>
        </p:nvCxnSpPr>
        <p:spPr>
          <a:xfrm flipH="1">
            <a:off x="7884907" y="5517102"/>
            <a:ext cx="539626" cy="33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209830" y="4621258"/>
            <a:ext cx="1466083" cy="1049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Survey Designs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06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99977" y="712150"/>
            <a:ext cx="4680098" cy="58056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True CV (Left plots): Standard deviation of simulated indices, normalized by true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RRMSE of CV (Right plots): uncertainty and bias of CV about the true CV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Simple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Stratified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Systematic Grid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75" y="0"/>
            <a:ext cx="6514839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76679" y="5215546"/>
            <a:ext cx="1223711" cy="773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Total Sampling Effort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6" idx="5"/>
            <a:endCxn id="8" idx="0"/>
          </p:cNvCxnSpPr>
          <p:nvPr/>
        </p:nvCxnSpPr>
        <p:spPr>
          <a:xfrm>
            <a:off x="4221182" y="5876015"/>
            <a:ext cx="291026" cy="26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95215" y="6138282"/>
            <a:ext cx="1033985" cy="67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Simulate Surveys</a:t>
            </a:r>
          </a:p>
        </p:txBody>
      </p:sp>
      <p:cxnSp>
        <p:nvCxnSpPr>
          <p:cNvPr id="9" name="Straight Arrow Connector 8"/>
          <p:cNvCxnSpPr>
            <a:stCxn id="10" idx="3"/>
            <a:endCxn id="8" idx="0"/>
          </p:cNvCxnSpPr>
          <p:nvPr/>
        </p:nvCxnSpPr>
        <p:spPr>
          <a:xfrm flipH="1">
            <a:off x="4512208" y="5893564"/>
            <a:ext cx="155811" cy="2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96694" y="5231551"/>
            <a:ext cx="1169883" cy="775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Survey Designs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55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99977" y="687150"/>
            <a:ext cx="4680098" cy="58306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Average Percent Bias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Index relative to true index (Left)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CV relative to True CV (Right)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Simple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Stratified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Systematic Grid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75" y="0"/>
            <a:ext cx="6514839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76679" y="5215546"/>
            <a:ext cx="1223711" cy="773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Total Sampling Effort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6" idx="5"/>
            <a:endCxn id="8" idx="0"/>
          </p:cNvCxnSpPr>
          <p:nvPr/>
        </p:nvCxnSpPr>
        <p:spPr>
          <a:xfrm>
            <a:off x="4221182" y="5876015"/>
            <a:ext cx="291026" cy="26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95215" y="6138282"/>
            <a:ext cx="1033985" cy="67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Simulate Surveys</a:t>
            </a:r>
          </a:p>
        </p:txBody>
      </p:sp>
      <p:cxnSp>
        <p:nvCxnSpPr>
          <p:cNvPr id="9" name="Straight Arrow Connector 8"/>
          <p:cNvCxnSpPr>
            <a:stCxn id="10" idx="3"/>
            <a:endCxn id="8" idx="0"/>
          </p:cNvCxnSpPr>
          <p:nvPr/>
        </p:nvCxnSpPr>
        <p:spPr>
          <a:xfrm flipH="1">
            <a:off x="4512208" y="5893564"/>
            <a:ext cx="155811" cy="2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96694" y="5231551"/>
            <a:ext cx="1169883" cy="775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Survey Designs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33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431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Times New Roman</vt:lpstr>
      <vt:lpstr>Office Theme</vt:lpstr>
      <vt:lpstr>Chukchi Survey Simulations</vt:lpstr>
      <vt:lpstr>Background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17</cp:revision>
  <dcterms:created xsi:type="dcterms:W3CDTF">2022-04-18T22:21:31Z</dcterms:created>
  <dcterms:modified xsi:type="dcterms:W3CDTF">2022-04-19T18:11:42Z</dcterms:modified>
</cp:coreProperties>
</file>