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60" r:id="rId4"/>
    <p:sldId id="272" r:id="rId5"/>
    <p:sldId id="259" r:id="rId6"/>
    <p:sldId id="261" r:id="rId7"/>
    <p:sldId id="266" r:id="rId8"/>
    <p:sldId id="262" r:id="rId9"/>
    <p:sldId id="263" r:id="rId10"/>
    <p:sldId id="271" r:id="rId11"/>
    <p:sldId id="273" r:id="rId12"/>
    <p:sldId id="264" r:id="rId13"/>
    <p:sldId id="265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7B815-B4E0-4BAD-89DB-092C7C934858}" type="doc">
      <dgm:prSet loTypeId="urn:microsoft.com/office/officeart/2005/8/layout/hierarchy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5DFD55F-CBAE-4167-BD7B-18426C5B3815}">
      <dgm:prSet phldrT="[Text]"/>
      <dgm:spPr/>
      <dgm:t>
        <a:bodyPr/>
        <a:lstStyle/>
        <a:p>
          <a:r>
            <a:rPr lang="en-US" dirty="0"/>
            <a:t>Autoencoders</a:t>
          </a:r>
        </a:p>
      </dgm:t>
    </dgm:pt>
    <dgm:pt modelId="{61A93816-A8B3-4CD8-BB56-4FFD689B8B95}" type="parTrans" cxnId="{418308E6-4F9C-475E-B38F-BF790D09BC51}">
      <dgm:prSet/>
      <dgm:spPr/>
      <dgm:t>
        <a:bodyPr/>
        <a:lstStyle/>
        <a:p>
          <a:endParaRPr lang="en-US"/>
        </a:p>
      </dgm:t>
    </dgm:pt>
    <dgm:pt modelId="{74EE9DEE-4F39-417F-8184-C550535B5FF7}" type="sibTrans" cxnId="{418308E6-4F9C-475E-B38F-BF790D09BC51}">
      <dgm:prSet/>
      <dgm:spPr/>
      <dgm:t>
        <a:bodyPr/>
        <a:lstStyle/>
        <a:p>
          <a:endParaRPr lang="en-US"/>
        </a:p>
      </dgm:t>
    </dgm:pt>
    <dgm:pt modelId="{72D0A40F-61DE-48C7-BAA2-0A734963CF86}">
      <dgm:prSet phldrT="[Text]"/>
      <dgm:spPr/>
      <dgm:t>
        <a:bodyPr/>
        <a:lstStyle/>
        <a:p>
          <a:r>
            <a:rPr lang="en-US" dirty="0"/>
            <a:t>Vanilla AE</a:t>
          </a:r>
        </a:p>
      </dgm:t>
    </dgm:pt>
    <dgm:pt modelId="{6C5DB71A-C989-4C5F-AD43-23AB1520EDEC}" type="parTrans" cxnId="{0E221D39-BE20-4DB0-9196-F5D3B77C39A6}">
      <dgm:prSet/>
      <dgm:spPr/>
      <dgm:t>
        <a:bodyPr/>
        <a:lstStyle/>
        <a:p>
          <a:endParaRPr lang="en-US"/>
        </a:p>
      </dgm:t>
    </dgm:pt>
    <dgm:pt modelId="{1D7A57DC-DAD9-4D94-B9CD-063A7B62E9D5}" type="sibTrans" cxnId="{0E221D39-BE20-4DB0-9196-F5D3B77C39A6}">
      <dgm:prSet/>
      <dgm:spPr/>
      <dgm:t>
        <a:bodyPr/>
        <a:lstStyle/>
        <a:p>
          <a:endParaRPr lang="en-US"/>
        </a:p>
      </dgm:t>
    </dgm:pt>
    <dgm:pt modelId="{79527DA9-2AFA-499D-AA31-C26A71517C9D}">
      <dgm:prSet phldrT="[Text]"/>
      <dgm:spPr/>
      <dgm:t>
        <a:bodyPr/>
        <a:lstStyle/>
        <a:p>
          <a:pPr>
            <a:buNone/>
          </a:pPr>
          <a:r>
            <a:rPr lang="en-US" dirty="0"/>
            <a:t>Variational</a:t>
          </a:r>
          <a:r>
            <a:rPr lang="en-US" baseline="0" dirty="0"/>
            <a:t> Autoencoder</a:t>
          </a:r>
          <a:endParaRPr lang="en-US" dirty="0"/>
        </a:p>
      </dgm:t>
    </dgm:pt>
    <dgm:pt modelId="{0FE48C34-6EEB-4070-9515-78D4CEEB97AE}" type="parTrans" cxnId="{A657C49E-0E08-4047-819F-B7C647E82D2A}">
      <dgm:prSet/>
      <dgm:spPr/>
      <dgm:t>
        <a:bodyPr/>
        <a:lstStyle/>
        <a:p>
          <a:endParaRPr lang="en-US"/>
        </a:p>
      </dgm:t>
    </dgm:pt>
    <dgm:pt modelId="{C98BAA0B-F96F-4F63-A2CD-BE4A328DF9F7}" type="sibTrans" cxnId="{A657C49E-0E08-4047-819F-B7C647E82D2A}">
      <dgm:prSet/>
      <dgm:spPr/>
      <dgm:t>
        <a:bodyPr/>
        <a:lstStyle/>
        <a:p>
          <a:endParaRPr lang="en-US"/>
        </a:p>
      </dgm:t>
    </dgm:pt>
    <dgm:pt modelId="{9B5A25F5-794A-4E1D-9D06-5A923BB4C4AB}">
      <dgm:prSet phldrT="[Text]"/>
      <dgm:spPr/>
      <dgm:t>
        <a:bodyPr/>
        <a:lstStyle/>
        <a:p>
          <a:r>
            <a:rPr lang="en-US" dirty="0"/>
            <a:t>GANS</a:t>
          </a:r>
        </a:p>
      </dgm:t>
    </dgm:pt>
    <dgm:pt modelId="{6CB19E2E-B4F8-4147-960E-ADEB537BE1BC}" type="parTrans" cxnId="{77EF1741-84CE-441D-B667-717689A683A4}">
      <dgm:prSet/>
      <dgm:spPr/>
      <dgm:t>
        <a:bodyPr/>
        <a:lstStyle/>
        <a:p>
          <a:endParaRPr lang="en-US"/>
        </a:p>
      </dgm:t>
    </dgm:pt>
    <dgm:pt modelId="{8405FB0E-17C1-4EC6-8F74-B625D83FCE47}" type="sibTrans" cxnId="{77EF1741-84CE-441D-B667-717689A683A4}">
      <dgm:prSet/>
      <dgm:spPr/>
      <dgm:t>
        <a:bodyPr/>
        <a:lstStyle/>
        <a:p>
          <a:endParaRPr lang="en-US"/>
        </a:p>
      </dgm:t>
    </dgm:pt>
    <dgm:pt modelId="{66814818-2669-499F-A710-0D2924B16F46}">
      <dgm:prSet phldrT="[Text]"/>
      <dgm:spPr/>
      <dgm:t>
        <a:bodyPr/>
        <a:lstStyle/>
        <a:p>
          <a:r>
            <a:rPr lang="en-US" dirty="0"/>
            <a:t>Pix2pix</a:t>
          </a:r>
        </a:p>
      </dgm:t>
    </dgm:pt>
    <dgm:pt modelId="{62198281-CFBE-4E19-B45B-A5A7B2F076CB}" type="parTrans" cxnId="{20F6E294-B8AF-4ADC-9259-1C6D7E0FAD7D}">
      <dgm:prSet/>
      <dgm:spPr/>
      <dgm:t>
        <a:bodyPr/>
        <a:lstStyle/>
        <a:p>
          <a:endParaRPr lang="en-US"/>
        </a:p>
      </dgm:t>
    </dgm:pt>
    <dgm:pt modelId="{34CA2CD6-0E04-48FF-838E-AF0E26AC1B77}" type="sibTrans" cxnId="{20F6E294-B8AF-4ADC-9259-1C6D7E0FAD7D}">
      <dgm:prSet/>
      <dgm:spPr/>
      <dgm:t>
        <a:bodyPr/>
        <a:lstStyle/>
        <a:p>
          <a:endParaRPr lang="en-US"/>
        </a:p>
      </dgm:t>
    </dgm:pt>
    <dgm:pt modelId="{15A2FD5F-7077-4A61-B386-9229B3560720}">
      <dgm:prSet phldrT="[Text]"/>
      <dgm:spPr/>
      <dgm:t>
        <a:bodyPr/>
        <a:lstStyle/>
        <a:p>
          <a:r>
            <a:rPr lang="en-US" dirty="0"/>
            <a:t>SPADE</a:t>
          </a:r>
        </a:p>
      </dgm:t>
    </dgm:pt>
    <dgm:pt modelId="{CD83E3FF-B305-4503-A01D-7482B51A3402}" type="parTrans" cxnId="{BBBADBE4-BC78-49AD-88D6-CF7E71C922C9}">
      <dgm:prSet/>
      <dgm:spPr/>
      <dgm:t>
        <a:bodyPr/>
        <a:lstStyle/>
        <a:p>
          <a:endParaRPr lang="en-US"/>
        </a:p>
      </dgm:t>
    </dgm:pt>
    <dgm:pt modelId="{C4A0FCEA-B9BF-4BCF-9948-E6786F990288}" type="sibTrans" cxnId="{BBBADBE4-BC78-49AD-88D6-CF7E71C922C9}">
      <dgm:prSet/>
      <dgm:spPr/>
      <dgm:t>
        <a:bodyPr/>
        <a:lstStyle/>
        <a:p>
          <a:endParaRPr lang="en-US"/>
        </a:p>
      </dgm:t>
    </dgm:pt>
    <dgm:pt modelId="{A8A12BA8-70E0-4BA2-8B80-C223DCF0EDD9}">
      <dgm:prSet phldrT="[Text]"/>
      <dgm:spPr/>
      <dgm:t>
        <a:bodyPr/>
        <a:lstStyle/>
        <a:p>
          <a:r>
            <a:rPr lang="en-US" dirty="0"/>
            <a:t>StyleGAN2</a:t>
          </a:r>
        </a:p>
      </dgm:t>
    </dgm:pt>
    <dgm:pt modelId="{8CCD91F3-D9A2-489F-BBC4-96E05F8E3D8E}" type="parTrans" cxnId="{A4716F45-73E4-437F-9E41-F7C951FF81BA}">
      <dgm:prSet/>
      <dgm:spPr/>
      <dgm:t>
        <a:bodyPr/>
        <a:lstStyle/>
        <a:p>
          <a:endParaRPr lang="en-US"/>
        </a:p>
      </dgm:t>
    </dgm:pt>
    <dgm:pt modelId="{2BD412F7-72F9-46E5-BB94-C9DE4E51E029}" type="sibTrans" cxnId="{A4716F45-73E4-437F-9E41-F7C951FF81BA}">
      <dgm:prSet/>
      <dgm:spPr/>
      <dgm:t>
        <a:bodyPr/>
        <a:lstStyle/>
        <a:p>
          <a:endParaRPr lang="en-US"/>
        </a:p>
      </dgm:t>
    </dgm:pt>
    <dgm:pt modelId="{A0852A14-3065-4920-8589-9046041D14C1}" type="pres">
      <dgm:prSet presAssocID="{6857B815-B4E0-4BAD-89DB-092C7C93485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34D16D9-9C3F-4C8F-9D40-73F3B65F673A}" type="pres">
      <dgm:prSet presAssocID="{A5DFD55F-CBAE-4167-BD7B-18426C5B3815}" presName="root" presStyleCnt="0"/>
      <dgm:spPr/>
    </dgm:pt>
    <dgm:pt modelId="{5C42D9A7-83C9-417D-B71B-C48719EAF5F5}" type="pres">
      <dgm:prSet presAssocID="{A5DFD55F-CBAE-4167-BD7B-18426C5B3815}" presName="rootComposite" presStyleCnt="0"/>
      <dgm:spPr/>
    </dgm:pt>
    <dgm:pt modelId="{35D24CFF-A6C0-4F01-BF32-11D6ED09F098}" type="pres">
      <dgm:prSet presAssocID="{A5DFD55F-CBAE-4167-BD7B-18426C5B3815}" presName="rootText" presStyleLbl="node1" presStyleIdx="0" presStyleCnt="2"/>
      <dgm:spPr/>
    </dgm:pt>
    <dgm:pt modelId="{E249F646-5E14-4FCD-8DAA-F0E3D9F09A46}" type="pres">
      <dgm:prSet presAssocID="{A5DFD55F-CBAE-4167-BD7B-18426C5B3815}" presName="rootConnector" presStyleLbl="node1" presStyleIdx="0" presStyleCnt="2"/>
      <dgm:spPr/>
    </dgm:pt>
    <dgm:pt modelId="{94CDC452-6ABF-481C-922C-865545F54FA4}" type="pres">
      <dgm:prSet presAssocID="{A5DFD55F-CBAE-4167-BD7B-18426C5B3815}" presName="childShape" presStyleCnt="0"/>
      <dgm:spPr/>
    </dgm:pt>
    <dgm:pt modelId="{59C10476-EF42-4746-89D3-8FFD36C375E6}" type="pres">
      <dgm:prSet presAssocID="{6C5DB71A-C989-4C5F-AD43-23AB1520EDEC}" presName="Name13" presStyleLbl="parChTrans1D2" presStyleIdx="0" presStyleCnt="5"/>
      <dgm:spPr/>
    </dgm:pt>
    <dgm:pt modelId="{D4DA35EC-291C-4E23-8029-E8CFF27BCEDE}" type="pres">
      <dgm:prSet presAssocID="{72D0A40F-61DE-48C7-BAA2-0A734963CF86}" presName="childText" presStyleLbl="bgAcc1" presStyleIdx="0" presStyleCnt="5" custLinFactNeighborX="1996" custLinFactNeighborY="314">
        <dgm:presLayoutVars>
          <dgm:bulletEnabled val="1"/>
        </dgm:presLayoutVars>
      </dgm:prSet>
      <dgm:spPr/>
    </dgm:pt>
    <dgm:pt modelId="{6CE619B9-9E9B-4CF6-B00F-007D175CAF2A}" type="pres">
      <dgm:prSet presAssocID="{0FE48C34-6EEB-4070-9515-78D4CEEB97AE}" presName="Name13" presStyleLbl="parChTrans1D2" presStyleIdx="1" presStyleCnt="5"/>
      <dgm:spPr/>
    </dgm:pt>
    <dgm:pt modelId="{9BF46847-0FB9-4EDE-BB74-9C3D9241E714}" type="pres">
      <dgm:prSet presAssocID="{79527DA9-2AFA-499D-AA31-C26A71517C9D}" presName="childText" presStyleLbl="bgAcc1" presStyleIdx="1" presStyleCnt="5">
        <dgm:presLayoutVars>
          <dgm:bulletEnabled val="1"/>
        </dgm:presLayoutVars>
      </dgm:prSet>
      <dgm:spPr/>
    </dgm:pt>
    <dgm:pt modelId="{2D50130D-90D3-4990-88C1-F8FFAE542585}" type="pres">
      <dgm:prSet presAssocID="{9B5A25F5-794A-4E1D-9D06-5A923BB4C4AB}" presName="root" presStyleCnt="0"/>
      <dgm:spPr/>
    </dgm:pt>
    <dgm:pt modelId="{D34344B1-B940-475B-8A9A-60DD22C0DD1D}" type="pres">
      <dgm:prSet presAssocID="{9B5A25F5-794A-4E1D-9D06-5A923BB4C4AB}" presName="rootComposite" presStyleCnt="0"/>
      <dgm:spPr/>
    </dgm:pt>
    <dgm:pt modelId="{CBF816E8-4FF2-4FD7-BFB9-8F5C4A5EE4FB}" type="pres">
      <dgm:prSet presAssocID="{9B5A25F5-794A-4E1D-9D06-5A923BB4C4AB}" presName="rootText" presStyleLbl="node1" presStyleIdx="1" presStyleCnt="2"/>
      <dgm:spPr/>
    </dgm:pt>
    <dgm:pt modelId="{999C874A-0BAD-48E5-95A2-977C7CAD379F}" type="pres">
      <dgm:prSet presAssocID="{9B5A25F5-794A-4E1D-9D06-5A923BB4C4AB}" presName="rootConnector" presStyleLbl="node1" presStyleIdx="1" presStyleCnt="2"/>
      <dgm:spPr/>
    </dgm:pt>
    <dgm:pt modelId="{BB103B75-071D-4C45-9AE0-032708BB698E}" type="pres">
      <dgm:prSet presAssocID="{9B5A25F5-794A-4E1D-9D06-5A923BB4C4AB}" presName="childShape" presStyleCnt="0"/>
      <dgm:spPr/>
    </dgm:pt>
    <dgm:pt modelId="{0597E8E3-9277-46E8-B5C0-FD5056586313}" type="pres">
      <dgm:prSet presAssocID="{62198281-CFBE-4E19-B45B-A5A7B2F076CB}" presName="Name13" presStyleLbl="parChTrans1D2" presStyleIdx="2" presStyleCnt="5"/>
      <dgm:spPr/>
    </dgm:pt>
    <dgm:pt modelId="{33B9F0E7-F686-40BF-B096-8126EAD2FF09}" type="pres">
      <dgm:prSet presAssocID="{66814818-2669-499F-A710-0D2924B16F46}" presName="childText" presStyleLbl="bgAcc1" presStyleIdx="2" presStyleCnt="5">
        <dgm:presLayoutVars>
          <dgm:bulletEnabled val="1"/>
        </dgm:presLayoutVars>
      </dgm:prSet>
      <dgm:spPr/>
    </dgm:pt>
    <dgm:pt modelId="{F5D1A48B-1D60-46FF-B7EA-C01E24F0450D}" type="pres">
      <dgm:prSet presAssocID="{CD83E3FF-B305-4503-A01D-7482B51A3402}" presName="Name13" presStyleLbl="parChTrans1D2" presStyleIdx="3" presStyleCnt="5"/>
      <dgm:spPr/>
    </dgm:pt>
    <dgm:pt modelId="{FA81981A-D315-4C31-9C11-42CEFD1D9F60}" type="pres">
      <dgm:prSet presAssocID="{15A2FD5F-7077-4A61-B386-9229B3560720}" presName="childText" presStyleLbl="bgAcc1" presStyleIdx="3" presStyleCnt="5">
        <dgm:presLayoutVars>
          <dgm:bulletEnabled val="1"/>
        </dgm:presLayoutVars>
      </dgm:prSet>
      <dgm:spPr/>
    </dgm:pt>
    <dgm:pt modelId="{EE7C80DA-623A-46BC-BA52-5C99466B8F77}" type="pres">
      <dgm:prSet presAssocID="{8CCD91F3-D9A2-489F-BBC4-96E05F8E3D8E}" presName="Name13" presStyleLbl="parChTrans1D2" presStyleIdx="4" presStyleCnt="5"/>
      <dgm:spPr/>
    </dgm:pt>
    <dgm:pt modelId="{BB861953-6D1E-40D0-B146-E93052D855FB}" type="pres">
      <dgm:prSet presAssocID="{A8A12BA8-70E0-4BA2-8B80-C223DCF0EDD9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C409BC1A-3028-4543-AFA9-1F3FDEC02888}" type="presOf" srcId="{6857B815-B4E0-4BAD-89DB-092C7C934858}" destId="{A0852A14-3065-4920-8589-9046041D14C1}" srcOrd="0" destOrd="0" presId="urn:microsoft.com/office/officeart/2005/8/layout/hierarchy3"/>
    <dgm:cxn modelId="{0E221D39-BE20-4DB0-9196-F5D3B77C39A6}" srcId="{A5DFD55F-CBAE-4167-BD7B-18426C5B3815}" destId="{72D0A40F-61DE-48C7-BAA2-0A734963CF86}" srcOrd="0" destOrd="0" parTransId="{6C5DB71A-C989-4C5F-AD43-23AB1520EDEC}" sibTransId="{1D7A57DC-DAD9-4D94-B9CD-063A7B62E9D5}"/>
    <dgm:cxn modelId="{EC839A39-B17B-4C71-9B55-9EE293985D43}" type="presOf" srcId="{8CCD91F3-D9A2-489F-BBC4-96E05F8E3D8E}" destId="{EE7C80DA-623A-46BC-BA52-5C99466B8F77}" srcOrd="0" destOrd="0" presId="urn:microsoft.com/office/officeart/2005/8/layout/hierarchy3"/>
    <dgm:cxn modelId="{F18A453C-3F45-4AA5-A389-A4101A80747C}" type="presOf" srcId="{62198281-CFBE-4E19-B45B-A5A7B2F076CB}" destId="{0597E8E3-9277-46E8-B5C0-FD5056586313}" srcOrd="0" destOrd="0" presId="urn:microsoft.com/office/officeart/2005/8/layout/hierarchy3"/>
    <dgm:cxn modelId="{891AA65F-2DEB-4A63-8078-8CCB421CE90D}" type="presOf" srcId="{66814818-2669-499F-A710-0D2924B16F46}" destId="{33B9F0E7-F686-40BF-B096-8126EAD2FF09}" srcOrd="0" destOrd="0" presId="urn:microsoft.com/office/officeart/2005/8/layout/hierarchy3"/>
    <dgm:cxn modelId="{77EF1741-84CE-441D-B667-717689A683A4}" srcId="{6857B815-B4E0-4BAD-89DB-092C7C934858}" destId="{9B5A25F5-794A-4E1D-9D06-5A923BB4C4AB}" srcOrd="1" destOrd="0" parTransId="{6CB19E2E-B4F8-4147-960E-ADEB537BE1BC}" sibTransId="{8405FB0E-17C1-4EC6-8F74-B625D83FCE47}"/>
    <dgm:cxn modelId="{A4716F45-73E4-437F-9E41-F7C951FF81BA}" srcId="{9B5A25F5-794A-4E1D-9D06-5A923BB4C4AB}" destId="{A8A12BA8-70E0-4BA2-8B80-C223DCF0EDD9}" srcOrd="2" destOrd="0" parTransId="{8CCD91F3-D9A2-489F-BBC4-96E05F8E3D8E}" sibTransId="{2BD412F7-72F9-46E5-BB94-C9DE4E51E029}"/>
    <dgm:cxn modelId="{B8D87549-F7DF-4DEF-936C-7CA3FCA9CEB5}" type="presOf" srcId="{9B5A25F5-794A-4E1D-9D06-5A923BB4C4AB}" destId="{999C874A-0BAD-48E5-95A2-977C7CAD379F}" srcOrd="1" destOrd="0" presId="urn:microsoft.com/office/officeart/2005/8/layout/hierarchy3"/>
    <dgm:cxn modelId="{6E71DA6D-012C-4B8F-8147-224013928C0F}" type="presOf" srcId="{CD83E3FF-B305-4503-A01D-7482B51A3402}" destId="{F5D1A48B-1D60-46FF-B7EA-C01E24F0450D}" srcOrd="0" destOrd="0" presId="urn:microsoft.com/office/officeart/2005/8/layout/hierarchy3"/>
    <dgm:cxn modelId="{AF072D75-363B-4F8F-AD7E-D5C0D887C168}" type="presOf" srcId="{79527DA9-2AFA-499D-AA31-C26A71517C9D}" destId="{9BF46847-0FB9-4EDE-BB74-9C3D9241E714}" srcOrd="0" destOrd="0" presId="urn:microsoft.com/office/officeart/2005/8/layout/hierarchy3"/>
    <dgm:cxn modelId="{9D1EBD78-653B-4A3F-ADB2-4FFA9EBA7C13}" type="presOf" srcId="{72D0A40F-61DE-48C7-BAA2-0A734963CF86}" destId="{D4DA35EC-291C-4E23-8029-E8CFF27BCEDE}" srcOrd="0" destOrd="0" presId="urn:microsoft.com/office/officeart/2005/8/layout/hierarchy3"/>
    <dgm:cxn modelId="{DB66CC93-3E93-48EB-804D-BD52EFB490D1}" type="presOf" srcId="{A5DFD55F-CBAE-4167-BD7B-18426C5B3815}" destId="{E249F646-5E14-4FCD-8DAA-F0E3D9F09A46}" srcOrd="1" destOrd="0" presId="urn:microsoft.com/office/officeart/2005/8/layout/hierarchy3"/>
    <dgm:cxn modelId="{20F6E294-B8AF-4ADC-9259-1C6D7E0FAD7D}" srcId="{9B5A25F5-794A-4E1D-9D06-5A923BB4C4AB}" destId="{66814818-2669-499F-A710-0D2924B16F46}" srcOrd="0" destOrd="0" parTransId="{62198281-CFBE-4E19-B45B-A5A7B2F076CB}" sibTransId="{34CA2CD6-0E04-48FF-838E-AF0E26AC1B77}"/>
    <dgm:cxn modelId="{76556B96-036C-452D-9BD7-C31D0330F52E}" type="presOf" srcId="{6C5DB71A-C989-4C5F-AD43-23AB1520EDEC}" destId="{59C10476-EF42-4746-89D3-8FFD36C375E6}" srcOrd="0" destOrd="0" presId="urn:microsoft.com/office/officeart/2005/8/layout/hierarchy3"/>
    <dgm:cxn modelId="{A657C49E-0E08-4047-819F-B7C647E82D2A}" srcId="{A5DFD55F-CBAE-4167-BD7B-18426C5B3815}" destId="{79527DA9-2AFA-499D-AA31-C26A71517C9D}" srcOrd="1" destOrd="0" parTransId="{0FE48C34-6EEB-4070-9515-78D4CEEB97AE}" sibTransId="{C98BAA0B-F96F-4F63-A2CD-BE4A328DF9F7}"/>
    <dgm:cxn modelId="{11ED75B3-5966-49AC-9756-E1A7D7BEAA66}" type="presOf" srcId="{A8A12BA8-70E0-4BA2-8B80-C223DCF0EDD9}" destId="{BB861953-6D1E-40D0-B146-E93052D855FB}" srcOrd="0" destOrd="0" presId="urn:microsoft.com/office/officeart/2005/8/layout/hierarchy3"/>
    <dgm:cxn modelId="{793752B5-BB7E-43C8-951C-124327F0AC0A}" type="presOf" srcId="{15A2FD5F-7077-4A61-B386-9229B3560720}" destId="{FA81981A-D315-4C31-9C11-42CEFD1D9F60}" srcOrd="0" destOrd="0" presId="urn:microsoft.com/office/officeart/2005/8/layout/hierarchy3"/>
    <dgm:cxn modelId="{0C7AF4D5-7DF8-463B-8CDD-9B3D57F20538}" type="presOf" srcId="{A5DFD55F-CBAE-4167-BD7B-18426C5B3815}" destId="{35D24CFF-A6C0-4F01-BF32-11D6ED09F098}" srcOrd="0" destOrd="0" presId="urn:microsoft.com/office/officeart/2005/8/layout/hierarchy3"/>
    <dgm:cxn modelId="{A13A83DE-428A-413A-9311-5E843499BC79}" type="presOf" srcId="{0FE48C34-6EEB-4070-9515-78D4CEEB97AE}" destId="{6CE619B9-9E9B-4CF6-B00F-007D175CAF2A}" srcOrd="0" destOrd="0" presId="urn:microsoft.com/office/officeart/2005/8/layout/hierarchy3"/>
    <dgm:cxn modelId="{CDED44E0-B990-4A07-9924-B4782A8BDD70}" type="presOf" srcId="{9B5A25F5-794A-4E1D-9D06-5A923BB4C4AB}" destId="{CBF816E8-4FF2-4FD7-BFB9-8F5C4A5EE4FB}" srcOrd="0" destOrd="0" presId="urn:microsoft.com/office/officeart/2005/8/layout/hierarchy3"/>
    <dgm:cxn modelId="{BBBADBE4-BC78-49AD-88D6-CF7E71C922C9}" srcId="{9B5A25F5-794A-4E1D-9D06-5A923BB4C4AB}" destId="{15A2FD5F-7077-4A61-B386-9229B3560720}" srcOrd="1" destOrd="0" parTransId="{CD83E3FF-B305-4503-A01D-7482B51A3402}" sibTransId="{C4A0FCEA-B9BF-4BCF-9948-E6786F990288}"/>
    <dgm:cxn modelId="{418308E6-4F9C-475E-B38F-BF790D09BC51}" srcId="{6857B815-B4E0-4BAD-89DB-092C7C934858}" destId="{A5DFD55F-CBAE-4167-BD7B-18426C5B3815}" srcOrd="0" destOrd="0" parTransId="{61A93816-A8B3-4CD8-BB56-4FFD689B8B95}" sibTransId="{74EE9DEE-4F39-417F-8184-C550535B5FF7}"/>
    <dgm:cxn modelId="{8B422F17-7DD2-4809-8E1C-C30D81B0D1DC}" type="presParOf" srcId="{A0852A14-3065-4920-8589-9046041D14C1}" destId="{E34D16D9-9C3F-4C8F-9D40-73F3B65F673A}" srcOrd="0" destOrd="0" presId="urn:microsoft.com/office/officeart/2005/8/layout/hierarchy3"/>
    <dgm:cxn modelId="{9518F164-E492-4553-8300-0563249BC416}" type="presParOf" srcId="{E34D16D9-9C3F-4C8F-9D40-73F3B65F673A}" destId="{5C42D9A7-83C9-417D-B71B-C48719EAF5F5}" srcOrd="0" destOrd="0" presId="urn:microsoft.com/office/officeart/2005/8/layout/hierarchy3"/>
    <dgm:cxn modelId="{5E550C99-9E62-493C-9A0B-D08EF4ED1B00}" type="presParOf" srcId="{5C42D9A7-83C9-417D-B71B-C48719EAF5F5}" destId="{35D24CFF-A6C0-4F01-BF32-11D6ED09F098}" srcOrd="0" destOrd="0" presId="urn:microsoft.com/office/officeart/2005/8/layout/hierarchy3"/>
    <dgm:cxn modelId="{1B6874E6-A778-4471-AADA-71D45C97D07F}" type="presParOf" srcId="{5C42D9A7-83C9-417D-B71B-C48719EAF5F5}" destId="{E249F646-5E14-4FCD-8DAA-F0E3D9F09A46}" srcOrd="1" destOrd="0" presId="urn:microsoft.com/office/officeart/2005/8/layout/hierarchy3"/>
    <dgm:cxn modelId="{0BF46229-9E66-498C-86BA-7EA638606CE0}" type="presParOf" srcId="{E34D16D9-9C3F-4C8F-9D40-73F3B65F673A}" destId="{94CDC452-6ABF-481C-922C-865545F54FA4}" srcOrd="1" destOrd="0" presId="urn:microsoft.com/office/officeart/2005/8/layout/hierarchy3"/>
    <dgm:cxn modelId="{10918C1E-B738-4C93-97AB-F42915BAC540}" type="presParOf" srcId="{94CDC452-6ABF-481C-922C-865545F54FA4}" destId="{59C10476-EF42-4746-89D3-8FFD36C375E6}" srcOrd="0" destOrd="0" presId="urn:microsoft.com/office/officeart/2005/8/layout/hierarchy3"/>
    <dgm:cxn modelId="{A56DFF8D-A1F9-430A-B007-7781FDA56AFC}" type="presParOf" srcId="{94CDC452-6ABF-481C-922C-865545F54FA4}" destId="{D4DA35EC-291C-4E23-8029-E8CFF27BCEDE}" srcOrd="1" destOrd="0" presId="urn:microsoft.com/office/officeart/2005/8/layout/hierarchy3"/>
    <dgm:cxn modelId="{F405B20A-9215-4770-A5D2-5AE2E3CC43A9}" type="presParOf" srcId="{94CDC452-6ABF-481C-922C-865545F54FA4}" destId="{6CE619B9-9E9B-4CF6-B00F-007D175CAF2A}" srcOrd="2" destOrd="0" presId="urn:microsoft.com/office/officeart/2005/8/layout/hierarchy3"/>
    <dgm:cxn modelId="{DF9AD8FC-01DF-4F09-8E6F-853E7A4C2D9C}" type="presParOf" srcId="{94CDC452-6ABF-481C-922C-865545F54FA4}" destId="{9BF46847-0FB9-4EDE-BB74-9C3D9241E714}" srcOrd="3" destOrd="0" presId="urn:microsoft.com/office/officeart/2005/8/layout/hierarchy3"/>
    <dgm:cxn modelId="{FFD01501-765F-414C-AFCB-F356A6A7A135}" type="presParOf" srcId="{A0852A14-3065-4920-8589-9046041D14C1}" destId="{2D50130D-90D3-4990-88C1-F8FFAE542585}" srcOrd="1" destOrd="0" presId="urn:microsoft.com/office/officeart/2005/8/layout/hierarchy3"/>
    <dgm:cxn modelId="{976E928C-961C-4A7E-A668-E59DA08FE146}" type="presParOf" srcId="{2D50130D-90D3-4990-88C1-F8FFAE542585}" destId="{D34344B1-B940-475B-8A9A-60DD22C0DD1D}" srcOrd="0" destOrd="0" presId="urn:microsoft.com/office/officeart/2005/8/layout/hierarchy3"/>
    <dgm:cxn modelId="{4F5ACDA0-5F18-4AA7-8911-A0E6E4F7C799}" type="presParOf" srcId="{D34344B1-B940-475B-8A9A-60DD22C0DD1D}" destId="{CBF816E8-4FF2-4FD7-BFB9-8F5C4A5EE4FB}" srcOrd="0" destOrd="0" presId="urn:microsoft.com/office/officeart/2005/8/layout/hierarchy3"/>
    <dgm:cxn modelId="{0E7E5E1C-EEC8-462B-9BB7-AB29D3E0D0E3}" type="presParOf" srcId="{D34344B1-B940-475B-8A9A-60DD22C0DD1D}" destId="{999C874A-0BAD-48E5-95A2-977C7CAD379F}" srcOrd="1" destOrd="0" presId="urn:microsoft.com/office/officeart/2005/8/layout/hierarchy3"/>
    <dgm:cxn modelId="{B40C6500-DD1C-463E-90B3-BC3F52387B70}" type="presParOf" srcId="{2D50130D-90D3-4990-88C1-F8FFAE542585}" destId="{BB103B75-071D-4C45-9AE0-032708BB698E}" srcOrd="1" destOrd="0" presId="urn:microsoft.com/office/officeart/2005/8/layout/hierarchy3"/>
    <dgm:cxn modelId="{239A3425-5014-43BE-BA68-4677D549C57C}" type="presParOf" srcId="{BB103B75-071D-4C45-9AE0-032708BB698E}" destId="{0597E8E3-9277-46E8-B5C0-FD5056586313}" srcOrd="0" destOrd="0" presId="urn:microsoft.com/office/officeart/2005/8/layout/hierarchy3"/>
    <dgm:cxn modelId="{98C036F8-1107-49AF-AF71-064FD44893FF}" type="presParOf" srcId="{BB103B75-071D-4C45-9AE0-032708BB698E}" destId="{33B9F0E7-F686-40BF-B096-8126EAD2FF09}" srcOrd="1" destOrd="0" presId="urn:microsoft.com/office/officeart/2005/8/layout/hierarchy3"/>
    <dgm:cxn modelId="{E5CC5326-CE33-42C7-9EC5-5D8978E1F032}" type="presParOf" srcId="{BB103B75-071D-4C45-9AE0-032708BB698E}" destId="{F5D1A48B-1D60-46FF-B7EA-C01E24F0450D}" srcOrd="2" destOrd="0" presId="urn:microsoft.com/office/officeart/2005/8/layout/hierarchy3"/>
    <dgm:cxn modelId="{D1DE4AB6-D577-40C2-8730-E06FDCBBEC34}" type="presParOf" srcId="{BB103B75-071D-4C45-9AE0-032708BB698E}" destId="{FA81981A-D315-4C31-9C11-42CEFD1D9F60}" srcOrd="3" destOrd="0" presId="urn:microsoft.com/office/officeart/2005/8/layout/hierarchy3"/>
    <dgm:cxn modelId="{9582375D-C229-4CCB-8E90-1F47B06E8BE0}" type="presParOf" srcId="{BB103B75-071D-4C45-9AE0-032708BB698E}" destId="{EE7C80DA-623A-46BC-BA52-5C99466B8F77}" srcOrd="4" destOrd="0" presId="urn:microsoft.com/office/officeart/2005/8/layout/hierarchy3"/>
    <dgm:cxn modelId="{1F53A8FF-5015-4A02-813F-AFD77ABCA6B9}" type="presParOf" srcId="{BB103B75-071D-4C45-9AE0-032708BB698E}" destId="{BB861953-6D1E-40D0-B146-E93052D855F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24CFF-A6C0-4F01-BF32-11D6ED09F098}">
      <dsp:nvSpPr>
        <dsp:cNvPr id="0" name=""/>
        <dsp:cNvSpPr/>
      </dsp:nvSpPr>
      <dsp:spPr>
        <a:xfrm>
          <a:off x="1134297" y="564"/>
          <a:ext cx="1705173" cy="8525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Autoencoders</a:t>
          </a:r>
        </a:p>
      </dsp:txBody>
      <dsp:txXfrm>
        <a:off x="1159268" y="25535"/>
        <a:ext cx="1655231" cy="802644"/>
      </dsp:txXfrm>
    </dsp:sp>
    <dsp:sp modelId="{59C10476-EF42-4746-89D3-8FFD36C375E6}">
      <dsp:nvSpPr>
        <dsp:cNvPr id="0" name=""/>
        <dsp:cNvSpPr/>
      </dsp:nvSpPr>
      <dsp:spPr>
        <a:xfrm>
          <a:off x="1304815" y="853150"/>
          <a:ext cx="197745" cy="642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117"/>
              </a:lnTo>
              <a:lnTo>
                <a:pt x="197745" y="64211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A35EC-291C-4E23-8029-E8CFF27BCEDE}">
      <dsp:nvSpPr>
        <dsp:cNvPr id="0" name=""/>
        <dsp:cNvSpPr/>
      </dsp:nvSpPr>
      <dsp:spPr>
        <a:xfrm>
          <a:off x="1502560" y="1068974"/>
          <a:ext cx="1364138" cy="852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Vanilla AE</a:t>
          </a:r>
        </a:p>
      </dsp:txBody>
      <dsp:txXfrm>
        <a:off x="1527531" y="1093945"/>
        <a:ext cx="1314196" cy="802644"/>
      </dsp:txXfrm>
    </dsp:sp>
    <dsp:sp modelId="{6CE619B9-9E9B-4CF6-B00F-007D175CAF2A}">
      <dsp:nvSpPr>
        <dsp:cNvPr id="0" name=""/>
        <dsp:cNvSpPr/>
      </dsp:nvSpPr>
      <dsp:spPr>
        <a:xfrm>
          <a:off x="1304815" y="853150"/>
          <a:ext cx="170517" cy="1705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5173"/>
              </a:lnTo>
              <a:lnTo>
                <a:pt x="170517" y="1705173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46847-0FB9-4EDE-BB74-9C3D9241E714}">
      <dsp:nvSpPr>
        <dsp:cNvPr id="0" name=""/>
        <dsp:cNvSpPr/>
      </dsp:nvSpPr>
      <dsp:spPr>
        <a:xfrm>
          <a:off x="1475332" y="2132030"/>
          <a:ext cx="1364138" cy="852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-306403"/>
              <a:satOff val="-489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Variational</a:t>
          </a:r>
          <a:r>
            <a:rPr lang="en-US" sz="1800" kern="1200" baseline="0" dirty="0"/>
            <a:t> Autoencoder</a:t>
          </a:r>
          <a:endParaRPr lang="en-US" sz="1800" kern="1200" dirty="0"/>
        </a:p>
      </dsp:txBody>
      <dsp:txXfrm>
        <a:off x="1500303" y="2157001"/>
        <a:ext cx="1314196" cy="802644"/>
      </dsp:txXfrm>
    </dsp:sp>
    <dsp:sp modelId="{CBF816E8-4FF2-4FD7-BFB9-8F5C4A5EE4FB}">
      <dsp:nvSpPr>
        <dsp:cNvPr id="0" name=""/>
        <dsp:cNvSpPr/>
      </dsp:nvSpPr>
      <dsp:spPr>
        <a:xfrm>
          <a:off x="3265764" y="564"/>
          <a:ext cx="1705173" cy="852586"/>
        </a:xfrm>
        <a:prstGeom prst="roundRect">
          <a:avLst>
            <a:gd name="adj" fmla="val 10000"/>
          </a:avLst>
        </a:prstGeom>
        <a:solidFill>
          <a:schemeClr val="accent3">
            <a:hueOff val="-1225612"/>
            <a:satOff val="-19593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GANS</a:t>
          </a:r>
        </a:p>
      </dsp:txBody>
      <dsp:txXfrm>
        <a:off x="3290735" y="25535"/>
        <a:ext cx="1655231" cy="802644"/>
      </dsp:txXfrm>
    </dsp:sp>
    <dsp:sp modelId="{0597E8E3-9277-46E8-B5C0-FD5056586313}">
      <dsp:nvSpPr>
        <dsp:cNvPr id="0" name=""/>
        <dsp:cNvSpPr/>
      </dsp:nvSpPr>
      <dsp:spPr>
        <a:xfrm>
          <a:off x="3436282" y="853150"/>
          <a:ext cx="170517" cy="639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9440"/>
              </a:lnTo>
              <a:lnTo>
                <a:pt x="170517" y="63944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9F0E7-F686-40BF-B096-8126EAD2FF09}">
      <dsp:nvSpPr>
        <dsp:cNvPr id="0" name=""/>
        <dsp:cNvSpPr/>
      </dsp:nvSpPr>
      <dsp:spPr>
        <a:xfrm>
          <a:off x="3606799" y="1066297"/>
          <a:ext cx="1364138" cy="852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-612806"/>
              <a:satOff val="-9796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Pix2pix</a:t>
          </a:r>
        </a:p>
      </dsp:txBody>
      <dsp:txXfrm>
        <a:off x="3631770" y="1091268"/>
        <a:ext cx="1314196" cy="802644"/>
      </dsp:txXfrm>
    </dsp:sp>
    <dsp:sp modelId="{F5D1A48B-1D60-46FF-B7EA-C01E24F0450D}">
      <dsp:nvSpPr>
        <dsp:cNvPr id="0" name=""/>
        <dsp:cNvSpPr/>
      </dsp:nvSpPr>
      <dsp:spPr>
        <a:xfrm>
          <a:off x="3436282" y="853150"/>
          <a:ext cx="170517" cy="1705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5173"/>
              </a:lnTo>
              <a:lnTo>
                <a:pt x="170517" y="1705173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1981A-D315-4C31-9C11-42CEFD1D9F60}">
      <dsp:nvSpPr>
        <dsp:cNvPr id="0" name=""/>
        <dsp:cNvSpPr/>
      </dsp:nvSpPr>
      <dsp:spPr>
        <a:xfrm>
          <a:off x="3606799" y="2132030"/>
          <a:ext cx="1364138" cy="852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-919209"/>
              <a:satOff val="-1469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SPADE</a:t>
          </a:r>
        </a:p>
      </dsp:txBody>
      <dsp:txXfrm>
        <a:off x="3631770" y="2157001"/>
        <a:ext cx="1314196" cy="802644"/>
      </dsp:txXfrm>
    </dsp:sp>
    <dsp:sp modelId="{EE7C80DA-623A-46BC-BA52-5C99466B8F77}">
      <dsp:nvSpPr>
        <dsp:cNvPr id="0" name=""/>
        <dsp:cNvSpPr/>
      </dsp:nvSpPr>
      <dsp:spPr>
        <a:xfrm>
          <a:off x="3436282" y="853150"/>
          <a:ext cx="170517" cy="2770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0906"/>
              </a:lnTo>
              <a:lnTo>
                <a:pt x="170517" y="277090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61953-6D1E-40D0-B146-E93052D855FB}">
      <dsp:nvSpPr>
        <dsp:cNvPr id="0" name=""/>
        <dsp:cNvSpPr/>
      </dsp:nvSpPr>
      <dsp:spPr>
        <a:xfrm>
          <a:off x="3606799" y="3197764"/>
          <a:ext cx="1364138" cy="852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-1225612"/>
              <a:satOff val="-19593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StyleGAN2</a:t>
          </a:r>
        </a:p>
      </dsp:txBody>
      <dsp:txXfrm>
        <a:off x="3631770" y="3222735"/>
        <a:ext cx="1314196" cy="802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FB4D4-0120-4CD5-ACEE-DE32F47DCC5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6C088-04D9-4982-B8DD-DC7D6798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5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focal frequency loss can be seen as a weighted average of the frequency distance between the real and </a:t>
            </a:r>
            <a:r>
              <a:rPr lang="en-US" dirty="0" err="1"/>
              <a:t>fakr</a:t>
            </a:r>
            <a:r>
              <a:rPr lang="en-US" dirty="0"/>
              <a:t> images </a:t>
            </a:r>
          </a:p>
          <a:p>
            <a:r>
              <a:rPr lang="en-US" dirty="0"/>
              <a:t>It helps the model focus on synthesizing the hard frequencies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6C088-04D9-4982-B8DD-DC7D6798ED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01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We wish to highlight that both the spatial-based loss and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frequency-based loss are important since they consider </a:t>
            </a:r>
            <a:r>
              <a:rPr lang="en-US" dirty="0" err="1">
                <a:effectLst/>
                <a:latin typeface="Arial" panose="020B0604020202020204" pitchFamily="34" charset="0"/>
              </a:rPr>
              <a:t>dif</a:t>
            </a:r>
            <a:r>
              <a:rPr lang="en-US" dirty="0">
                <a:effectLst/>
                <a:latin typeface="Arial" panose="020B0604020202020204" pitchFamily="34" charset="0"/>
              </a:rPr>
              <a:t>-</a:t>
            </a:r>
            <a:br>
              <a:rPr lang="en-US" dirty="0"/>
            </a:br>
            <a:r>
              <a:rPr lang="en-US" dirty="0" err="1">
                <a:effectLst/>
                <a:latin typeface="Arial" panose="020B0604020202020204" pitchFamily="34" charset="0"/>
              </a:rPr>
              <a:t>ferent</a:t>
            </a:r>
            <a:r>
              <a:rPr lang="en-US" dirty="0">
                <a:effectLst/>
                <a:latin typeface="Arial" panose="020B0604020202020204" pitchFamily="34" charset="0"/>
              </a:rPr>
              <a:t> aspects and dimensions of an image, as illustrated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in Figure 13. Hence, they are complementary and not re-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placeable. The proposed FFL is intending to complement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existing spatial losses of different methods to improve re-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construction and synthesis quality further.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6C088-04D9-4982-B8DD-DC7D6798ED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53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5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00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1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4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7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8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5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7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93A8-5271-0EDF-A402-13B366F08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Focal Frequency Loss for Image Reconstruction and Synthesis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19798-7845-9932-943C-182865973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449754"/>
          </a:xfrm>
        </p:spPr>
        <p:txBody>
          <a:bodyPr/>
          <a:lstStyle/>
          <a:p>
            <a:r>
              <a:rPr lang="en-US" dirty="0"/>
              <a:t>Presented by: zoya Shafique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9D3DD-417F-0528-C661-3BDF7516B21B}"/>
              </a:ext>
            </a:extLst>
          </p:cNvPr>
          <p:cNvSpPr txBox="1"/>
          <p:nvPr/>
        </p:nvSpPr>
        <p:spPr>
          <a:xfrm>
            <a:off x="1097280" y="5564542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Jiang, L., Dai, B., Wu, W., &amp; Loy, C. C. (2021). Focal frequency loss for image reconstruction and synthesis. In </a:t>
            </a:r>
            <a:r>
              <a:rPr lang="en-US" i="1" dirty="0"/>
              <a:t>Proceedings of the IEEE/CVF International Conference on Computer Vision</a:t>
            </a:r>
            <a:r>
              <a:rPr lang="en-US" dirty="0"/>
              <a:t> (pp. 13919-13929).</a:t>
            </a:r>
          </a:p>
        </p:txBody>
      </p:sp>
    </p:spTree>
    <p:extLst>
      <p:ext uri="{BB962C8B-B14F-4D97-AF65-F5344CB8AC3E}">
        <p14:creationId xmlns:p14="http://schemas.microsoft.com/office/powerpoint/2010/main" val="2816224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BB01-F750-C310-B94C-2BB725EC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Baselines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87B41-05E3-5334-C395-061017EDA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006" y="3018751"/>
            <a:ext cx="5349703" cy="2606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five representative methods from two popular categories: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Autoencoder-based networks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GAN-based networks </a:t>
            </a:r>
          </a:p>
          <a:p>
            <a:pPr marL="384048" lvl="2" indent="0">
              <a:buNone/>
            </a:pP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0B17CB3-065F-FC56-044C-A6D8D0609E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321388"/>
              </p:ext>
            </p:extLst>
          </p:nvPr>
        </p:nvGraphicFramePr>
        <p:xfrm>
          <a:off x="5458691" y="1845734"/>
          <a:ext cx="6105236" cy="4050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225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BB01-F750-C310-B94C-2BB725EC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Baselines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3F517-97A5-21D4-59F7-116A158EF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46" y="1933217"/>
            <a:ext cx="1687398" cy="36922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8EC9DA-B626-BDFC-6726-EE0DD1BE6698}"/>
              </a:ext>
            </a:extLst>
          </p:cNvPr>
          <p:cNvSpPr txBox="1"/>
          <p:nvPr/>
        </p:nvSpPr>
        <p:spPr>
          <a:xfrm>
            <a:off x="103695" y="5808500"/>
            <a:ext cx="12217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[3] </a:t>
            </a:r>
            <a:r>
              <a:rPr lang="en-US" sz="1400" dirty="0">
                <a:effectLst/>
                <a:latin typeface="Arial" panose="020B0604020202020204" pitchFamily="34" charset="0"/>
              </a:rPr>
              <a:t>Geoffrey E Hinton and Ruslan R </a:t>
            </a:r>
            <a:r>
              <a:rPr lang="en-US" sz="1400" dirty="0" err="1">
                <a:effectLst/>
                <a:latin typeface="Arial" panose="020B0604020202020204" pitchFamily="34" charset="0"/>
              </a:rPr>
              <a:t>Salakhutdinov</a:t>
            </a:r>
            <a:r>
              <a:rPr lang="en-US" sz="1400" dirty="0">
                <a:effectLst/>
                <a:latin typeface="Arial" panose="020B0604020202020204" pitchFamily="34" charset="0"/>
              </a:rPr>
              <a:t>. Reducing the dimensionality of data with neural networks. Science, 313:504–507, 2006</a:t>
            </a:r>
          </a:p>
          <a:p>
            <a:r>
              <a:rPr lang="en-US" sz="1400" dirty="0">
                <a:latin typeface="Arial" panose="020B0604020202020204" pitchFamily="34" charset="0"/>
              </a:rPr>
              <a:t>[4] </a:t>
            </a:r>
            <a:r>
              <a:rPr lang="en-US" sz="1400" dirty="0" err="1">
                <a:latin typeface="Arial" panose="020B0604020202020204" pitchFamily="34" charset="0"/>
              </a:rPr>
              <a:t>T</a:t>
            </a:r>
            <a:r>
              <a:rPr lang="en-US" sz="1400" dirty="0" err="1">
                <a:effectLst/>
                <a:latin typeface="Arial" panose="020B0604020202020204" pitchFamily="34" charset="0"/>
              </a:rPr>
              <a:t>aesung</a:t>
            </a:r>
            <a:r>
              <a:rPr lang="en-US" sz="1400" dirty="0">
                <a:effectLst/>
                <a:latin typeface="Arial" panose="020B0604020202020204" pitchFamily="34" charset="0"/>
              </a:rPr>
              <a:t> Park, Ming-Yu Liu, Ting-Chun Wang, and Jun-Yan Zhu. Semantic image synthesis with spatially-adaptive normalization. In CVPR, 2019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7F3692-025C-59D9-4634-F1544DA423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986"/>
          <a:stretch/>
        </p:blipFill>
        <p:spPr>
          <a:xfrm>
            <a:off x="4446888" y="3704823"/>
            <a:ext cx="7083321" cy="1920620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08308AA1-B6AD-38B1-766B-4D51CDD6044A}"/>
              </a:ext>
            </a:extLst>
          </p:cNvPr>
          <p:cNvSpPr/>
          <p:nvPr/>
        </p:nvSpPr>
        <p:spPr>
          <a:xfrm rot="5400000">
            <a:off x="4534292" y="2099437"/>
            <a:ext cx="820132" cy="1513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A7883C7-C071-8A04-8C55-D81B486E1878}"/>
              </a:ext>
            </a:extLst>
          </p:cNvPr>
          <p:cNvSpPr/>
          <p:nvPr/>
        </p:nvSpPr>
        <p:spPr>
          <a:xfrm>
            <a:off x="10115747" y="2099437"/>
            <a:ext cx="878266" cy="1513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FDBF15-FC1D-4A64-6984-5A3258999818}"/>
              </a:ext>
            </a:extLst>
          </p:cNvPr>
          <p:cNvSpPr txBox="1"/>
          <p:nvPr/>
        </p:nvSpPr>
        <p:spPr>
          <a:xfrm>
            <a:off x="4292888" y="2654630"/>
            <a:ext cx="140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Autoencoder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C96C52-2A80-9B61-98AA-B6259D3599AC}"/>
              </a:ext>
            </a:extLst>
          </p:cNvPr>
          <p:cNvSpPr txBox="1"/>
          <p:nvPr/>
        </p:nvSpPr>
        <p:spPr>
          <a:xfrm>
            <a:off x="10248546" y="311629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DCCC81-AAF4-40C8-6D09-11D2BE84D5C9}"/>
              </a:ext>
            </a:extLst>
          </p:cNvPr>
          <p:cNvSpPr txBox="1"/>
          <p:nvPr/>
        </p:nvSpPr>
        <p:spPr>
          <a:xfrm>
            <a:off x="1975071" y="182666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B03385-9D83-C450-1819-373343E5931E}"/>
              </a:ext>
            </a:extLst>
          </p:cNvPr>
          <p:cNvSpPr txBox="1"/>
          <p:nvPr/>
        </p:nvSpPr>
        <p:spPr>
          <a:xfrm>
            <a:off x="4292888" y="388422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00499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BB01-F750-C310-B94C-2BB725EC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Datasets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87B41-05E3-5334-C395-061017EDA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07249"/>
            <a:ext cx="3363884" cy="4725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Describable Textures Dataset (DTD)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Collection of textural images in the wild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Vanilla AE for image reconstruction  </a:t>
            </a:r>
          </a:p>
          <a:p>
            <a:pPr marL="201168" lvl="1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CelebA</a:t>
            </a:r>
            <a:endParaRPr lang="en-US" sz="16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Large scale face attributes covering large pose variations and background clutter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Vanilla AE and VAE for image reconstruction and synthesis </a:t>
            </a:r>
          </a:p>
          <a:p>
            <a:pPr marL="201168" lvl="1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CelebA</a:t>
            </a:r>
            <a:r>
              <a:rPr lang="en-US" sz="1600" b="1" dirty="0"/>
              <a:t>-HQ</a:t>
            </a:r>
            <a:r>
              <a:rPr lang="en-US" sz="16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Higher quality version of </a:t>
            </a:r>
            <a:r>
              <a:rPr lang="en-US" sz="1600" dirty="0" err="1"/>
              <a:t>CelebA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VAE and Style-GAN2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7F051-C639-9AFE-C1D2-1CA29DE0A288}"/>
              </a:ext>
            </a:extLst>
          </p:cNvPr>
          <p:cNvSpPr txBox="1"/>
          <p:nvPr/>
        </p:nvSpPr>
        <p:spPr>
          <a:xfrm>
            <a:off x="4856850" y="2675037"/>
            <a:ext cx="3364992" cy="404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CMP Facades</a:t>
            </a:r>
          </a:p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Facades are collected from different cities around the world with diverse architectural styles </a:t>
            </a:r>
          </a:p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Pix2pix image-to-image translation</a:t>
            </a:r>
          </a:p>
          <a:p>
            <a:pPr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  <a:p>
            <a:pPr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Edges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Shoes </a:t>
            </a:r>
          </a:p>
          <a:p>
            <a:pPr lvl="1" indent="-256032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sym typeface="Wingdings" panose="05000000000000000000" pitchFamily="2" charset="2"/>
              </a:rPr>
              <a:t>Shoe images and edge maps </a:t>
            </a:r>
          </a:p>
          <a:p>
            <a:pPr lvl="1" indent="-256032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Pix2pix image-to-image translation</a:t>
            </a:r>
          </a:p>
          <a:p>
            <a:pPr marL="201168" lvl="1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62FD2-C6B7-F595-A33F-FA5D2118F11E}"/>
              </a:ext>
            </a:extLst>
          </p:cNvPr>
          <p:cNvSpPr txBox="1"/>
          <p:nvPr/>
        </p:nvSpPr>
        <p:spPr>
          <a:xfrm>
            <a:off x="8617528" y="2674287"/>
            <a:ext cx="3223491" cy="299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Cityscapes</a:t>
            </a:r>
          </a:p>
          <a:p>
            <a:pPr marL="457200" marR="0" lvl="1" indent="-256032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Street scene images with 30 classes  </a:t>
            </a:r>
          </a:p>
          <a:p>
            <a:pPr marL="457200" marR="0" lvl="1" indent="-256032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SPADE for semantic image synthesis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tabLst/>
              <a:defRPr/>
            </a:pPr>
            <a:endParaRPr 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sym typeface="Wingdings" panose="05000000000000000000" pitchFamily="2" charset="2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ADE20K</a:t>
            </a:r>
          </a:p>
          <a:p>
            <a:pPr marL="457200" marR="0" lvl="1" indent="-256032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Challenging in-the-wild images with fine annotations of 150 classes </a:t>
            </a:r>
          </a:p>
          <a:p>
            <a:pPr marL="457200" marR="0" lvl="1" indent="-256032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SPADE for image synthesis </a:t>
            </a:r>
          </a:p>
        </p:txBody>
      </p:sp>
    </p:spTree>
    <p:extLst>
      <p:ext uri="{BB962C8B-B14F-4D97-AF65-F5344CB8AC3E}">
        <p14:creationId xmlns:p14="http://schemas.microsoft.com/office/powerpoint/2010/main" val="424234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9EB6-A762-8752-4851-10F7F1B2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&amp;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70E3C-9E2E-C2BD-89FE-D095E1A7A9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7" b="24605"/>
          <a:stretch/>
        </p:blipFill>
        <p:spPr>
          <a:xfrm>
            <a:off x="6600565" y="3175679"/>
            <a:ext cx="5279796" cy="2927927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B701E02-06C7-CAA4-3B64-911C1BDA0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21839"/>
              </p:ext>
            </p:extLst>
          </p:nvPr>
        </p:nvGraphicFramePr>
        <p:xfrm>
          <a:off x="1219200" y="1939636"/>
          <a:ext cx="5089236" cy="394160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96412">
                  <a:extLst>
                    <a:ext uri="{9D8B030D-6E8A-4147-A177-3AD203B41FA5}">
                      <a16:colId xmlns:a16="http://schemas.microsoft.com/office/drawing/2014/main" val="2014811930"/>
                    </a:ext>
                  </a:extLst>
                </a:gridCol>
                <a:gridCol w="1275388">
                  <a:extLst>
                    <a:ext uri="{9D8B030D-6E8A-4147-A177-3AD203B41FA5}">
                      <a16:colId xmlns:a16="http://schemas.microsoft.com/office/drawing/2014/main" val="493644656"/>
                    </a:ext>
                  </a:extLst>
                </a:gridCol>
                <a:gridCol w="2117436">
                  <a:extLst>
                    <a:ext uri="{9D8B030D-6E8A-4147-A177-3AD203B41FA5}">
                      <a16:colId xmlns:a16="http://schemas.microsoft.com/office/drawing/2014/main" val="3836414241"/>
                    </a:ext>
                  </a:extLst>
                </a:gridCol>
              </a:tblGrid>
              <a:tr h="4925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666539"/>
                  </a:ext>
                </a:extLst>
              </a:tr>
              <a:tr h="492522">
                <a:tc>
                  <a:txBody>
                    <a:bodyPr/>
                    <a:lstStyle/>
                    <a:p>
                      <a:r>
                        <a:rPr lang="en-US" sz="1600" dirty="0"/>
                        <a:t>All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FID</a:t>
                      </a:r>
                    </a:p>
                    <a:p>
                      <a:r>
                        <a:rPr lang="en-US" sz="1600" dirty="0"/>
                        <a:t>LFD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way to measure the difference between the real and generated images</a:t>
                      </a:r>
                    </a:p>
                    <a:p>
                      <a:r>
                        <a:rPr lang="en-US" sz="1600" dirty="0"/>
                        <a:t>Lower is better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20745"/>
                  </a:ext>
                </a:extLst>
              </a:tr>
              <a:tr h="492522">
                <a:tc>
                  <a:txBody>
                    <a:bodyPr/>
                    <a:lstStyle/>
                    <a:p>
                      <a:r>
                        <a:rPr lang="en-US" sz="1600" dirty="0"/>
                        <a:t>Reconstruction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PSNR</a:t>
                      </a:r>
                    </a:p>
                    <a:p>
                      <a:r>
                        <a:rPr lang="en-US" sz="1600" dirty="0"/>
                        <a:t>SSIM</a:t>
                      </a:r>
                    </a:p>
                    <a:p>
                      <a:r>
                        <a:rPr lang="en-US" sz="1600" dirty="0"/>
                        <a:t>LPIPS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PSNR &amp; 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SSIM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 higher is better</a:t>
                      </a:r>
                    </a:p>
                    <a:p>
                      <a:r>
                        <a:rPr lang="en-US" sz="1600" dirty="0">
                          <a:sym typeface="Wingdings" panose="05000000000000000000" pitchFamily="2" charset="2"/>
                        </a:rPr>
                        <a:t>LPIPS  lower is better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11576"/>
                  </a:ext>
                </a:extLst>
              </a:tr>
              <a:tr h="492522">
                <a:tc>
                  <a:txBody>
                    <a:bodyPr/>
                    <a:lstStyle/>
                    <a:p>
                      <a:r>
                        <a:rPr lang="en-US" sz="1600" dirty="0"/>
                        <a:t>Synthesis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Higher is better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167013"/>
                  </a:ext>
                </a:extLst>
              </a:tr>
              <a:tr h="492522">
                <a:tc>
                  <a:txBody>
                    <a:bodyPr/>
                    <a:lstStyle/>
                    <a:p>
                      <a:r>
                        <a:rPr lang="en-US" sz="1600" dirty="0"/>
                        <a:t>Semantic Image Synthesis /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mIoU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Pixel 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26705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3E8EE3B-734A-4C8D-49FF-DCBE8D7FB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361" y="2020539"/>
            <a:ext cx="5334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60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4539-63A3-4B61-E975-D153BF7F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6EFCB-223D-99F4-D2E3-4704D04F1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1141"/>
            <a:ext cx="6423931" cy="38067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5DFC96-23B6-1CC6-5FBE-612AD86D0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343" y="2932015"/>
            <a:ext cx="53625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1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4539-63A3-4B61-E975-D153BF7F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1250E3-23C7-3A76-4D44-247ED7019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35" y="1843068"/>
            <a:ext cx="5466365" cy="4238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502205-39EB-5220-0B65-2FD049DDA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6899"/>
            <a:ext cx="5594181" cy="42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4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742A-9602-17AF-4919-4CC10F8C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D9A8A-7218-B770-E5D2-0EF7D9D34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74" y="2103639"/>
            <a:ext cx="5981700" cy="373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611809-126E-D93A-22C0-485CB23DF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905" y="2709816"/>
            <a:ext cx="5473821" cy="271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64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5693-6FBB-45D0-8FFF-69AF422D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D9FBA-30A6-C801-0D59-C1B174FB8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53239"/>
            <a:ext cx="10058400" cy="31143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Introducing focal frequency loss (FFL) helped boost the performance of existing GAN and autoencoder models for the tasks of image synthesis and image reconstruction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Resulting images had more defined features and, in some cases, reduced blur and artifacts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FFL is used together with spatial loss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Used existing concepts of focal loss and hard example mining to create the FFL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4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23D5-4BC5-C311-405F-EC540548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F75A5-68DE-C635-95C5-E784A3F6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b="1" u="sng" dirty="0"/>
              <a:t>Main Questions Being Asked: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How can we improve the images generated by GANs and autoencoders?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How can we remove artifacts, make the images clearer, keep fine details, etc.</a:t>
            </a:r>
          </a:p>
          <a:p>
            <a:pPr marL="201168" lvl="1" indent="0">
              <a:buNone/>
            </a:pPr>
            <a:endParaRPr lang="en-US" sz="2800" dirty="0"/>
          </a:p>
          <a:p>
            <a:r>
              <a:rPr lang="en-US" sz="2400" b="1" u="sng" dirty="0"/>
              <a:t>Task definition</a:t>
            </a:r>
            <a:r>
              <a:rPr lang="en-US" sz="2400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Image reconstruction: aims to recreate input images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Image synthesis: generate a new image by combining features from multiple input images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0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BB81-162A-B476-902C-14340FA7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36DB-12BA-2B04-6233-9AC57B1B3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4178"/>
            <a:ext cx="10058400" cy="4258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/>
              <a:t>Where Does the Problem Arise?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There is a gap between the frequency spectra of the real input images and the generated “fake” images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u="sng" dirty="0"/>
              <a:t>Proposed Solution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Represent both the real and fake images in the frequency domain using a FFT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For each point on the frequency spectrum of the real and fake images, project the points onto a 2D plane using the phase and amplitude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Minimize the distance between the real and fake image points using a weighted distance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2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8C02-FC6C-648D-752B-58CB7525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Gap between Real and Generated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DC5B2-D4C6-48E5-8066-AB644403D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101186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Generated images can have artifacts (i.e. checkerboard effect)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Spectral bias: Neural networks learn low-frequencies much better than higher frequencies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F-principle [2]: Neural networks prioritize fitting to low frequencies over high frequencies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50632-1071-0A0B-9190-56666679EF76}"/>
              </a:ext>
            </a:extLst>
          </p:cNvPr>
          <p:cNvSpPr txBox="1"/>
          <p:nvPr/>
        </p:nvSpPr>
        <p:spPr>
          <a:xfrm>
            <a:off x="186431" y="5987042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[2] Xu, Z. Q. J., Zhang, Y., Luo, T., Xiao, Y., &amp; Ma, Z. (2019). Frequency principle: Fourier analysis sheds light on deep neural networks. </a:t>
            </a:r>
            <a:r>
              <a:rPr lang="en-US" sz="1400" i="1" dirty="0" err="1"/>
              <a:t>arXiv</a:t>
            </a:r>
            <a:r>
              <a:rPr lang="en-US" sz="1400" i="1" dirty="0"/>
              <a:t> preprint arXiv:1901.06523</a:t>
            </a:r>
            <a:r>
              <a:rPr lang="en-US" sz="14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38C7DE-E6CC-6017-0C6D-5F49BB8A6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634" y="3231169"/>
            <a:ext cx="4613893" cy="254846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1591492-A329-1061-0099-1120212EBB73}"/>
              </a:ext>
            </a:extLst>
          </p:cNvPr>
          <p:cNvGrpSpPr/>
          <p:nvPr/>
        </p:nvGrpSpPr>
        <p:grpSpPr>
          <a:xfrm>
            <a:off x="2422019" y="3566160"/>
            <a:ext cx="2112546" cy="1995655"/>
            <a:chOff x="366703" y="3754696"/>
            <a:chExt cx="1471524" cy="15809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5AD2F74-E802-3D67-E15C-9164F93F8E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8767"/>
            <a:stretch/>
          </p:blipFill>
          <p:spPr>
            <a:xfrm>
              <a:off x="377073" y="3754696"/>
              <a:ext cx="1461154" cy="75479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24CB7B9-9C3E-7528-2BEB-BE4C745F9A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767"/>
            <a:stretch/>
          </p:blipFill>
          <p:spPr>
            <a:xfrm>
              <a:off x="366703" y="4580817"/>
              <a:ext cx="1461154" cy="754798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3500FE-CC5C-6FAC-C93F-B836ED7E1120}"/>
              </a:ext>
            </a:extLst>
          </p:cNvPr>
          <p:cNvSpPr/>
          <p:nvPr/>
        </p:nvSpPr>
        <p:spPr>
          <a:xfrm>
            <a:off x="2328421" y="4518971"/>
            <a:ext cx="108485" cy="113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13DFED-4E73-C7AF-EBBD-C9411BAC0F59}"/>
              </a:ext>
            </a:extLst>
          </p:cNvPr>
          <p:cNvSpPr/>
          <p:nvPr/>
        </p:nvSpPr>
        <p:spPr>
          <a:xfrm>
            <a:off x="4496936" y="3571967"/>
            <a:ext cx="108485" cy="113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4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9373-E0F1-50BB-CC06-88C3169E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Representation of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A6344-618B-8D2F-D566-CC87BD0D1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513179"/>
            <a:ext cx="4657725" cy="111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AA1636-9EC5-5236-E6AB-2E57D430F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49" y="5801181"/>
            <a:ext cx="2105025" cy="4191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A5DA75F-4F3A-F1D6-5A93-CC3FF71639B2}"/>
              </a:ext>
            </a:extLst>
          </p:cNvPr>
          <p:cNvGrpSpPr/>
          <p:nvPr/>
        </p:nvGrpSpPr>
        <p:grpSpPr>
          <a:xfrm>
            <a:off x="6306005" y="4748495"/>
            <a:ext cx="4924170" cy="1177394"/>
            <a:chOff x="368169" y="3859742"/>
            <a:chExt cx="4924170" cy="117739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7A55292-5187-D363-1A1E-E9710E88B8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8122"/>
            <a:stretch/>
          </p:blipFill>
          <p:spPr>
            <a:xfrm>
              <a:off x="368169" y="3859742"/>
              <a:ext cx="2120046" cy="78845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DF07BB-82BA-679A-B12D-D16FB9BEF6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046"/>
            <a:stretch/>
          </p:blipFill>
          <p:spPr>
            <a:xfrm>
              <a:off x="1428192" y="4362977"/>
              <a:ext cx="3864147" cy="674159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1F4F559-28EB-9314-32C3-AAA8C8770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8462" y="1800688"/>
            <a:ext cx="63150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3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4140-5FEB-D47A-4012-E14ADB7D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Representation of Images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238B1-313F-74A4-0FC0-18B9DC0C1D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40"/>
          <a:stretch/>
        </p:blipFill>
        <p:spPr>
          <a:xfrm>
            <a:off x="889462" y="2967926"/>
            <a:ext cx="3924300" cy="680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FB4FD9-9E96-C752-E6E3-09E7F4866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774" y="3790822"/>
            <a:ext cx="3495675" cy="895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CBA34-0382-1BD3-0432-1D9A94EB2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857" y="2895472"/>
            <a:ext cx="60769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4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2A72-E409-FA30-1CAA-A204E7AF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Representation of Images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6B575-E8AB-63BC-695C-B9C6FDD6E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500"/>
          <a:stretch/>
        </p:blipFill>
        <p:spPr>
          <a:xfrm>
            <a:off x="214988" y="2963294"/>
            <a:ext cx="6161926" cy="3231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70E5E4-1AA7-E3D4-7DDD-FCD343FC3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83" r="8634" b="26641"/>
          <a:stretch/>
        </p:blipFill>
        <p:spPr>
          <a:xfrm>
            <a:off x="6650292" y="3058890"/>
            <a:ext cx="5213463" cy="30405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444CDB-FDE1-CD60-A372-071ABA5EA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277" y="1944465"/>
            <a:ext cx="46577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1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7E87-CB2C-03A4-57A6-8979940D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Distance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CB55BB-7F1B-68B2-0E3E-588CEF2AD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158" y="2268739"/>
            <a:ext cx="5705475" cy="3228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61651C-C060-644A-930E-FCDCFC332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44" y="3244098"/>
            <a:ext cx="5295900" cy="561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C7CDB5-1D3E-2583-6A9C-01BF7F943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08" y="3903201"/>
            <a:ext cx="51244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6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3614-6E8C-50F9-3632-6BFAE7D5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Spectral Weighting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96AE-8D44-86FF-4981-15295E3AF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19" y="2533733"/>
            <a:ext cx="4276435" cy="28697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Used so that model can focus on hard frequencies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“Spectrum weight matrix” down-weights easy frequencies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α controls how close the weight matric values are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Larger </a:t>
            </a:r>
            <a:r>
              <a:rPr lang="el-GR" dirty="0">
                <a:sym typeface="Wingdings" panose="05000000000000000000" pitchFamily="2" charset="2"/>
              </a:rPr>
              <a:t>α</a:t>
            </a:r>
            <a:r>
              <a:rPr lang="en-US" dirty="0">
                <a:sym typeface="Wingdings" panose="05000000000000000000" pitchFamily="2" charset="2"/>
              </a:rPr>
              <a:t> = more focused on hard frequencies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0FFEAE-0A9C-439A-A5DD-FBBCD467E6D1}"/>
              </a:ext>
            </a:extLst>
          </p:cNvPr>
          <p:cNvGrpSpPr/>
          <p:nvPr/>
        </p:nvGrpSpPr>
        <p:grpSpPr>
          <a:xfrm>
            <a:off x="958367" y="2427115"/>
            <a:ext cx="5300587" cy="3083024"/>
            <a:chOff x="939894" y="2288569"/>
            <a:chExt cx="5300587" cy="30830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0C4578-8359-2B29-22C1-073284B6F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0437" y="2288569"/>
              <a:ext cx="3619500" cy="419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F5013C1-4691-375C-30FE-3B63EB978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7000" y="4447668"/>
              <a:ext cx="5286375" cy="923925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216350-21CC-3095-F86A-8EE68D7CCBB1}"/>
                </a:ext>
              </a:extLst>
            </p:cNvPr>
            <p:cNvGrpSpPr/>
            <p:nvPr/>
          </p:nvGrpSpPr>
          <p:grpSpPr>
            <a:xfrm>
              <a:off x="939894" y="2801354"/>
              <a:ext cx="5300587" cy="1450757"/>
              <a:chOff x="1299913" y="2819706"/>
              <a:chExt cx="5300587" cy="145075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D52A547-26DB-F265-EC7D-E5276E031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9913" y="2819706"/>
                <a:ext cx="5300587" cy="1450757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008EAB-1D59-BFE0-6103-EF09C22AF803}"/>
                  </a:ext>
                </a:extLst>
              </p:cNvPr>
              <p:cNvSpPr txBox="1"/>
              <p:nvPr/>
            </p:nvSpPr>
            <p:spPr>
              <a:xfrm>
                <a:off x="5033758" y="3015263"/>
                <a:ext cx="286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FFBA61-A668-DAE9-BEE7-DFB98B43C377}"/>
                  </a:ext>
                </a:extLst>
              </p:cNvPr>
              <p:cNvSpPr txBox="1"/>
              <p:nvPr/>
            </p:nvSpPr>
            <p:spPr>
              <a:xfrm>
                <a:off x="5491829" y="3488082"/>
                <a:ext cx="286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ACF22DC-C77E-186D-B85B-A21856A72445}"/>
                  </a:ext>
                </a:extLst>
              </p:cNvPr>
              <p:cNvSpPr txBox="1"/>
              <p:nvPr/>
            </p:nvSpPr>
            <p:spPr>
              <a:xfrm>
                <a:off x="5983098" y="3488082"/>
                <a:ext cx="286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305558-6852-1B81-E0C4-267E639A7624}"/>
                  </a:ext>
                </a:extLst>
              </p:cNvPr>
              <p:cNvSpPr txBox="1"/>
              <p:nvPr/>
            </p:nvSpPr>
            <p:spPr>
              <a:xfrm>
                <a:off x="5491829" y="3879034"/>
                <a:ext cx="286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180717-7741-0459-3FF6-0B655DD97266}"/>
                  </a:ext>
                </a:extLst>
              </p:cNvPr>
              <p:cNvSpPr txBox="1"/>
              <p:nvPr/>
            </p:nvSpPr>
            <p:spPr>
              <a:xfrm>
                <a:off x="5491829" y="3015263"/>
                <a:ext cx="286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FD607A-39C0-A090-9E65-7ADB4F0E3962}"/>
                  </a:ext>
                </a:extLst>
              </p:cNvPr>
              <p:cNvSpPr txBox="1"/>
              <p:nvPr/>
            </p:nvSpPr>
            <p:spPr>
              <a:xfrm>
                <a:off x="5952618" y="3015263"/>
                <a:ext cx="286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354390-49FC-09E2-4E25-6A437F603D03}"/>
                  </a:ext>
                </a:extLst>
              </p:cNvPr>
              <p:cNvSpPr txBox="1"/>
              <p:nvPr/>
            </p:nvSpPr>
            <p:spPr>
              <a:xfrm>
                <a:off x="5950497" y="3879034"/>
                <a:ext cx="286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6060E8-9CCD-BC0A-73B2-3BEB7E919327}"/>
                  </a:ext>
                </a:extLst>
              </p:cNvPr>
              <p:cNvSpPr txBox="1"/>
              <p:nvPr/>
            </p:nvSpPr>
            <p:spPr>
              <a:xfrm>
                <a:off x="5033758" y="3467587"/>
                <a:ext cx="286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0701AB-FEF4-12DC-210F-05A02DB7D739}"/>
                  </a:ext>
                </a:extLst>
              </p:cNvPr>
              <p:cNvSpPr txBox="1"/>
              <p:nvPr/>
            </p:nvSpPr>
            <p:spPr>
              <a:xfrm>
                <a:off x="5033758" y="3879034"/>
                <a:ext cx="286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44708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573</TotalTime>
  <Words>793</Words>
  <Application>Microsoft Office PowerPoint</Application>
  <PresentationFormat>Widescreen</PresentationFormat>
  <Paragraphs>126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Retrospect</vt:lpstr>
      <vt:lpstr>Focal Frequency Loss for Image Reconstruction and Synthesis </vt:lpstr>
      <vt:lpstr>Introduction </vt:lpstr>
      <vt:lpstr>Introduction</vt:lpstr>
      <vt:lpstr>The Gap between Real and Generated Images</vt:lpstr>
      <vt:lpstr>Frequency Representation of Images</vt:lpstr>
      <vt:lpstr>Frequency Representation of Images </vt:lpstr>
      <vt:lpstr>Frequency Representation of Images </vt:lpstr>
      <vt:lpstr>Frequency Distance </vt:lpstr>
      <vt:lpstr>Dynamic Spectral Weighting </vt:lpstr>
      <vt:lpstr>Experiments: Baselines </vt:lpstr>
      <vt:lpstr>Experiments: Baselines </vt:lpstr>
      <vt:lpstr>Experiments: Datasets </vt:lpstr>
      <vt:lpstr>Metrics &amp; Results</vt:lpstr>
      <vt:lpstr>Results</vt:lpstr>
      <vt:lpstr>Results</vt:lpstr>
      <vt:lpstr>Ablation Studies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Focal Frequency Loss for Image Reconstruction and Synthesis </dc:title>
  <dc:creator>Editor 3</dc:creator>
  <cp:lastModifiedBy>Editor 3</cp:lastModifiedBy>
  <cp:revision>5</cp:revision>
  <dcterms:created xsi:type="dcterms:W3CDTF">2023-03-22T23:57:03Z</dcterms:created>
  <dcterms:modified xsi:type="dcterms:W3CDTF">2023-03-24T16:40:47Z</dcterms:modified>
</cp:coreProperties>
</file>