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1"/>
  </p:notesMasterIdLst>
  <p:sldIdLst>
    <p:sldId id="256" r:id="rId2"/>
    <p:sldId id="257" r:id="rId3"/>
    <p:sldId id="265" r:id="rId4"/>
    <p:sldId id="259" r:id="rId5"/>
    <p:sldId id="274" r:id="rId6"/>
    <p:sldId id="275" r:id="rId7"/>
    <p:sldId id="260" r:id="rId8"/>
    <p:sldId id="261" r:id="rId9"/>
    <p:sldId id="263" r:id="rId10"/>
    <p:sldId id="262" r:id="rId11"/>
    <p:sldId id="270" r:id="rId12"/>
    <p:sldId id="264" r:id="rId13"/>
    <p:sldId id="266" r:id="rId14"/>
    <p:sldId id="271" r:id="rId15"/>
    <p:sldId id="272" r:id="rId16"/>
    <p:sldId id="267" r:id="rId17"/>
    <p:sldId id="273"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42"/>
    <p:restoredTop sz="94660"/>
  </p:normalViewPr>
  <p:slideViewPr>
    <p:cSldViewPr snapToGrid="0">
      <p:cViewPr varScale="1">
        <p:scale>
          <a:sx n="87" d="100"/>
          <a:sy n="87" d="100"/>
        </p:scale>
        <p:origin x="200"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8132A-1AEF-4BC8-83C8-617C5FD4D9A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D1E365-86A2-4A72-AB43-F9D242E2B5C1}">
      <dgm:prSet/>
      <dgm:spPr/>
      <dgm:t>
        <a:bodyPr/>
        <a:lstStyle/>
        <a:p>
          <a:r>
            <a:rPr lang="en-US"/>
            <a:t>CNN limitations</a:t>
          </a:r>
        </a:p>
      </dgm:t>
    </dgm:pt>
    <dgm:pt modelId="{9873ECE6-3F35-4EA4-8D65-FB4C9E64E037}" type="parTrans" cxnId="{1451DDEB-C4C7-48EA-9008-E5F748CB716C}">
      <dgm:prSet/>
      <dgm:spPr/>
      <dgm:t>
        <a:bodyPr/>
        <a:lstStyle/>
        <a:p>
          <a:endParaRPr lang="en-US"/>
        </a:p>
      </dgm:t>
    </dgm:pt>
    <dgm:pt modelId="{23685B73-50D6-4B10-8D93-DF38B4C4367E}" type="sibTrans" cxnId="{1451DDEB-C4C7-48EA-9008-E5F748CB716C}">
      <dgm:prSet/>
      <dgm:spPr/>
      <dgm:t>
        <a:bodyPr/>
        <a:lstStyle/>
        <a:p>
          <a:endParaRPr lang="en-US"/>
        </a:p>
      </dgm:t>
    </dgm:pt>
    <dgm:pt modelId="{44FDC21D-0696-4C5C-AC0A-9D72FD920359}">
      <dgm:prSet/>
      <dgm:spPr/>
      <dgm:t>
        <a:bodyPr/>
        <a:lstStyle/>
        <a:p>
          <a:r>
            <a:rPr lang="en-US"/>
            <a:t>LSTM challenges</a:t>
          </a:r>
          <a:r>
            <a:rPr lang="en-CA"/>
            <a:t> </a:t>
          </a:r>
          <a:endParaRPr lang="en-US"/>
        </a:p>
      </dgm:t>
    </dgm:pt>
    <dgm:pt modelId="{4154180A-B727-40AB-A8B1-9543AA11E534}" type="parTrans" cxnId="{9E77D362-5C32-4DB4-AA81-0A7D3480D143}">
      <dgm:prSet/>
      <dgm:spPr/>
      <dgm:t>
        <a:bodyPr/>
        <a:lstStyle/>
        <a:p>
          <a:endParaRPr lang="en-US"/>
        </a:p>
      </dgm:t>
    </dgm:pt>
    <dgm:pt modelId="{CDCDDF84-63C1-492C-B3FB-BE12D1BF0A18}" type="sibTrans" cxnId="{9E77D362-5C32-4DB4-AA81-0A7D3480D143}">
      <dgm:prSet/>
      <dgm:spPr/>
      <dgm:t>
        <a:bodyPr/>
        <a:lstStyle/>
        <a:p>
          <a:endParaRPr lang="en-US"/>
        </a:p>
      </dgm:t>
    </dgm:pt>
    <dgm:pt modelId="{414A79FD-4153-46B6-93BE-43204F29EB01}">
      <dgm:prSet/>
      <dgm:spPr/>
      <dgm:t>
        <a:bodyPr/>
        <a:lstStyle/>
        <a:p>
          <a:r>
            <a:rPr lang="en-US"/>
            <a:t>Backpropagation issues</a:t>
          </a:r>
          <a:r>
            <a:rPr lang="en-CA"/>
            <a:t> </a:t>
          </a:r>
          <a:endParaRPr lang="en-US"/>
        </a:p>
      </dgm:t>
    </dgm:pt>
    <dgm:pt modelId="{7B21EF72-06A8-4C36-8F90-89E3860A4D03}" type="parTrans" cxnId="{5195EBB3-C371-4E94-95CB-D7798315C735}">
      <dgm:prSet/>
      <dgm:spPr/>
      <dgm:t>
        <a:bodyPr/>
        <a:lstStyle/>
        <a:p>
          <a:endParaRPr lang="en-US"/>
        </a:p>
      </dgm:t>
    </dgm:pt>
    <dgm:pt modelId="{BB687A44-4642-47D6-9828-CFEF9BCF17B7}" type="sibTrans" cxnId="{5195EBB3-C371-4E94-95CB-D7798315C735}">
      <dgm:prSet/>
      <dgm:spPr/>
      <dgm:t>
        <a:bodyPr/>
        <a:lstStyle/>
        <a:p>
          <a:endParaRPr lang="en-US"/>
        </a:p>
      </dgm:t>
    </dgm:pt>
    <dgm:pt modelId="{093FCE73-6915-4E2C-9DD6-2E6D708C21BA}" type="pres">
      <dgm:prSet presAssocID="{3288132A-1AEF-4BC8-83C8-617C5FD4D9A2}" presName="root" presStyleCnt="0">
        <dgm:presLayoutVars>
          <dgm:dir/>
          <dgm:resizeHandles val="exact"/>
        </dgm:presLayoutVars>
      </dgm:prSet>
      <dgm:spPr/>
    </dgm:pt>
    <dgm:pt modelId="{638951D8-740A-4588-9D8E-742B8B4EF10F}" type="pres">
      <dgm:prSet presAssocID="{09D1E365-86A2-4A72-AB43-F9D242E2B5C1}" presName="compNode" presStyleCnt="0"/>
      <dgm:spPr/>
    </dgm:pt>
    <dgm:pt modelId="{41EA32B3-B11A-4E6A-8489-A3435955089C}" type="pres">
      <dgm:prSet presAssocID="{09D1E365-86A2-4A72-AB43-F9D242E2B5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ad"/>
        </a:ext>
      </dgm:extLst>
    </dgm:pt>
    <dgm:pt modelId="{BC258BDA-4F28-44F9-9CE5-2FEE88D6999D}" type="pres">
      <dgm:prSet presAssocID="{09D1E365-86A2-4A72-AB43-F9D242E2B5C1}" presName="spaceRect" presStyleCnt="0"/>
      <dgm:spPr/>
    </dgm:pt>
    <dgm:pt modelId="{534C10E0-2455-4B82-81F6-B428E7C27CC6}" type="pres">
      <dgm:prSet presAssocID="{09D1E365-86A2-4A72-AB43-F9D242E2B5C1}" presName="textRect" presStyleLbl="revTx" presStyleIdx="0" presStyleCnt="3">
        <dgm:presLayoutVars>
          <dgm:chMax val="1"/>
          <dgm:chPref val="1"/>
        </dgm:presLayoutVars>
      </dgm:prSet>
      <dgm:spPr/>
    </dgm:pt>
    <dgm:pt modelId="{68A7C075-9CFA-4CFF-9574-75928FBF2670}" type="pres">
      <dgm:prSet presAssocID="{23685B73-50D6-4B10-8D93-DF38B4C4367E}" presName="sibTrans" presStyleCnt="0"/>
      <dgm:spPr/>
    </dgm:pt>
    <dgm:pt modelId="{56D669DC-C26E-4061-BC95-CCAAC23AAFB7}" type="pres">
      <dgm:prSet presAssocID="{44FDC21D-0696-4C5C-AC0A-9D72FD920359}" presName="compNode" presStyleCnt="0"/>
      <dgm:spPr/>
    </dgm:pt>
    <dgm:pt modelId="{4D01E747-30A8-4EA9-8881-5934AD60DE26}" type="pres">
      <dgm:prSet presAssocID="{44FDC21D-0696-4C5C-AC0A-9D72FD9203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4169386-4251-4A4D-8C60-D2BC46B4EE41}" type="pres">
      <dgm:prSet presAssocID="{44FDC21D-0696-4C5C-AC0A-9D72FD920359}" presName="spaceRect" presStyleCnt="0"/>
      <dgm:spPr/>
    </dgm:pt>
    <dgm:pt modelId="{9FE60A46-7411-43E3-ABA6-11804A2E4186}" type="pres">
      <dgm:prSet presAssocID="{44FDC21D-0696-4C5C-AC0A-9D72FD920359}" presName="textRect" presStyleLbl="revTx" presStyleIdx="1" presStyleCnt="3">
        <dgm:presLayoutVars>
          <dgm:chMax val="1"/>
          <dgm:chPref val="1"/>
        </dgm:presLayoutVars>
      </dgm:prSet>
      <dgm:spPr/>
    </dgm:pt>
    <dgm:pt modelId="{8093B631-7C90-4F61-A5D1-CB17FE7118B1}" type="pres">
      <dgm:prSet presAssocID="{CDCDDF84-63C1-492C-B3FB-BE12D1BF0A18}" presName="sibTrans" presStyleCnt="0"/>
      <dgm:spPr/>
    </dgm:pt>
    <dgm:pt modelId="{1EF484C4-B1A5-432E-989F-59DFC72503A3}" type="pres">
      <dgm:prSet presAssocID="{414A79FD-4153-46B6-93BE-43204F29EB01}" presName="compNode" presStyleCnt="0"/>
      <dgm:spPr/>
    </dgm:pt>
    <dgm:pt modelId="{407DDE92-5EDA-4A4F-8997-498860D75AC0}" type="pres">
      <dgm:prSet presAssocID="{414A79FD-4153-46B6-93BE-43204F29EB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ssue"/>
        </a:ext>
      </dgm:extLst>
    </dgm:pt>
    <dgm:pt modelId="{947C5E0B-F742-49D4-8AC3-3F2DA6010961}" type="pres">
      <dgm:prSet presAssocID="{414A79FD-4153-46B6-93BE-43204F29EB01}" presName="spaceRect" presStyleCnt="0"/>
      <dgm:spPr/>
    </dgm:pt>
    <dgm:pt modelId="{C7E5F71E-9D39-45C7-B0AE-2FE8FC6CF628}" type="pres">
      <dgm:prSet presAssocID="{414A79FD-4153-46B6-93BE-43204F29EB01}" presName="textRect" presStyleLbl="revTx" presStyleIdx="2" presStyleCnt="3">
        <dgm:presLayoutVars>
          <dgm:chMax val="1"/>
          <dgm:chPref val="1"/>
        </dgm:presLayoutVars>
      </dgm:prSet>
      <dgm:spPr/>
    </dgm:pt>
  </dgm:ptLst>
  <dgm:cxnLst>
    <dgm:cxn modelId="{02FB1C08-FDAC-4912-950B-D8E9E44D09F8}" type="presOf" srcId="{3288132A-1AEF-4BC8-83C8-617C5FD4D9A2}" destId="{093FCE73-6915-4E2C-9DD6-2E6D708C21BA}" srcOrd="0" destOrd="0" presId="urn:microsoft.com/office/officeart/2018/2/layout/IconLabelList"/>
    <dgm:cxn modelId="{2795424B-8F1D-4523-ADB0-953805AA0131}" type="presOf" srcId="{414A79FD-4153-46B6-93BE-43204F29EB01}" destId="{C7E5F71E-9D39-45C7-B0AE-2FE8FC6CF628}" srcOrd="0" destOrd="0" presId="urn:microsoft.com/office/officeart/2018/2/layout/IconLabelList"/>
    <dgm:cxn modelId="{9E77D362-5C32-4DB4-AA81-0A7D3480D143}" srcId="{3288132A-1AEF-4BC8-83C8-617C5FD4D9A2}" destId="{44FDC21D-0696-4C5C-AC0A-9D72FD920359}" srcOrd="1" destOrd="0" parTransId="{4154180A-B727-40AB-A8B1-9543AA11E534}" sibTransId="{CDCDDF84-63C1-492C-B3FB-BE12D1BF0A18}"/>
    <dgm:cxn modelId="{5500DB90-11DC-405D-B0A6-FE77A66562FA}" type="presOf" srcId="{09D1E365-86A2-4A72-AB43-F9D242E2B5C1}" destId="{534C10E0-2455-4B82-81F6-B428E7C27CC6}" srcOrd="0" destOrd="0" presId="urn:microsoft.com/office/officeart/2018/2/layout/IconLabelList"/>
    <dgm:cxn modelId="{5195EBB3-C371-4E94-95CB-D7798315C735}" srcId="{3288132A-1AEF-4BC8-83C8-617C5FD4D9A2}" destId="{414A79FD-4153-46B6-93BE-43204F29EB01}" srcOrd="2" destOrd="0" parTransId="{7B21EF72-06A8-4C36-8F90-89E3860A4D03}" sibTransId="{BB687A44-4642-47D6-9828-CFEF9BCF17B7}"/>
    <dgm:cxn modelId="{1451DDEB-C4C7-48EA-9008-E5F748CB716C}" srcId="{3288132A-1AEF-4BC8-83C8-617C5FD4D9A2}" destId="{09D1E365-86A2-4A72-AB43-F9D242E2B5C1}" srcOrd="0" destOrd="0" parTransId="{9873ECE6-3F35-4EA4-8D65-FB4C9E64E037}" sibTransId="{23685B73-50D6-4B10-8D93-DF38B4C4367E}"/>
    <dgm:cxn modelId="{283D17EE-450D-4726-AB8F-18116582CAC5}" type="presOf" srcId="{44FDC21D-0696-4C5C-AC0A-9D72FD920359}" destId="{9FE60A46-7411-43E3-ABA6-11804A2E4186}" srcOrd="0" destOrd="0" presId="urn:microsoft.com/office/officeart/2018/2/layout/IconLabelList"/>
    <dgm:cxn modelId="{AF2F685D-D331-4CE6-A0F6-3D87709A1F78}" type="presParOf" srcId="{093FCE73-6915-4E2C-9DD6-2E6D708C21BA}" destId="{638951D8-740A-4588-9D8E-742B8B4EF10F}" srcOrd="0" destOrd="0" presId="urn:microsoft.com/office/officeart/2018/2/layout/IconLabelList"/>
    <dgm:cxn modelId="{6C3BEF74-1823-4EC4-8E70-2987BF20C7B9}" type="presParOf" srcId="{638951D8-740A-4588-9D8E-742B8B4EF10F}" destId="{41EA32B3-B11A-4E6A-8489-A3435955089C}" srcOrd="0" destOrd="0" presId="urn:microsoft.com/office/officeart/2018/2/layout/IconLabelList"/>
    <dgm:cxn modelId="{A80FCC5E-125E-4B91-B825-066414E4BAB8}" type="presParOf" srcId="{638951D8-740A-4588-9D8E-742B8B4EF10F}" destId="{BC258BDA-4F28-44F9-9CE5-2FEE88D6999D}" srcOrd="1" destOrd="0" presId="urn:microsoft.com/office/officeart/2018/2/layout/IconLabelList"/>
    <dgm:cxn modelId="{C178158F-69CB-4B28-9B5B-785A4D367276}" type="presParOf" srcId="{638951D8-740A-4588-9D8E-742B8B4EF10F}" destId="{534C10E0-2455-4B82-81F6-B428E7C27CC6}" srcOrd="2" destOrd="0" presId="urn:microsoft.com/office/officeart/2018/2/layout/IconLabelList"/>
    <dgm:cxn modelId="{1388EF2B-85CA-4074-90D9-535536CF120E}" type="presParOf" srcId="{093FCE73-6915-4E2C-9DD6-2E6D708C21BA}" destId="{68A7C075-9CFA-4CFF-9574-75928FBF2670}" srcOrd="1" destOrd="0" presId="urn:microsoft.com/office/officeart/2018/2/layout/IconLabelList"/>
    <dgm:cxn modelId="{43160FEE-2A8B-45C1-BE3B-EA045CE87028}" type="presParOf" srcId="{093FCE73-6915-4E2C-9DD6-2E6D708C21BA}" destId="{56D669DC-C26E-4061-BC95-CCAAC23AAFB7}" srcOrd="2" destOrd="0" presId="urn:microsoft.com/office/officeart/2018/2/layout/IconLabelList"/>
    <dgm:cxn modelId="{CD2BF0FA-7043-4C5F-A51F-5226B445A98A}" type="presParOf" srcId="{56D669DC-C26E-4061-BC95-CCAAC23AAFB7}" destId="{4D01E747-30A8-4EA9-8881-5934AD60DE26}" srcOrd="0" destOrd="0" presId="urn:microsoft.com/office/officeart/2018/2/layout/IconLabelList"/>
    <dgm:cxn modelId="{B49FD7EF-0487-403F-8935-342C9AEF1FB9}" type="presParOf" srcId="{56D669DC-C26E-4061-BC95-CCAAC23AAFB7}" destId="{84169386-4251-4A4D-8C60-D2BC46B4EE41}" srcOrd="1" destOrd="0" presId="urn:microsoft.com/office/officeart/2018/2/layout/IconLabelList"/>
    <dgm:cxn modelId="{955AE228-F225-4F6E-8667-FB3AD4B6B438}" type="presParOf" srcId="{56D669DC-C26E-4061-BC95-CCAAC23AAFB7}" destId="{9FE60A46-7411-43E3-ABA6-11804A2E4186}" srcOrd="2" destOrd="0" presId="urn:microsoft.com/office/officeart/2018/2/layout/IconLabelList"/>
    <dgm:cxn modelId="{5042C558-99CB-43D7-8B1F-33DD43543349}" type="presParOf" srcId="{093FCE73-6915-4E2C-9DD6-2E6D708C21BA}" destId="{8093B631-7C90-4F61-A5D1-CB17FE7118B1}" srcOrd="3" destOrd="0" presId="urn:microsoft.com/office/officeart/2018/2/layout/IconLabelList"/>
    <dgm:cxn modelId="{FDA0B09A-5C7D-4B86-AA66-D055CCAA3FD0}" type="presParOf" srcId="{093FCE73-6915-4E2C-9DD6-2E6D708C21BA}" destId="{1EF484C4-B1A5-432E-989F-59DFC72503A3}" srcOrd="4" destOrd="0" presId="urn:microsoft.com/office/officeart/2018/2/layout/IconLabelList"/>
    <dgm:cxn modelId="{EA2CF8B8-93B3-4D4D-9866-617185F366C1}" type="presParOf" srcId="{1EF484C4-B1A5-432E-989F-59DFC72503A3}" destId="{407DDE92-5EDA-4A4F-8997-498860D75AC0}" srcOrd="0" destOrd="0" presId="urn:microsoft.com/office/officeart/2018/2/layout/IconLabelList"/>
    <dgm:cxn modelId="{2744DCED-2245-4539-BC06-7641D6A4DA43}" type="presParOf" srcId="{1EF484C4-B1A5-432E-989F-59DFC72503A3}" destId="{947C5E0B-F742-49D4-8AC3-3F2DA6010961}" srcOrd="1" destOrd="0" presId="urn:microsoft.com/office/officeart/2018/2/layout/IconLabelList"/>
    <dgm:cxn modelId="{51527CC3-E1EC-49DA-88C3-946C522CE157}" type="presParOf" srcId="{1EF484C4-B1A5-432E-989F-59DFC72503A3}" destId="{C7E5F71E-9D39-45C7-B0AE-2FE8FC6CF62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A32B3-B11A-4E6A-8489-A3435955089C}">
      <dsp:nvSpPr>
        <dsp:cNvPr id="0" name=""/>
        <dsp:cNvSpPr/>
      </dsp:nvSpPr>
      <dsp:spPr>
        <a:xfrm>
          <a:off x="735929" y="500973"/>
          <a:ext cx="1079534" cy="10795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4C10E0-2455-4B82-81F6-B428E7C27CC6}">
      <dsp:nvSpPr>
        <dsp:cNvPr id="0" name=""/>
        <dsp:cNvSpPr/>
      </dsp:nvSpPr>
      <dsp:spPr>
        <a:xfrm>
          <a:off x="76213" y="1898146"/>
          <a:ext cx="23989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CNN limitations</a:t>
          </a:r>
        </a:p>
      </dsp:txBody>
      <dsp:txXfrm>
        <a:off x="76213" y="1898146"/>
        <a:ext cx="2398965" cy="720000"/>
      </dsp:txXfrm>
    </dsp:sp>
    <dsp:sp modelId="{4D01E747-30A8-4EA9-8881-5934AD60DE26}">
      <dsp:nvSpPr>
        <dsp:cNvPr id="0" name=""/>
        <dsp:cNvSpPr/>
      </dsp:nvSpPr>
      <dsp:spPr>
        <a:xfrm>
          <a:off x="3554712" y="500973"/>
          <a:ext cx="1079534" cy="10795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60A46-7411-43E3-ABA6-11804A2E4186}">
      <dsp:nvSpPr>
        <dsp:cNvPr id="0" name=""/>
        <dsp:cNvSpPr/>
      </dsp:nvSpPr>
      <dsp:spPr>
        <a:xfrm>
          <a:off x="2894997" y="1898146"/>
          <a:ext cx="23989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LSTM challenges</a:t>
          </a:r>
          <a:r>
            <a:rPr lang="en-CA" sz="2300" kern="1200"/>
            <a:t> </a:t>
          </a:r>
          <a:endParaRPr lang="en-US" sz="2300" kern="1200"/>
        </a:p>
      </dsp:txBody>
      <dsp:txXfrm>
        <a:off x="2894997" y="1898146"/>
        <a:ext cx="2398965" cy="720000"/>
      </dsp:txXfrm>
    </dsp:sp>
    <dsp:sp modelId="{407DDE92-5EDA-4A4F-8997-498860D75AC0}">
      <dsp:nvSpPr>
        <dsp:cNvPr id="0" name=""/>
        <dsp:cNvSpPr/>
      </dsp:nvSpPr>
      <dsp:spPr>
        <a:xfrm>
          <a:off x="6373496" y="500973"/>
          <a:ext cx="1079534" cy="10795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5F71E-9D39-45C7-B0AE-2FE8FC6CF628}">
      <dsp:nvSpPr>
        <dsp:cNvPr id="0" name=""/>
        <dsp:cNvSpPr/>
      </dsp:nvSpPr>
      <dsp:spPr>
        <a:xfrm>
          <a:off x="5713781" y="1898146"/>
          <a:ext cx="239896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Backpropagation issues</a:t>
          </a:r>
          <a:r>
            <a:rPr lang="en-CA" sz="2300" kern="1200"/>
            <a:t> </a:t>
          </a:r>
          <a:endParaRPr lang="en-US" sz="2300" kern="1200"/>
        </a:p>
      </dsp:txBody>
      <dsp:txXfrm>
        <a:off x="5713781" y="1898146"/>
        <a:ext cx="239896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D8315-4F31-8D4C-AD16-A9847BDE5009}" type="datetimeFigureOut">
              <a:rPr lang="en-US" smtClean="0"/>
              <a:t>8/6/24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1B0BD-7981-9840-BE1F-90C8A3FA009A}" type="slidenum">
              <a:rPr lang="en-US" smtClean="0"/>
              <a:t>‹#›</a:t>
            </a:fld>
            <a:endParaRPr lang="en-US"/>
          </a:p>
        </p:txBody>
      </p:sp>
    </p:spTree>
    <p:extLst>
      <p:ext uri="{BB962C8B-B14F-4D97-AF65-F5344CB8AC3E}">
        <p14:creationId xmlns:p14="http://schemas.microsoft.com/office/powerpoint/2010/main" val="263376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1B0BD-7981-9840-BE1F-90C8A3FA009A}" type="slidenum">
              <a:rPr lang="en-US" smtClean="0"/>
              <a:t>3</a:t>
            </a:fld>
            <a:endParaRPr lang="en-US"/>
          </a:p>
        </p:txBody>
      </p:sp>
    </p:spTree>
    <p:extLst>
      <p:ext uri="{BB962C8B-B14F-4D97-AF65-F5344CB8AC3E}">
        <p14:creationId xmlns:p14="http://schemas.microsoft.com/office/powerpoint/2010/main" val="69077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4602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4721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6979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0671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8767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5174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1810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5665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4681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07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8/6/24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2363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8/6/24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33182263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yeb-xoyal/AML3406Capstone" TargetMode="External"/><Relationship Id="rId2" Type="http://schemas.openxmlformats.org/officeDocument/2006/relationships/hyperlink" Target="https://hi-en-translator-281cb51c1e9d.herokuapp.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hyperlink" Target="https://learn.microsoft.com/en-us/azure/machine-learning/concept-endpoints?view=azureml-api-2" TargetMode="External"/><Relationship Id="rId7" Type="http://schemas.openxmlformats.org/officeDocument/2006/relationships/hyperlink" Target="https://www.cfilt.iitb.ac.in/iitb_parallel/" TargetMode="External"/><Relationship Id="rId2" Type="http://schemas.openxmlformats.org/officeDocument/2006/relationships/hyperlink" Target="https://www.projectpro.io/project-use-case/mlops-gcp-rossmann-sales-forcasting-flask" TargetMode="External"/><Relationship Id="rId1" Type="http://schemas.openxmlformats.org/officeDocument/2006/relationships/slideLayout" Target="../slideLayouts/slideLayout2.xml"/><Relationship Id="rId6" Type="http://schemas.openxmlformats.org/officeDocument/2006/relationships/hyperlink" Target="https://towardsdatascience.com/nlp-in-python-data-cleaning-6313a404a470" TargetMode="External"/><Relationship Id="rId5" Type="http://schemas.openxmlformats.org/officeDocument/2006/relationships/hyperlink" Target="https://aws.amazon.com/what-is/machine-translation/" TargetMode="External"/><Relationship Id="rId4" Type="http://schemas.openxmlformats.org/officeDocument/2006/relationships/hyperlink" Target="https://learn.microsoft.com/en-us/azure/machine-learning/how-to-deploy-online-endpoints?view=azureml-api-2&amp;tabs=azure-cl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with a couple of people talking&#10;&#10;Description automatically generated">
            <a:extLst>
              <a:ext uri="{FF2B5EF4-FFF2-40B4-BE49-F238E27FC236}">
                <a16:creationId xmlns:a16="http://schemas.microsoft.com/office/drawing/2014/main" id="{EFEF8E30-DF48-3A59-4A41-542C65C5F141}"/>
              </a:ext>
            </a:extLst>
          </p:cNvPr>
          <p:cNvPicPr>
            <a:picLocks noChangeAspect="1"/>
          </p:cNvPicPr>
          <p:nvPr/>
        </p:nvPicPr>
        <p:blipFill>
          <a:blip r:embed="rId2"/>
          <a:srcRect t="10868" b="6412"/>
          <a:stretch/>
        </p:blipFill>
        <p:spPr>
          <a:xfrm>
            <a:off x="20" y="10"/>
            <a:ext cx="12191979" cy="6857989"/>
          </a:xfrm>
          <a:prstGeom prst="rect">
            <a:avLst/>
          </a:prstGeom>
        </p:spPr>
      </p:pic>
      <p:sp>
        <p:nvSpPr>
          <p:cNvPr id="51" name="Freeform: Shape 50">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40000"/>
                </a:schemeClr>
              </a:gs>
              <a:gs pos="100000">
                <a:schemeClr val="accent1">
                  <a:lumMod val="60000"/>
                  <a:lumOff val="40000"/>
                  <a:alpha val="75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D61A6A-A1E4-9986-BBC4-C5DF51D65A74}"/>
              </a:ext>
            </a:extLst>
          </p:cNvPr>
          <p:cNvSpPr>
            <a:spLocks noGrp="1"/>
          </p:cNvSpPr>
          <p:nvPr>
            <p:ph type="ctrTitle"/>
          </p:nvPr>
        </p:nvSpPr>
        <p:spPr>
          <a:xfrm>
            <a:off x="5554554" y="2999465"/>
            <a:ext cx="5757182" cy="2215534"/>
          </a:xfrm>
        </p:spPr>
        <p:txBody>
          <a:bodyPr>
            <a:normAutofit/>
          </a:bodyPr>
          <a:lstStyle/>
          <a:p>
            <a:pPr algn="r">
              <a:lnSpc>
                <a:spcPct val="90000"/>
              </a:lnSpc>
            </a:pPr>
            <a:r>
              <a:rPr lang="en-CA" sz="4800" i="0" u="none" strike="noStrike" dirty="0">
                <a:effectLst/>
                <a:latin typeface="__fkGroteskNeue_598ab8"/>
              </a:rPr>
              <a:t>Hindi-English Translator</a:t>
            </a:r>
            <a:br>
              <a:rPr lang="en-CA" sz="4800" i="0" u="none" strike="noStrike" dirty="0">
                <a:effectLst/>
                <a:latin typeface="__fkGroteskNeue_598ab8"/>
              </a:rPr>
            </a:br>
            <a:endParaRPr lang="en-US" sz="4800" dirty="0"/>
          </a:p>
        </p:txBody>
      </p:sp>
    </p:spTree>
    <p:extLst>
      <p:ext uri="{BB962C8B-B14F-4D97-AF65-F5344CB8AC3E}">
        <p14:creationId xmlns:p14="http://schemas.microsoft.com/office/powerpoint/2010/main" val="270453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1D1AEB-CD66-85CF-DB93-CB613FB1B3CF}"/>
              </a:ext>
            </a:extLst>
          </p:cNvPr>
          <p:cNvSpPr>
            <a:spLocks noGrp="1"/>
          </p:cNvSpPr>
          <p:nvPr>
            <p:ph type="title"/>
          </p:nvPr>
        </p:nvSpPr>
        <p:spPr>
          <a:xfrm>
            <a:off x="4617632" y="1812043"/>
            <a:ext cx="6517400" cy="996770"/>
          </a:xfrm>
        </p:spPr>
        <p:txBody>
          <a:bodyPr anchor="t">
            <a:normAutofit/>
          </a:bodyPr>
          <a:lstStyle/>
          <a:p>
            <a:r>
              <a:rPr lang="en-US" sz="2000" dirty="0">
                <a:effectLst/>
                <a:latin typeface="Calibri" panose="020F0502020204030204" pitchFamily="34" charset="0"/>
                <a:ea typeface="Calibri" panose="020F0502020204030204" pitchFamily="34" charset="0"/>
              </a:rPr>
              <a:t>We have tried to generate models with CNN and LSTM. </a:t>
            </a:r>
            <a:br>
              <a:rPr lang="en-CA" sz="1500" dirty="0">
                <a:effectLst/>
                <a:latin typeface="Times New Roman" panose="02020603050405020304" pitchFamily="18" charset="0"/>
                <a:ea typeface="Times New Roman" panose="02020603050405020304" pitchFamily="18" charset="0"/>
              </a:rPr>
            </a:br>
            <a:br>
              <a:rPr lang="en-CA" sz="1500" dirty="0">
                <a:effectLst/>
                <a:latin typeface="Times New Roman" panose="02020603050405020304" pitchFamily="18" charset="0"/>
              </a:rPr>
            </a:br>
            <a:endParaRPr lang="en-US" sz="1500" dirty="0"/>
          </a:p>
        </p:txBody>
      </p:sp>
      <p:sp>
        <p:nvSpPr>
          <p:cNvPr id="10" name="TextBox 9">
            <a:extLst>
              <a:ext uri="{FF2B5EF4-FFF2-40B4-BE49-F238E27FC236}">
                <a16:creationId xmlns:a16="http://schemas.microsoft.com/office/drawing/2014/main" id="{DDE05AC5-2A07-E5B3-48DC-D6A74DCC6A27}"/>
              </a:ext>
            </a:extLst>
          </p:cNvPr>
          <p:cNvSpPr txBox="1"/>
          <p:nvPr/>
        </p:nvSpPr>
        <p:spPr>
          <a:xfrm>
            <a:off x="921604" y="1081241"/>
            <a:ext cx="3696028" cy="646331"/>
          </a:xfrm>
          <a:prstGeom prst="rect">
            <a:avLst/>
          </a:prstGeom>
          <a:noFill/>
        </p:spPr>
        <p:txBody>
          <a:bodyPr wrap="square">
            <a:spAutoFit/>
          </a:bodyPr>
          <a:lstStyle/>
          <a:p>
            <a:pPr defTabSz="548640">
              <a:spcAft>
                <a:spcPts val="450"/>
              </a:spcAft>
            </a:pPr>
            <a:r>
              <a:rPr lang="en-US" sz="3600" b="1" kern="1200" dirty="0">
                <a:solidFill>
                  <a:srgbClr val="000000"/>
                </a:solidFill>
                <a:latin typeface="Times New Roman" panose="02020603050405020304" pitchFamily="18" charset="0"/>
                <a:cs typeface="Times New Roman" panose="02020603050405020304" pitchFamily="18" charset="0"/>
              </a:rPr>
              <a:t>Modeling</a:t>
            </a:r>
            <a:endParaRPr lang="en-CA"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1003DC21-842A-936D-D9CC-907B94F1513D}"/>
              </a:ext>
            </a:extLst>
          </p:cNvPr>
          <p:cNvSpPr>
            <a:spLocks/>
          </p:cNvSpPr>
          <p:nvPr/>
        </p:nvSpPr>
        <p:spPr>
          <a:xfrm>
            <a:off x="4365522" y="2587215"/>
            <a:ext cx="6149629" cy="3636604"/>
          </a:xfrm>
          <a:prstGeom prst="rect">
            <a:avLst/>
          </a:prstGeom>
        </p:spPr>
        <p:txBody>
          <a:bodyPr/>
          <a:lstStyle/>
          <a:p>
            <a:pPr defTabSz="548640">
              <a:spcAft>
                <a:spcPts val="600"/>
              </a:spcAft>
            </a:pPr>
            <a:r>
              <a:rPr lang="en-US" sz="2800" b="1" kern="1200" dirty="0">
                <a:solidFill>
                  <a:srgbClr val="000000"/>
                </a:solidFill>
                <a:latin typeface="Times New Roman" panose="02020603050405020304" pitchFamily="18" charset="0"/>
                <a:cs typeface="Times New Roman" panose="02020603050405020304" pitchFamily="18" charset="0"/>
              </a:rPr>
              <a:t>CNN:</a:t>
            </a:r>
            <a:r>
              <a:rPr lang="en-US" sz="2000" kern="1200" dirty="0">
                <a:solidFill>
                  <a:srgbClr val="000000"/>
                </a:solidFill>
                <a:latin typeface="Times New Roman" panose="02020603050405020304" pitchFamily="18" charset="0"/>
                <a:cs typeface="Times New Roman" panose="02020603050405020304" pitchFamily="18" charset="0"/>
              </a:rPr>
              <a:t>CNNs in NLP typically use 1D convolutions over word embeddings or character sequences. The convolutional layers act as feature detectors, identifying patterns in local regions of text, while pooling layers help capture the most important features across the entire input. CNNs are effective at capturing local patterns and n-gram-like features in text. They are computationally efficient and can process inputs of varying lengths, making them suitable for tasks like text classification and sentiment analysis.</a:t>
            </a:r>
            <a:endParaRPr lang="en-CA" sz="2000" kern="1200" dirty="0">
              <a:solidFill>
                <a:schemeClr val="tx1"/>
              </a:solidFill>
              <a:latin typeface="Times New Roman" panose="02020603050405020304" pitchFamily="18" charset="0"/>
              <a:cs typeface="Times New Roman" panose="02020603050405020304" pitchFamily="18" charset="0"/>
            </a:endParaRPr>
          </a:p>
          <a:p>
            <a:pPr marL="0" indent="0">
              <a:spcAft>
                <a:spcPts val="600"/>
              </a:spcAft>
              <a:buNone/>
            </a:pPr>
            <a:endParaRPr lang="en-US" dirty="0"/>
          </a:p>
        </p:txBody>
      </p:sp>
    </p:spTree>
    <p:extLst>
      <p:ext uri="{BB962C8B-B14F-4D97-AF65-F5344CB8AC3E}">
        <p14:creationId xmlns:p14="http://schemas.microsoft.com/office/powerpoint/2010/main" val="33132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D2D73E-B42D-0B39-8136-4A25DAFD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135B2-A714-1FBC-FF0E-ECA388B7FCEB}"/>
              </a:ext>
            </a:extLst>
          </p:cNvPr>
          <p:cNvSpPr>
            <a:spLocks noGrp="1"/>
          </p:cNvSpPr>
          <p:nvPr>
            <p:ph type="title"/>
          </p:nvPr>
        </p:nvSpPr>
        <p:spPr>
          <a:xfrm>
            <a:off x="6095999" y="907577"/>
            <a:ext cx="5067299" cy="1709436"/>
          </a:xfrm>
        </p:spPr>
        <p:txBody>
          <a:bodyPr anchor="ctr">
            <a:normAutofit/>
          </a:bodyPr>
          <a:lstStyle/>
          <a:p>
            <a:r>
              <a:rPr lang="en-US" sz="4800">
                <a:effectLst/>
                <a:latin typeface="Times New Roman" panose="02020603050405020304" pitchFamily="18" charset="0"/>
                <a:ea typeface="Times New Roman" panose="02020603050405020304" pitchFamily="18" charset="0"/>
                <a:cs typeface="Times New Roman" panose="02020603050405020304" pitchFamily="18" charset="0"/>
              </a:rPr>
              <a:t>LSTM:</a:t>
            </a:r>
            <a:br>
              <a:rPr lang="en-CA" sz="4800">
                <a:effectLst/>
                <a:latin typeface="Times New Roman" panose="02020603050405020304" pitchFamily="18" charset="0"/>
                <a:ea typeface="Times New Roman" panose="02020603050405020304" pitchFamily="18" charset="0"/>
              </a:rPr>
            </a:br>
            <a:endParaRPr lang="en-US" sz="4800"/>
          </a:p>
        </p:txBody>
      </p:sp>
      <p:sp>
        <p:nvSpPr>
          <p:cNvPr id="3" name="Content Placeholder 2">
            <a:extLst>
              <a:ext uri="{FF2B5EF4-FFF2-40B4-BE49-F238E27FC236}">
                <a16:creationId xmlns:a16="http://schemas.microsoft.com/office/drawing/2014/main" id="{EE93C244-15E7-A424-0A8C-38136D975595}"/>
              </a:ext>
            </a:extLst>
          </p:cNvPr>
          <p:cNvSpPr>
            <a:spLocks noGrp="1"/>
          </p:cNvSpPr>
          <p:nvPr>
            <p:ph idx="1"/>
          </p:nvPr>
        </p:nvSpPr>
        <p:spPr>
          <a:xfrm>
            <a:off x="6096000" y="2736850"/>
            <a:ext cx="5067300" cy="2978150"/>
          </a:xfrm>
        </p:spPr>
        <p:txBody>
          <a:bodyPr anchor="b">
            <a:normAutofit/>
          </a:bodyPr>
          <a:lstStyle/>
          <a:p>
            <a:pPr marL="0" indent="0">
              <a:lnSpc>
                <a:spcPct val="110000"/>
              </a:lnSpc>
              <a:buNone/>
            </a:pPr>
            <a:r>
              <a:rPr lang="en-US" sz="1700">
                <a:effectLst/>
                <a:latin typeface="Calibri" panose="020F0502020204030204" pitchFamily="34" charset="0"/>
                <a:ea typeface="Times New Roman" panose="02020603050405020304" pitchFamily="18" charset="0"/>
              </a:rPr>
              <a:t>LSTMs are a type of recurrent neural network designed to capture long-range dependencies in sequential data. They use memory cells and gating mechanisms to selectively remember or forget information, allowing them to maintain context over long sequences of text. LSTMs excel at tasks requiring understanding of long-term dependencies, such as language modeling and machine translation. They can handle variable-length input sequences and are particularly effective for tasks involving sequential prediction or generation of text.</a:t>
            </a:r>
            <a:endParaRPr lang="en-CA" sz="1700">
              <a:effectLst/>
              <a:latin typeface="Times New Roman" panose="02020603050405020304" pitchFamily="18" charset="0"/>
              <a:ea typeface="Times New Roman" panose="02020603050405020304" pitchFamily="18" charset="0"/>
            </a:endParaRPr>
          </a:p>
          <a:p>
            <a:pPr marL="0" indent="0">
              <a:lnSpc>
                <a:spcPct val="110000"/>
              </a:lnSpc>
              <a:buNone/>
            </a:pPr>
            <a:endParaRPr lang="en-US" sz="1700"/>
          </a:p>
        </p:txBody>
      </p:sp>
      <p:pic>
        <p:nvPicPr>
          <p:cNvPr id="5" name="Picture 4">
            <a:extLst>
              <a:ext uri="{FF2B5EF4-FFF2-40B4-BE49-F238E27FC236}">
                <a16:creationId xmlns:a16="http://schemas.microsoft.com/office/drawing/2014/main" id="{E99B0132-10DB-7BFF-EF45-EB86ACAF2F70}"/>
              </a:ext>
            </a:extLst>
          </p:cNvPr>
          <p:cNvPicPr>
            <a:picLocks noChangeAspect="1"/>
          </p:cNvPicPr>
          <p:nvPr/>
        </p:nvPicPr>
        <p:blipFill>
          <a:blip r:embed="rId2"/>
          <a:srcRect t="23077" r="-3" b="21"/>
          <a:stretch/>
        </p:blipFill>
        <p:spPr>
          <a:xfrm>
            <a:off x="-2380" y="-17766"/>
            <a:ext cx="6394567" cy="3479045"/>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Tree>
    <p:extLst>
      <p:ext uri="{BB962C8B-B14F-4D97-AF65-F5344CB8AC3E}">
        <p14:creationId xmlns:p14="http://schemas.microsoft.com/office/powerpoint/2010/main" val="418625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68D34-FA33-5E3D-CE4A-D3C43130607E}"/>
              </a:ext>
            </a:extLst>
          </p:cNvPr>
          <p:cNvSpPr>
            <a:spLocks noGrp="1"/>
          </p:cNvSpPr>
          <p:nvPr>
            <p:ph type="title"/>
          </p:nvPr>
        </p:nvSpPr>
        <p:spPr>
          <a:xfrm>
            <a:off x="1066799" y="1132367"/>
            <a:ext cx="7608074" cy="1257299"/>
          </a:xfrm>
        </p:spPr>
        <p:txBody>
          <a:bodyPr vert="horz" lIns="91440" tIns="45720" rIns="91440" bIns="45720" rtlCol="0" anchor="ctr">
            <a:normAutofit/>
          </a:bodyPr>
          <a:lstStyle/>
          <a:p>
            <a:r>
              <a:rPr lang="en-US" sz="4100">
                <a:effectLst/>
              </a:rPr>
              <a:t>Web app development</a:t>
            </a:r>
            <a:br>
              <a:rPr lang="en-US" sz="4100">
                <a:effectLst/>
              </a:rPr>
            </a:br>
            <a:endParaRPr lang="en-US" sz="4100"/>
          </a:p>
        </p:txBody>
      </p:sp>
      <p:sp>
        <p:nvSpPr>
          <p:cNvPr id="19" name="Freeform: Shape 18">
            <a:extLst>
              <a:ext uri="{FF2B5EF4-FFF2-40B4-BE49-F238E27FC236}">
                <a16:creationId xmlns:a16="http://schemas.microsoft.com/office/drawing/2014/main" id="{4625E526-838B-DBE7-6600-D159BFBCE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BA95DF81-36C9-C49C-6D48-CDEA2FF2E229}"/>
              </a:ext>
            </a:extLst>
          </p:cNvPr>
          <p:cNvSpPr txBox="1"/>
          <p:nvPr/>
        </p:nvSpPr>
        <p:spPr>
          <a:xfrm>
            <a:off x="1194618" y="1976284"/>
            <a:ext cx="8863781" cy="3952568"/>
          </a:xfrm>
          <a:prstGeom prst="rect">
            <a:avLst/>
          </a:prstGeom>
        </p:spPr>
        <p:txBody>
          <a:bodyPr vert="horz" lIns="91440" tIns="45720" rIns="91440" bIns="45720" rtlCol="0">
            <a:normAutofit fontScale="85000" lnSpcReduction="20000"/>
          </a:bodyPr>
          <a:lstStyle/>
          <a:p>
            <a:pPr marL="1143000" lvl="2" indent="-228600">
              <a:lnSpc>
                <a:spcPct val="110000"/>
              </a:lnSpc>
              <a:spcAft>
                <a:spcPts val="750"/>
              </a:spcAft>
              <a:buFont typeface="Courier New" panose="02070309020205020404" pitchFamily="49" charset="0"/>
              <a:buChar char="o"/>
            </a:pPr>
            <a:r>
              <a:rPr lang="en-US" sz="2000" dirty="0">
                <a:effectLst/>
              </a:rPr>
              <a:t>After generating models and validating model results, we have started working on Website development.</a:t>
            </a:r>
          </a:p>
          <a:p>
            <a:pPr marL="1143000" lvl="2" indent="-228600">
              <a:lnSpc>
                <a:spcPct val="110000"/>
              </a:lnSpc>
              <a:spcAft>
                <a:spcPts val="750"/>
              </a:spcAft>
              <a:buFont typeface="Courier New" panose="02070309020205020404" pitchFamily="49" charset="0"/>
              <a:buChar char="o"/>
            </a:pPr>
            <a:r>
              <a:rPr lang="en-US" sz="2000" b="1" dirty="0">
                <a:effectLst/>
              </a:rPr>
              <a:t>Front-end</a:t>
            </a:r>
            <a:r>
              <a:rPr lang="en-US" sz="2000" dirty="0">
                <a:effectLst/>
              </a:rPr>
              <a:t>: For front-end we have utilized HTML, CSS and </a:t>
            </a:r>
            <a:r>
              <a:rPr lang="en-US" sz="2000" dirty="0" err="1">
                <a:effectLst/>
              </a:rPr>
              <a:t>React.JS</a:t>
            </a:r>
            <a:r>
              <a:rPr lang="en-US" sz="2000" dirty="0">
                <a:effectLst/>
              </a:rPr>
              <a:t>. We have created forms which collect data from users and once you confirm and continue with data it will POST those data backend API endpoint to preprocess those data after validation and predict results from machine learning models and print language translation.</a:t>
            </a:r>
          </a:p>
          <a:p>
            <a:pPr marL="1143000" lvl="2" indent="-228600">
              <a:lnSpc>
                <a:spcPct val="110000"/>
              </a:lnSpc>
              <a:spcAft>
                <a:spcPts val="750"/>
              </a:spcAft>
              <a:buFont typeface="Courier New" panose="02070309020205020404" pitchFamily="49" charset="0"/>
              <a:buChar char="o"/>
            </a:pPr>
            <a:r>
              <a:rPr lang="en-US" sz="2000" dirty="0">
                <a:effectLst/>
              </a:rPr>
              <a:t>We have deployed our Web app with Heroku and train models with Azure Machine Learning studio.</a:t>
            </a:r>
          </a:p>
          <a:p>
            <a:pPr marL="1143000" lvl="2" indent="-228600">
              <a:lnSpc>
                <a:spcPct val="110000"/>
              </a:lnSpc>
              <a:spcAft>
                <a:spcPts val="750"/>
              </a:spcAft>
              <a:buFont typeface="Courier New" panose="02070309020205020404" pitchFamily="49" charset="0"/>
              <a:buChar char="o"/>
            </a:pPr>
            <a:r>
              <a:rPr lang="en-US" sz="2000" b="1" dirty="0">
                <a:effectLst/>
              </a:rPr>
              <a:t>Deployed Webpage Link</a:t>
            </a:r>
            <a:r>
              <a:rPr lang="en-US" sz="2000" dirty="0">
                <a:effectLst/>
              </a:rPr>
              <a:t>: </a:t>
            </a:r>
            <a:r>
              <a:rPr lang="en-US" sz="2000" u="sng" dirty="0">
                <a:effectLst/>
                <a:hlinkClick r:id="rId2"/>
              </a:rPr>
              <a:t>https://hi-en-translator-281cb51c1e9d.herokuapp.com/</a:t>
            </a:r>
            <a:endParaRPr lang="en-US" sz="2000" dirty="0">
              <a:effectLst/>
            </a:endParaRPr>
          </a:p>
          <a:p>
            <a:pPr marL="1143000" lvl="2" indent="-228600">
              <a:lnSpc>
                <a:spcPct val="110000"/>
              </a:lnSpc>
              <a:spcAft>
                <a:spcPts val="750"/>
              </a:spcAft>
              <a:buFont typeface="Courier New" panose="02070309020205020404" pitchFamily="49" charset="0"/>
              <a:buChar char="o"/>
            </a:pPr>
            <a:r>
              <a:rPr lang="en-US" sz="2000" b="1" dirty="0">
                <a:effectLst/>
              </a:rPr>
              <a:t>GITHUB</a:t>
            </a:r>
            <a:r>
              <a:rPr lang="en-US" sz="2000" dirty="0">
                <a:effectLst/>
              </a:rPr>
              <a:t> Link for Project: </a:t>
            </a:r>
            <a:r>
              <a:rPr lang="en-US" sz="2000" u="sng" dirty="0">
                <a:effectLst/>
                <a:hlinkClick r:id="rId3"/>
              </a:rPr>
              <a:t>https://github.com/zoyeb-xoyal/AML3406Capstone</a:t>
            </a:r>
            <a:endParaRPr lang="en-US" sz="2000" dirty="0">
              <a:effectLst/>
            </a:endParaRPr>
          </a:p>
          <a:p>
            <a:pPr marL="1143000" lvl="2" indent="-228600">
              <a:lnSpc>
                <a:spcPct val="110000"/>
              </a:lnSpc>
              <a:spcAft>
                <a:spcPts val="750"/>
              </a:spcAft>
              <a:buFont typeface="Courier New" panose="02070309020205020404" pitchFamily="49" charset="0"/>
              <a:buChar char="o"/>
            </a:pPr>
            <a:endParaRPr lang="en-US" sz="900" dirty="0">
              <a:effectLst/>
            </a:endParaRPr>
          </a:p>
        </p:txBody>
      </p:sp>
    </p:spTree>
    <p:extLst>
      <p:ext uri="{BB962C8B-B14F-4D97-AF65-F5344CB8AC3E}">
        <p14:creationId xmlns:p14="http://schemas.microsoft.com/office/powerpoint/2010/main" val="132695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A0A7E8C1-C94C-2023-9143-01B16A21D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97E99-1868-BFD5-9AF3-1E0E091DF1C4}"/>
              </a:ext>
            </a:extLst>
          </p:cNvPr>
          <p:cNvSpPr>
            <a:spLocks noGrp="1"/>
          </p:cNvSpPr>
          <p:nvPr>
            <p:ph type="title"/>
          </p:nvPr>
        </p:nvSpPr>
        <p:spPr>
          <a:xfrm>
            <a:off x="1066800" y="1291771"/>
            <a:ext cx="3882389" cy="3394529"/>
          </a:xfrm>
        </p:spPr>
        <p:txBody>
          <a:bodyPr vert="horz" lIns="91440" tIns="45720" rIns="91440" bIns="45720" rtlCol="0" anchor="b">
            <a:normAutofit fontScale="90000"/>
          </a:bodyPr>
          <a:lstStyle/>
          <a:p>
            <a:br>
              <a:rPr lang="en-US" sz="1200" i="0" u="none" strike="noStrike" dirty="0">
                <a:effectLst/>
              </a:rPr>
            </a:br>
            <a:br>
              <a:rPr lang="en-US" sz="1200" i="0" u="none" strike="noStrike" dirty="0">
                <a:effectLst/>
              </a:rPr>
            </a:br>
            <a:br>
              <a:rPr lang="en-US" sz="1200" i="0" u="none" strike="noStrike" dirty="0">
                <a:effectLst/>
              </a:rPr>
            </a:br>
            <a:br>
              <a:rPr lang="en-US" sz="1200" i="0" u="none" strike="noStrike" dirty="0">
                <a:effectLst/>
              </a:rPr>
            </a:br>
            <a:br>
              <a:rPr lang="en-US" sz="1200" i="0" u="none" strike="noStrike" dirty="0">
                <a:effectLst/>
              </a:rPr>
            </a:br>
            <a:br>
              <a:rPr lang="en-US" sz="1600" i="0" u="none" strike="noStrike" dirty="0">
                <a:effectLst/>
              </a:rPr>
            </a:br>
            <a:r>
              <a:rPr lang="en-US" sz="2400" dirty="0">
                <a:effectLst/>
              </a:rPr>
              <a:t>Back-end: </a:t>
            </a:r>
            <a:r>
              <a:rPr lang="en-US" sz="2200" b="0" i="0" u="none" strike="noStrike" dirty="0">
                <a:effectLst/>
              </a:rPr>
              <a:t>We developed a backend using a Python Flask API The website has been tested for data validation and functionality, and we deployed the project, built with React JS and Python, on Heroku, enabling continuous deployment from our GitHub repository.</a:t>
            </a:r>
            <a:endParaRPr lang="en-US" sz="2200" b="0" dirty="0"/>
          </a:p>
        </p:txBody>
      </p:sp>
      <p:pic>
        <p:nvPicPr>
          <p:cNvPr id="4" name="Picture 3" descr="A computer code with red text&#10;&#10;Description automatically generated">
            <a:extLst>
              <a:ext uri="{FF2B5EF4-FFF2-40B4-BE49-F238E27FC236}">
                <a16:creationId xmlns:a16="http://schemas.microsoft.com/office/drawing/2014/main" id="{9EB1B672-C527-16BA-9B1D-AD1017000EAB}"/>
              </a:ext>
            </a:extLst>
          </p:cNvPr>
          <p:cNvPicPr>
            <a:picLocks noChangeAspect="1"/>
          </p:cNvPicPr>
          <p:nvPr/>
        </p:nvPicPr>
        <p:blipFill>
          <a:blip r:embed="rId2"/>
          <a:srcRect l="15444" r="32533" b="-1"/>
          <a:stretch/>
        </p:blipFill>
        <p:spPr>
          <a:xfrm>
            <a:off x="5452281" y="1870971"/>
            <a:ext cx="5672918" cy="3106458"/>
          </a:xfrm>
          <a:prstGeom prst="rect">
            <a:avLst/>
          </a:prstGeom>
        </p:spPr>
      </p:pic>
    </p:spTree>
    <p:extLst>
      <p:ext uri="{BB962C8B-B14F-4D97-AF65-F5344CB8AC3E}">
        <p14:creationId xmlns:p14="http://schemas.microsoft.com/office/powerpoint/2010/main" val="144921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FFDAC9-12AD-4590-E545-537F5EAABFAB}"/>
              </a:ext>
            </a:extLst>
          </p:cNvPr>
          <p:cNvSpPr>
            <a:spLocks noGrp="1"/>
          </p:cNvSpPr>
          <p:nvPr>
            <p:ph type="title"/>
          </p:nvPr>
        </p:nvSpPr>
        <p:spPr>
          <a:xfrm>
            <a:off x="1066801" y="1143000"/>
            <a:ext cx="5029199" cy="1061720"/>
          </a:xfrm>
        </p:spPr>
        <p:txBody>
          <a:bodyPr anchor="t">
            <a:normAutofit/>
          </a:bodyPr>
          <a:lstStyle/>
          <a:p>
            <a:r>
              <a:rPr lang="en-US" b="1">
                <a:effectLst/>
                <a:latin typeface="Times New Roman" panose="02020603050405020304" pitchFamily="18" charset="0"/>
                <a:ea typeface="Times New Roman" panose="02020603050405020304" pitchFamily="18" charset="0"/>
                <a:cs typeface="Times New Roman" panose="02020603050405020304" pitchFamily="18" charset="0"/>
              </a:rPr>
              <a:t>Failure Methods:</a:t>
            </a:r>
            <a:br>
              <a:rPr lang="en-CA">
                <a:effectLst/>
                <a:latin typeface="Times New Roman" panose="02020603050405020304" pitchFamily="18" charset="0"/>
                <a:ea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530B73A3-5FB3-1FF7-6461-1E2C2A70C34D}"/>
              </a:ext>
            </a:extLst>
          </p:cNvPr>
          <p:cNvGraphicFramePr>
            <a:graphicFrameLocks noGrp="1"/>
          </p:cNvGraphicFramePr>
          <p:nvPr>
            <p:ph idx="1"/>
            <p:extLst>
              <p:ext uri="{D42A27DB-BD31-4B8C-83A1-F6EECF244321}">
                <p14:modId xmlns:p14="http://schemas.microsoft.com/office/powerpoint/2010/main" val="2825509578"/>
              </p:ext>
            </p:extLst>
          </p:nvPr>
        </p:nvGraphicFramePr>
        <p:xfrm>
          <a:off x="2860040" y="2595880"/>
          <a:ext cx="8188960" cy="311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61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1B12-644E-5178-E741-149E35FA207C}"/>
              </a:ext>
            </a:extLst>
          </p:cNvPr>
          <p:cNvSpPr>
            <a:spLocks noGrp="1"/>
          </p:cNvSpPr>
          <p:nvPr>
            <p:ph type="title"/>
          </p:nvPr>
        </p:nvSpPr>
        <p:spPr>
          <a:xfrm>
            <a:off x="1066800" y="1179871"/>
            <a:ext cx="8886884" cy="710639"/>
          </a:xfrm>
        </p:spPr>
        <p:txBody>
          <a:bodyPr>
            <a:normAutofit fontScale="90000"/>
          </a:bodyPr>
          <a:lstStyle/>
          <a:p>
            <a:pPr>
              <a:lnSpc>
                <a:spcPct val="107000"/>
              </a:lnSpc>
              <a:spcBef>
                <a:spcPts val="1200"/>
              </a:spcBef>
            </a:pPr>
            <a:r>
              <a:rPr lang="en-US" sz="3100"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3600"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Results</a:t>
            </a:r>
            <a:br>
              <a:rPr lang="en-CA" sz="31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solidFill>
                  <a:srgbClr val="000000"/>
                </a:solidFill>
                <a:effectLst/>
                <a:latin typeface="Calibri" panose="020F0502020204030204" pitchFamily="34" charset="0"/>
                <a:ea typeface="Calibri" panose="020F0502020204030204" pitchFamily="34" charset="0"/>
              </a:rPr>
              <a:t>Below are the results generated from models while testing ML model in Jupiter Notebook and Web App.</a:t>
            </a:r>
            <a:r>
              <a:rPr lang="en-CA" dirty="0">
                <a:effectLst/>
              </a:rPr>
              <a:t> </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2AF632B2-73DA-A336-9788-7D3DE8CF7B3E}"/>
              </a:ext>
            </a:extLst>
          </p:cNvPr>
          <p:cNvPicPr>
            <a:picLocks noGrp="1" noChangeAspect="1"/>
          </p:cNvPicPr>
          <p:nvPr>
            <p:ph idx="1"/>
          </p:nvPr>
        </p:nvPicPr>
        <p:blipFill>
          <a:blip r:embed="rId2"/>
          <a:stretch>
            <a:fillRect/>
          </a:stretch>
        </p:blipFill>
        <p:spPr>
          <a:xfrm>
            <a:off x="521110" y="2784679"/>
            <a:ext cx="4709030" cy="17578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9E1F7FD-DF8E-E91D-8B1D-A70C87487D2E}"/>
              </a:ext>
            </a:extLst>
          </p:cNvPr>
          <p:cNvPicPr>
            <a:picLocks noChangeAspect="1"/>
          </p:cNvPicPr>
          <p:nvPr/>
        </p:nvPicPr>
        <p:blipFill>
          <a:blip r:embed="rId3"/>
          <a:stretch>
            <a:fillRect/>
          </a:stretch>
        </p:blipFill>
        <p:spPr>
          <a:xfrm>
            <a:off x="5849641" y="1890511"/>
            <a:ext cx="4828191" cy="4378630"/>
          </a:xfrm>
          <a:prstGeom prst="rect">
            <a:avLst/>
          </a:prstGeom>
        </p:spPr>
      </p:pic>
    </p:spTree>
    <p:extLst>
      <p:ext uri="{BB962C8B-B14F-4D97-AF65-F5344CB8AC3E}">
        <p14:creationId xmlns:p14="http://schemas.microsoft.com/office/powerpoint/2010/main" val="180773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BB12C-40D5-5E40-C712-0B70633800FB}"/>
              </a:ext>
            </a:extLst>
          </p:cNvPr>
          <p:cNvSpPr>
            <a:spLocks noGrp="1"/>
          </p:cNvSpPr>
          <p:nvPr>
            <p:ph type="title"/>
          </p:nvPr>
        </p:nvSpPr>
        <p:spPr>
          <a:xfrm>
            <a:off x="7239000" y="1143000"/>
            <a:ext cx="3924299" cy="1612290"/>
          </a:xfrm>
        </p:spPr>
        <p:txBody>
          <a:bodyPr anchor="ctr">
            <a:normAutofit/>
          </a:bodyPr>
          <a:lstStyle/>
          <a:p>
            <a:r>
              <a:rPr lang="en-US">
                <a:effectLst/>
                <a:highlight>
                  <a:srgbClr val="FFFFFF"/>
                </a:highlight>
                <a:latin typeface="Calibri" panose="020F0502020204030204" pitchFamily="34" charset="0"/>
                <a:ea typeface="Times New Roman" panose="02020603050405020304" pitchFamily="18" charset="0"/>
              </a:rPr>
              <a:t>Conclusion:</a:t>
            </a:r>
            <a:br>
              <a:rPr lang="en-US">
                <a:effectLst/>
                <a:highlight>
                  <a:srgbClr val="FFFFFF"/>
                </a:highlight>
                <a:latin typeface="Calibri" panose="020F0502020204030204" pitchFamily="34"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2ECB813-0459-BE75-146A-97ABD547DD2E}"/>
              </a:ext>
            </a:extLst>
          </p:cNvPr>
          <p:cNvSpPr>
            <a:spLocks noGrp="1"/>
          </p:cNvSpPr>
          <p:nvPr>
            <p:ph idx="1"/>
          </p:nvPr>
        </p:nvSpPr>
        <p:spPr>
          <a:xfrm>
            <a:off x="5886450" y="2400300"/>
            <a:ext cx="5276849" cy="3314700"/>
          </a:xfrm>
        </p:spPr>
        <p:txBody>
          <a:bodyPr>
            <a:normAutofit/>
          </a:bodyPr>
          <a:lstStyle/>
          <a:p>
            <a:pPr marL="0" indent="0">
              <a:buNone/>
            </a:pPr>
            <a:r>
              <a:rPr lang="en-US" sz="1800" dirty="0">
                <a:solidFill>
                  <a:srgbClr val="000000"/>
                </a:solidFill>
                <a:effectLst/>
                <a:highlight>
                  <a:srgbClr val="FFFFFF"/>
                </a:highlight>
                <a:latin typeface="Calibri" panose="020F0502020204030204" pitchFamily="34" charset="0"/>
                <a:ea typeface="Times New Roman" panose="02020603050405020304" pitchFamily="18" charset="0"/>
              </a:rPr>
              <a:t>In this project, we have developed an English to Hindi translator system utilizing state-of-the-art natural language processing techniques. By leveraging a transformer-based model and an encoder-decoder architecture, we were able to achieve high-quality translations. The project highlights the potential of deep learning models in language translation, providing a tool to decrease the communication gap between English and Hindi speakers. </a:t>
            </a:r>
            <a:endParaRPr lang="en-CA" sz="1800" dirty="0">
              <a:effectLst/>
              <a:highlight>
                <a:srgbClr val="FFFFFF"/>
              </a:highlight>
              <a:latin typeface="Times New Roman" panose="02020603050405020304" pitchFamily="18" charset="0"/>
              <a:ea typeface="Times New Roman" panose="02020603050405020304" pitchFamily="18" charset="0"/>
            </a:endParaRPr>
          </a:p>
        </p:txBody>
      </p:sp>
      <p:pic>
        <p:nvPicPr>
          <p:cNvPr id="5" name="Picture 4" descr="Sea of white umbrellas with one blue one in the crowd">
            <a:extLst>
              <a:ext uri="{FF2B5EF4-FFF2-40B4-BE49-F238E27FC236}">
                <a16:creationId xmlns:a16="http://schemas.microsoft.com/office/drawing/2014/main" id="{9325A168-C3AC-8A0B-7CA3-B99F541F2C9D}"/>
              </a:ext>
            </a:extLst>
          </p:cNvPr>
          <p:cNvPicPr>
            <a:picLocks noChangeAspect="1"/>
          </p:cNvPicPr>
          <p:nvPr/>
        </p:nvPicPr>
        <p:blipFill>
          <a:blip r:embed="rId2"/>
          <a:srcRect b="4350"/>
          <a:stretch/>
        </p:blipFill>
        <p:spPr>
          <a:xfrm>
            <a:off x="1" y="-2357"/>
            <a:ext cx="7872431" cy="4310904"/>
          </a:xfrm>
          <a:custGeom>
            <a:avLst/>
            <a:gdLst/>
            <a:ahLst/>
            <a:cxnLst/>
            <a:rect l="l" t="t" r="r" b="b"/>
            <a:pathLst>
              <a:path w="7872431" h="4310904">
                <a:moveTo>
                  <a:pt x="0" y="0"/>
                </a:moveTo>
                <a:lnTo>
                  <a:pt x="7872431" y="0"/>
                </a:lnTo>
                <a:lnTo>
                  <a:pt x="3042989" y="3788060"/>
                </a:lnTo>
                <a:cubicBezTo>
                  <a:pt x="2579199" y="4115583"/>
                  <a:pt x="2047750" y="4286391"/>
                  <a:pt x="1514750" y="4308448"/>
                </a:cubicBezTo>
                <a:cubicBezTo>
                  <a:pt x="1015062" y="4329127"/>
                  <a:pt x="514010" y="4219067"/>
                  <a:pt x="66064" y="3984830"/>
                </a:cubicBezTo>
                <a:lnTo>
                  <a:pt x="0" y="3947746"/>
                </a:lnTo>
                <a:close/>
              </a:path>
            </a:pathLst>
          </a:custGeom>
        </p:spPr>
      </p:pic>
    </p:spTree>
    <p:extLst>
      <p:ext uri="{BB962C8B-B14F-4D97-AF65-F5344CB8AC3E}">
        <p14:creationId xmlns:p14="http://schemas.microsoft.com/office/powerpoint/2010/main" val="424502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3CC9D-CD6C-B686-D36B-6E6F6FA4FDA5}"/>
              </a:ext>
            </a:extLst>
          </p:cNvPr>
          <p:cNvSpPr>
            <a:spLocks noGrp="1"/>
          </p:cNvSpPr>
          <p:nvPr>
            <p:ph type="title"/>
          </p:nvPr>
        </p:nvSpPr>
        <p:spPr>
          <a:xfrm>
            <a:off x="1066798" y="1142999"/>
            <a:ext cx="5771363" cy="1257299"/>
          </a:xfrm>
        </p:spPr>
        <p:txBody>
          <a:bodyPr anchor="ctr">
            <a:normAutofit/>
          </a:bodyPr>
          <a:lstStyle/>
          <a:p>
            <a:r>
              <a:rPr lang="en-US" sz="4100" dirty="0">
                <a:effectLst/>
                <a:highlight>
                  <a:srgbClr val="FFFFFF"/>
                </a:highlight>
                <a:latin typeface="Calibri" panose="020F0502020204030204" pitchFamily="34" charset="0"/>
                <a:ea typeface="Times New Roman" panose="02020603050405020304" pitchFamily="18" charset="0"/>
              </a:rPr>
              <a:t>Future work</a:t>
            </a:r>
            <a:br>
              <a:rPr lang="en-CA" sz="4100" dirty="0">
                <a:effectLst/>
                <a:highlight>
                  <a:srgbClr val="FFFFFF"/>
                </a:highlight>
                <a:latin typeface="Times New Roman" panose="02020603050405020304" pitchFamily="18" charset="0"/>
                <a:ea typeface="Times New Roman" panose="02020603050405020304" pitchFamily="18" charset="0"/>
              </a:rPr>
            </a:br>
            <a:endParaRPr lang="en-US" sz="4100" dirty="0"/>
          </a:p>
        </p:txBody>
      </p:sp>
      <p:sp>
        <p:nvSpPr>
          <p:cNvPr id="3" name="Content Placeholder 2">
            <a:extLst>
              <a:ext uri="{FF2B5EF4-FFF2-40B4-BE49-F238E27FC236}">
                <a16:creationId xmlns:a16="http://schemas.microsoft.com/office/drawing/2014/main" id="{38A82EFC-338D-EFD6-747C-05D96C1A519D}"/>
              </a:ext>
            </a:extLst>
          </p:cNvPr>
          <p:cNvSpPr>
            <a:spLocks noGrp="1"/>
          </p:cNvSpPr>
          <p:nvPr>
            <p:ph idx="1"/>
          </p:nvPr>
        </p:nvSpPr>
        <p:spPr>
          <a:xfrm>
            <a:off x="1066797" y="2005781"/>
            <a:ext cx="6292647" cy="4424516"/>
          </a:xfrm>
        </p:spPr>
        <p:txBody>
          <a:bodyPr>
            <a:normAutofit fontScale="32500" lnSpcReduction="20000"/>
          </a:bodyPr>
          <a:lstStyle/>
          <a:p>
            <a:pPr>
              <a:lnSpc>
                <a:spcPct val="110000"/>
              </a:lnSpc>
            </a:pPr>
            <a:r>
              <a:rPr lang="en-US" sz="6200" dirty="0">
                <a:effectLst/>
                <a:highlight>
                  <a:srgbClr val="FFFFFF"/>
                </a:highlight>
                <a:latin typeface="Calibri" panose="020F0502020204030204" pitchFamily="34" charset="0"/>
                <a:ea typeface="Times New Roman" panose="02020603050405020304" pitchFamily="18" charset="0"/>
              </a:rPr>
              <a:t>While the current version has achieved good results, there are further improvements that we would like to make. These improvements are given below:</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Incorporation of additional language: Extending the translation system to support more languages</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Context-Aware translation: Using models that consider document-level context</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Real-time Translation: Developing a real-time translation feature</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Speech-to-text: Using speech-to-text models for translations</a:t>
            </a:r>
            <a:endParaRPr lang="en-CA" sz="62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ct val="110000"/>
              </a:lnSpc>
              <a:buFont typeface="Symbol" pitchFamily="2" charset="2"/>
              <a:buChar char=""/>
            </a:pPr>
            <a:r>
              <a:rPr lang="en-US" sz="6200" dirty="0">
                <a:effectLst/>
                <a:highlight>
                  <a:srgbClr val="FFFFFF"/>
                </a:highlight>
                <a:latin typeface="Calibri" panose="020F0502020204030204" pitchFamily="34" charset="0"/>
                <a:ea typeface="Times New Roman" panose="02020603050405020304" pitchFamily="18" charset="0"/>
              </a:rPr>
              <a:t>User-Feedback ingestion: Taking feedback from user to refine and improve the quality</a:t>
            </a:r>
            <a:endParaRPr lang="en-CA" sz="6200" dirty="0">
              <a:effectLst/>
              <a:highlight>
                <a:srgbClr val="FFFFFF"/>
              </a:highlight>
              <a:latin typeface="Times New Roman" panose="02020603050405020304" pitchFamily="18" charset="0"/>
              <a:ea typeface="Times New Roman" panose="02020603050405020304" pitchFamily="18" charset="0"/>
            </a:endParaRPr>
          </a:p>
          <a:p>
            <a:pPr>
              <a:lnSpc>
                <a:spcPct val="110000"/>
              </a:lnSpc>
            </a:pPr>
            <a:endParaRPr lang="en-US" sz="1100" dirty="0"/>
          </a:p>
        </p:txBody>
      </p:sp>
      <p:pic>
        <p:nvPicPr>
          <p:cNvPr id="7" name="Graphic 6" descr="Checkmark">
            <a:extLst>
              <a:ext uri="{FF2B5EF4-FFF2-40B4-BE49-F238E27FC236}">
                <a16:creationId xmlns:a16="http://schemas.microsoft.com/office/drawing/2014/main" id="{581F134A-B5F3-D25A-42DD-860CF083AE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959" y="1856979"/>
            <a:ext cx="3144042" cy="3144042"/>
          </a:xfrm>
          <a:prstGeom prst="rect">
            <a:avLst/>
          </a:prstGeom>
        </p:spPr>
      </p:pic>
    </p:spTree>
    <p:extLst>
      <p:ext uri="{BB962C8B-B14F-4D97-AF65-F5344CB8AC3E}">
        <p14:creationId xmlns:p14="http://schemas.microsoft.com/office/powerpoint/2010/main" val="300370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C29A6-1952-AB11-390F-365D6558A749}"/>
              </a:ext>
            </a:extLst>
          </p:cNvPr>
          <p:cNvSpPr>
            <a:spLocks noGrp="1"/>
          </p:cNvSpPr>
          <p:nvPr>
            <p:ph type="title"/>
          </p:nvPr>
        </p:nvSpPr>
        <p:spPr>
          <a:xfrm>
            <a:off x="1066799" y="1131497"/>
            <a:ext cx="8606346" cy="1257299"/>
          </a:xfrm>
        </p:spPr>
        <p:txBody>
          <a:bodyPr anchor="ctr">
            <a:normAutofit/>
          </a:bodyPr>
          <a:lstStyle/>
          <a:p>
            <a:r>
              <a:rPr lang="en-US" sz="4100" kern="0" dirty="0">
                <a:effectLst/>
                <a:latin typeface="Calibri" panose="020F0502020204030204" pitchFamily="34" charset="0"/>
                <a:ea typeface="Times New Roman" panose="02020603050405020304" pitchFamily="18" charset="0"/>
                <a:cs typeface="Times New Roman" panose="02020603050405020304" pitchFamily="18" charset="0"/>
              </a:rPr>
              <a:t>References</a:t>
            </a:r>
            <a:br>
              <a:rPr lang="en-CA" sz="4100" kern="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4100" dirty="0"/>
          </a:p>
        </p:txBody>
      </p:sp>
      <p:sp>
        <p:nvSpPr>
          <p:cNvPr id="3" name="Content Placeholder 2">
            <a:extLst>
              <a:ext uri="{FF2B5EF4-FFF2-40B4-BE49-F238E27FC236}">
                <a16:creationId xmlns:a16="http://schemas.microsoft.com/office/drawing/2014/main" id="{B96E9D2B-1EEB-0F02-5DE4-F4080893004E}"/>
              </a:ext>
            </a:extLst>
          </p:cNvPr>
          <p:cNvSpPr>
            <a:spLocks noGrp="1"/>
          </p:cNvSpPr>
          <p:nvPr>
            <p:ph idx="1"/>
          </p:nvPr>
        </p:nvSpPr>
        <p:spPr>
          <a:xfrm>
            <a:off x="1066797" y="2227006"/>
            <a:ext cx="6823589" cy="3731342"/>
          </a:xfrm>
        </p:spPr>
        <p:txBody>
          <a:bodyPr>
            <a:noAutofit/>
          </a:bodyPr>
          <a:lstStyle/>
          <a:p>
            <a:pPr>
              <a:lnSpc>
                <a:spcPct val="110000"/>
              </a:lnSpc>
              <a:spcAft>
                <a:spcPts val="80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Deploying Machine Learning Models with Flask for Beginners. (n.d.). </a:t>
            </a:r>
            <a:r>
              <a:rPr lang="en-US" sz="1200" dirty="0" err="1">
                <a:effectLst/>
                <a:latin typeface="Calibri" panose="020F0502020204030204" pitchFamily="34" charset="0"/>
                <a:ea typeface="Times New Roman" panose="02020603050405020304" pitchFamily="18" charset="0"/>
                <a:cs typeface="Calibri" panose="020F0502020204030204" pitchFamily="34" charset="0"/>
              </a:rPr>
              <a:t>ProjectPro</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sng" dirty="0">
                <a:effectLst/>
                <a:latin typeface="Calibri" panose="020F0502020204030204" pitchFamily="34" charset="0"/>
                <a:ea typeface="Times New Roman" panose="02020603050405020304" pitchFamily="18" charset="0"/>
                <a:cs typeface="Calibri" panose="020F0502020204030204" pitchFamily="34" charset="0"/>
                <a:hlinkClick r:id="rId2"/>
              </a:rPr>
              <a:t>https://www.projectpro.io/project-use-case/mlops-gcp-rossmann-sales-forcasting-flask</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fr-CA" sz="1200" dirty="0">
                <a:effectLst/>
                <a:latin typeface="Calibri" panose="020F0502020204030204" pitchFamily="34" charset="0"/>
                <a:ea typeface="Times New Roman" panose="02020603050405020304" pitchFamily="18" charset="0"/>
                <a:cs typeface="Calibri" panose="020F0502020204030204" pitchFamily="34" charset="0"/>
              </a:rPr>
              <a:t>Azure ML Endpoint (Microsoft)</a:t>
            </a:r>
            <a:r>
              <a:rPr lang="fr-CA" sz="1200" u="sng" dirty="0">
                <a:effectLst/>
                <a:latin typeface="Calibri" panose="020F0502020204030204" pitchFamily="34" charset="0"/>
                <a:ea typeface="Times New Roman" panose="02020603050405020304" pitchFamily="18" charset="0"/>
                <a:cs typeface="Calibri" panose="020F0502020204030204" pitchFamily="34" charset="0"/>
                <a:hlinkClick r:id="rId3"/>
              </a:rPr>
              <a:t>https://learn.microsoft.com/en-us/azure/machine-learning/concept-endpoints?view=azureml-api-2</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en-IN" sz="1200" dirty="0">
                <a:effectLst/>
                <a:latin typeface="Calibri" panose="020F0502020204030204" pitchFamily="34" charset="0"/>
                <a:ea typeface="Times New Roman" panose="02020603050405020304" pitchFamily="18" charset="0"/>
                <a:cs typeface="Calibri" panose="020F0502020204030204" pitchFamily="34" charset="0"/>
              </a:rPr>
              <a:t>Azure Machine Learning (Microsoft) </a:t>
            </a:r>
            <a:r>
              <a:rPr lang="en-IN" sz="1200" u="sng" dirty="0">
                <a:effectLst/>
                <a:latin typeface="Calibri" panose="020F0502020204030204" pitchFamily="34" charset="0"/>
                <a:ea typeface="Times New Roman" panose="02020603050405020304" pitchFamily="18" charset="0"/>
                <a:cs typeface="Calibri" panose="020F0502020204030204" pitchFamily="34" charset="0"/>
                <a:hlinkClick r:id="rId4"/>
              </a:rPr>
              <a:t>https://learn.microsoft.com/en-us/azure/machine-learning/how-to-deploy-online-endpoints?view=azureml-api-2&amp;tabs=azure-cli</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AWS Machine Translation (Amazon) </a:t>
            </a:r>
            <a:r>
              <a:rPr lang="en-US" sz="1200" u="sng" dirty="0">
                <a:effectLst/>
                <a:latin typeface="Calibri" panose="020F0502020204030204" pitchFamily="34" charset="0"/>
                <a:ea typeface="Calibri" panose="020F0502020204030204" pitchFamily="34" charset="0"/>
                <a:cs typeface="Calibri" panose="020F0502020204030204" pitchFamily="34" charset="0"/>
                <a:hlinkClick r:id="rId5"/>
              </a:rPr>
              <a:t>https://aws.amazon.com/what-is/machine-translation/</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NLP Data Cleaning (</a:t>
            </a:r>
            <a:r>
              <a:rPr lang="en-US" sz="1200" dirty="0" err="1">
                <a:effectLst/>
                <a:latin typeface="Calibri" panose="020F0502020204030204" pitchFamily="34" charset="0"/>
                <a:ea typeface="Calibri" panose="020F0502020204030204" pitchFamily="34" charset="0"/>
                <a:cs typeface="Calibri" panose="020F0502020204030204" pitchFamily="34" charset="0"/>
              </a:rPr>
              <a:t>TowardsDataScience</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sng" dirty="0">
                <a:effectLst/>
                <a:latin typeface="Calibri" panose="020F0502020204030204" pitchFamily="34" charset="0"/>
                <a:ea typeface="Calibri" panose="020F0502020204030204" pitchFamily="34" charset="0"/>
                <a:cs typeface="Calibri" panose="020F0502020204030204" pitchFamily="34" charset="0"/>
                <a:hlinkClick r:id="rId6"/>
              </a:rPr>
              <a:t>https://towardsdatascience.com/nlp-in-python-data-cleaning-6313a404a470</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a:lnSpc>
                <a:spcPct val="110000"/>
              </a:lnSpc>
            </a:pPr>
            <a:r>
              <a:rPr lang="en-US" sz="1200" dirty="0">
                <a:effectLst/>
                <a:latin typeface="Calibri" panose="020F0502020204030204" pitchFamily="34" charset="0"/>
                <a:ea typeface="Calibri" panose="020F0502020204030204" pitchFamily="34" charset="0"/>
              </a:rPr>
              <a:t>IIT Bombay English-Hindi Corpus(</a:t>
            </a:r>
            <a:r>
              <a:rPr lang="en-US" sz="1200" dirty="0" err="1">
                <a:effectLst/>
                <a:latin typeface="Calibri" panose="020F0502020204030204" pitchFamily="34" charset="0"/>
                <a:ea typeface="Calibri" panose="020F0502020204030204" pitchFamily="34" charset="0"/>
              </a:rPr>
              <a:t>IITBombay</a:t>
            </a:r>
            <a:r>
              <a:rPr lang="en-US" sz="1200" dirty="0">
                <a:effectLst/>
                <a:latin typeface="Calibri" panose="020F0502020204030204" pitchFamily="34" charset="0"/>
                <a:ea typeface="Calibri" panose="020F0502020204030204" pitchFamily="34" charset="0"/>
              </a:rPr>
              <a:t>)</a:t>
            </a:r>
            <a:r>
              <a:rPr lang="en-US" sz="1200" u="sng" dirty="0">
                <a:effectLst/>
                <a:latin typeface="Calibri" panose="020F0502020204030204" pitchFamily="34" charset="0"/>
                <a:ea typeface="Calibri" panose="020F0502020204030204" pitchFamily="34" charset="0"/>
                <a:cs typeface="Calibri" panose="020F0502020204030204" pitchFamily="34" charset="0"/>
                <a:hlinkClick r:id="rId7"/>
              </a:rPr>
              <a:t>https://www.cfilt.iitb.ac.in/iitb_parallel/</a:t>
            </a:r>
            <a:r>
              <a:rPr lang="en-CA" sz="1200" dirty="0">
                <a:effectLst/>
              </a:rPr>
              <a:t> </a:t>
            </a:r>
            <a:endParaRPr lang="en-US" sz="1200" dirty="0"/>
          </a:p>
        </p:txBody>
      </p:sp>
      <p:pic>
        <p:nvPicPr>
          <p:cNvPr id="5" name="Picture 4">
            <a:extLst>
              <a:ext uri="{FF2B5EF4-FFF2-40B4-BE49-F238E27FC236}">
                <a16:creationId xmlns:a16="http://schemas.microsoft.com/office/drawing/2014/main" id="{9842E405-24ED-B510-765E-AE89CE920595}"/>
              </a:ext>
            </a:extLst>
          </p:cNvPr>
          <p:cNvPicPr>
            <a:picLocks noChangeAspect="1"/>
          </p:cNvPicPr>
          <p:nvPr/>
        </p:nvPicPr>
        <p:blipFill>
          <a:blip r:embed="rId8"/>
          <a:srcRect t="12950" r="-3" b="-3"/>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3207471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D1FBE5-A203-340A-89BF-B59B53169A18}"/>
              </a:ext>
            </a:extLst>
          </p:cNvPr>
          <p:cNvSpPr>
            <a:spLocks noGrp="1"/>
          </p:cNvSpPr>
          <p:nvPr>
            <p:ph idx="1"/>
          </p:nvPr>
        </p:nvSpPr>
        <p:spPr>
          <a:xfrm>
            <a:off x="1066797" y="2736849"/>
            <a:ext cx="6838161" cy="2631563"/>
          </a:xfrm>
        </p:spPr>
        <p:txBody>
          <a:bodyPr>
            <a:noAutofit/>
          </a:bodyPr>
          <a:lstStyle/>
          <a:p>
            <a:pPr marL="0" indent="0">
              <a:buNone/>
            </a:pPr>
            <a:r>
              <a:rPr lang="en-US" sz="6600" b="1" dirty="0">
                <a:latin typeface="Times New Roman" panose="02020603050405020304" pitchFamily="18" charset="0"/>
                <a:cs typeface="Times New Roman" panose="02020603050405020304" pitchFamily="18" charset="0"/>
              </a:rPr>
              <a:t>Thankyou</a:t>
            </a:r>
          </a:p>
        </p:txBody>
      </p:sp>
      <p:pic>
        <p:nvPicPr>
          <p:cNvPr id="7" name="Graphic 6" descr="Lollipop">
            <a:extLst>
              <a:ext uri="{FF2B5EF4-FFF2-40B4-BE49-F238E27FC236}">
                <a16:creationId xmlns:a16="http://schemas.microsoft.com/office/drawing/2014/main" id="{2548DED0-69CF-59DE-9880-7F3807CAA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959" y="1856979"/>
            <a:ext cx="3144042" cy="3144042"/>
          </a:xfrm>
          <a:prstGeom prst="rect">
            <a:avLst/>
          </a:prstGeom>
        </p:spPr>
      </p:pic>
    </p:spTree>
    <p:extLst>
      <p:ext uri="{BB962C8B-B14F-4D97-AF65-F5344CB8AC3E}">
        <p14:creationId xmlns:p14="http://schemas.microsoft.com/office/powerpoint/2010/main" val="291367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30D560-D779-2A93-0F9D-8A680DA25ADC}"/>
              </a:ext>
            </a:extLst>
          </p:cNvPr>
          <p:cNvPicPr>
            <a:picLocks noChangeAspect="1"/>
          </p:cNvPicPr>
          <p:nvPr/>
        </p:nvPicPr>
        <p:blipFill>
          <a:blip r:embed="rId2"/>
          <a:srcRect t="24986" b="18765"/>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5F02DF-8743-5BA6-28D8-4849242C985A}"/>
              </a:ext>
            </a:extLst>
          </p:cNvPr>
          <p:cNvSpPr>
            <a:spLocks noGrp="1"/>
          </p:cNvSpPr>
          <p:nvPr>
            <p:ph type="ctrTitle"/>
          </p:nvPr>
        </p:nvSpPr>
        <p:spPr>
          <a:xfrm>
            <a:off x="950791" y="739102"/>
            <a:ext cx="4840409" cy="854172"/>
          </a:xfrm>
        </p:spPr>
        <p:txBody>
          <a:bodyPr>
            <a:normAutofit/>
          </a:bodyPr>
          <a:lstStyle/>
          <a:p>
            <a:r>
              <a:rPr lang="en-US" dirty="0"/>
              <a:t>Group Members:</a:t>
            </a:r>
          </a:p>
        </p:txBody>
      </p:sp>
      <p:sp>
        <p:nvSpPr>
          <p:cNvPr id="3" name="Subtitle 2">
            <a:extLst>
              <a:ext uri="{FF2B5EF4-FFF2-40B4-BE49-F238E27FC236}">
                <a16:creationId xmlns:a16="http://schemas.microsoft.com/office/drawing/2014/main" id="{3A2A1AB5-B16B-EB15-5E31-78B73550F5B5}"/>
              </a:ext>
            </a:extLst>
          </p:cNvPr>
          <p:cNvSpPr>
            <a:spLocks noGrp="1"/>
          </p:cNvSpPr>
          <p:nvPr>
            <p:ph type="subTitle" idx="1"/>
          </p:nvPr>
        </p:nvSpPr>
        <p:spPr>
          <a:xfrm>
            <a:off x="950792" y="1739871"/>
            <a:ext cx="9786481" cy="4688637"/>
          </a:xfrm>
        </p:spPr>
        <p:txBody>
          <a:bodyPr>
            <a:normAutofit/>
          </a:bodyPr>
          <a:lstStyle/>
          <a:p>
            <a:r>
              <a:rPr lang="en-CA" sz="3200" b="1" dirty="0">
                <a:effectLst/>
                <a:latin typeface="Times New Roman" panose="02020603050405020304" pitchFamily="18" charset="0"/>
                <a:cs typeface="Times New Roman" panose="02020603050405020304" pitchFamily="18" charset="0"/>
              </a:rPr>
              <a:t>Student Name:                                             Student ID:</a:t>
            </a:r>
          </a:p>
          <a:p>
            <a:r>
              <a:rPr lang="en-CA" sz="2400" b="1" dirty="0" err="1">
                <a:effectLst/>
                <a:latin typeface="Times New Roman" panose="02020603050405020304" pitchFamily="18" charset="0"/>
                <a:cs typeface="Times New Roman" panose="02020603050405020304" pitchFamily="18" charset="0"/>
              </a:rPr>
              <a:t>Zoyeb</a:t>
            </a:r>
            <a:r>
              <a:rPr lang="en-CA" sz="2400" b="1" dirty="0">
                <a:effectLst/>
                <a:latin typeface="Times New Roman" panose="02020603050405020304" pitchFamily="18" charset="0"/>
                <a:cs typeface="Times New Roman" panose="02020603050405020304" pitchFamily="18" charset="0"/>
              </a:rPr>
              <a:t> Mansuri                                                                      C0867190</a:t>
            </a:r>
          </a:p>
          <a:p>
            <a:r>
              <a:rPr lang="en-CA" sz="2400" b="1" dirty="0">
                <a:effectLst/>
                <a:latin typeface="Times New Roman" panose="02020603050405020304" pitchFamily="18" charset="0"/>
                <a:cs typeface="Times New Roman" panose="02020603050405020304" pitchFamily="18" charset="0"/>
              </a:rPr>
              <a:t>Maaz Patel                                                                              C0892303</a:t>
            </a:r>
          </a:p>
          <a:p>
            <a:r>
              <a:rPr lang="en-CA" sz="2400" b="1" dirty="0">
                <a:effectLst/>
                <a:latin typeface="Times New Roman" panose="02020603050405020304" pitchFamily="18" charset="0"/>
                <a:cs typeface="Times New Roman" panose="02020603050405020304" pitchFamily="18" charset="0"/>
              </a:rPr>
              <a:t>Shubham Choksi                                                                    C0894399</a:t>
            </a:r>
          </a:p>
          <a:p>
            <a:r>
              <a:rPr lang="en-CA" sz="2400" b="1" dirty="0">
                <a:effectLst/>
                <a:latin typeface="Times New Roman" panose="02020603050405020304" pitchFamily="18" charset="0"/>
                <a:cs typeface="Times New Roman" panose="02020603050405020304" pitchFamily="18" charset="0"/>
              </a:rPr>
              <a:t>Ramandeep Kaur                                                                   C0894968</a:t>
            </a:r>
          </a:p>
          <a:p>
            <a:r>
              <a:rPr lang="en-CA" sz="2400" b="1" dirty="0" err="1">
                <a:effectLst/>
                <a:latin typeface="Times New Roman" panose="02020603050405020304" pitchFamily="18" charset="0"/>
                <a:cs typeface="Times New Roman" panose="02020603050405020304" pitchFamily="18" charset="0"/>
              </a:rPr>
              <a:t>Nagasai</a:t>
            </a:r>
            <a:r>
              <a:rPr lang="en-CA" sz="2400" b="1" dirty="0">
                <a:effectLst/>
                <a:latin typeface="Times New Roman" panose="02020603050405020304" pitchFamily="18" charset="0"/>
                <a:cs typeface="Times New Roman" panose="02020603050405020304" pitchFamily="18" charset="0"/>
              </a:rPr>
              <a:t> </a:t>
            </a:r>
            <a:r>
              <a:rPr lang="en-CA" sz="2400" b="1" dirty="0" err="1">
                <a:effectLst/>
                <a:latin typeface="Times New Roman" panose="02020603050405020304" pitchFamily="18" charset="0"/>
                <a:cs typeface="Times New Roman" panose="02020603050405020304" pitchFamily="18" charset="0"/>
              </a:rPr>
              <a:t>Velpuri</a:t>
            </a:r>
            <a:r>
              <a:rPr lang="en-CA" sz="2400" b="1" dirty="0">
                <a:effectLst/>
                <a:latin typeface="Times New Roman" panose="02020603050405020304" pitchFamily="18" charset="0"/>
                <a:cs typeface="Times New Roman" panose="02020603050405020304" pitchFamily="18" charset="0"/>
              </a:rPr>
              <a:t>                                                                       C0896277</a:t>
            </a:r>
          </a:p>
          <a:p>
            <a:r>
              <a:rPr lang="en-CA" sz="2400" b="1" dirty="0" err="1">
                <a:effectLst/>
                <a:latin typeface="Times New Roman" panose="02020603050405020304" pitchFamily="18" charset="0"/>
                <a:cs typeface="Times New Roman" panose="02020603050405020304" pitchFamily="18" charset="0"/>
              </a:rPr>
              <a:t>Rehan</a:t>
            </a:r>
            <a:r>
              <a:rPr lang="en-CA" sz="2400" b="1" dirty="0">
                <a:effectLst/>
                <a:latin typeface="Times New Roman" panose="02020603050405020304" pitchFamily="18" charset="0"/>
                <a:cs typeface="Times New Roman" panose="02020603050405020304" pitchFamily="18" charset="0"/>
              </a:rPr>
              <a:t> Khokhar                                                                       C0896278</a:t>
            </a:r>
          </a:p>
          <a:p>
            <a:endParaRPr lang="en-US" dirty="0"/>
          </a:p>
        </p:txBody>
      </p:sp>
      <p:sp>
        <p:nvSpPr>
          <p:cNvPr id="17" name="Freeform: Shape 12">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20683"/>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70000"/>
                </a:schemeClr>
              </a:gs>
              <a:gs pos="100000">
                <a:schemeClr val="accent1">
                  <a:lumMod val="60000"/>
                  <a:lumOff val="40000"/>
                  <a:alpha val="7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34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640B1-855F-B0EE-3278-524AD802A615}"/>
              </a:ext>
            </a:extLst>
          </p:cNvPr>
          <p:cNvSpPr>
            <a:spLocks noGrp="1"/>
          </p:cNvSpPr>
          <p:nvPr>
            <p:ph type="title"/>
          </p:nvPr>
        </p:nvSpPr>
        <p:spPr>
          <a:xfrm>
            <a:off x="1066800" y="1142999"/>
            <a:ext cx="4173416" cy="1257299"/>
          </a:xfrm>
        </p:spPr>
        <p:txBody>
          <a:bodyPr anchor="ctr">
            <a:normAutofit/>
          </a:bodyPr>
          <a:lstStyle/>
          <a:p>
            <a:r>
              <a:rPr lang="en-CA" b="0" i="0" u="none" strike="noStrike" dirty="0">
                <a:effectLst/>
                <a:cs typeface="Times New Roman" panose="02020603050405020304" pitchFamily="18" charset="0"/>
              </a:rPr>
              <a:t>Overview</a:t>
            </a:r>
            <a:endParaRPr lang="en-US" dirty="0">
              <a:cs typeface="Times New Roman" panose="02020603050405020304" pitchFamily="18" charset="0"/>
            </a:endParaRPr>
          </a:p>
        </p:txBody>
      </p:sp>
      <p:sp>
        <p:nvSpPr>
          <p:cNvPr id="20" name="Content Placeholder 2">
            <a:extLst>
              <a:ext uri="{FF2B5EF4-FFF2-40B4-BE49-F238E27FC236}">
                <a16:creationId xmlns:a16="http://schemas.microsoft.com/office/drawing/2014/main" id="{1B173E54-1F41-288F-37C2-4F47DB19D5A2}"/>
              </a:ext>
            </a:extLst>
          </p:cNvPr>
          <p:cNvSpPr>
            <a:spLocks noGrp="1"/>
          </p:cNvSpPr>
          <p:nvPr>
            <p:ph idx="1"/>
          </p:nvPr>
        </p:nvSpPr>
        <p:spPr>
          <a:xfrm>
            <a:off x="1066796" y="2400298"/>
            <a:ext cx="5319255" cy="4059496"/>
          </a:xfrm>
        </p:spPr>
        <p:txBody>
          <a:bodyPr>
            <a:normAutofit lnSpcReduction="10000"/>
          </a:bodyPr>
          <a:lstStyle/>
          <a:p>
            <a:pPr marL="0" indent="0">
              <a:buNone/>
            </a:pPr>
            <a:r>
              <a:rPr lang="en-US" b="1" dirty="0"/>
              <a:t>1.Introduction</a:t>
            </a:r>
          </a:p>
          <a:p>
            <a:pPr marL="0" indent="0">
              <a:buNone/>
            </a:pPr>
            <a:r>
              <a:rPr lang="en-US" b="1" dirty="0"/>
              <a:t>2. Methods</a:t>
            </a:r>
          </a:p>
          <a:p>
            <a:pPr marL="0" indent="0">
              <a:buNone/>
            </a:pPr>
            <a:r>
              <a:rPr lang="en-CA" b="1" i="0" u="none" strike="noStrike" dirty="0">
                <a:effectLst/>
                <a:latin typeface="+mj-lt"/>
                <a:cs typeface="Times New Roman" panose="02020603050405020304" pitchFamily="18" charset="0"/>
              </a:rPr>
              <a:t>3.Model Architecture</a:t>
            </a:r>
          </a:p>
          <a:p>
            <a:pPr marL="0" indent="0">
              <a:buNone/>
            </a:pPr>
            <a:r>
              <a:rPr lang="en-US" b="1" dirty="0"/>
              <a:t>4.</a:t>
            </a:r>
            <a:r>
              <a:rPr lang="en-CA" b="1" dirty="0"/>
              <a:t>D</a:t>
            </a:r>
            <a:r>
              <a:rPr lang="en-CA" b="1" i="0" u="none" strike="noStrike" dirty="0">
                <a:effectLst/>
              </a:rPr>
              <a:t>ata collection</a:t>
            </a:r>
          </a:p>
          <a:p>
            <a:pPr marL="0" indent="0">
              <a:buNone/>
            </a:pPr>
            <a:r>
              <a:rPr lang="en-CA" b="1" dirty="0"/>
              <a:t>5.D</a:t>
            </a:r>
            <a:r>
              <a:rPr lang="en-CA" b="1" i="0" u="none" strike="noStrike" dirty="0">
                <a:effectLst/>
              </a:rPr>
              <a:t>ata cleaning</a:t>
            </a:r>
          </a:p>
          <a:p>
            <a:pPr marL="0" indent="0">
              <a:buNone/>
            </a:pPr>
            <a:r>
              <a:rPr lang="en-CA" b="1" dirty="0">
                <a:latin typeface="+mj-lt"/>
              </a:rPr>
              <a:t>6.</a:t>
            </a:r>
            <a:r>
              <a:rPr lang="en-CA" b="1" i="0" u="none" strike="noStrike" dirty="0">
                <a:effectLst/>
                <a:latin typeface="+mj-lt"/>
                <a:cs typeface="Times New Roman" panose="02020603050405020304" pitchFamily="18" charset="0"/>
              </a:rPr>
              <a:t>Modelling</a:t>
            </a:r>
          </a:p>
          <a:p>
            <a:pPr marL="0" indent="0">
              <a:buNone/>
            </a:pPr>
            <a:r>
              <a:rPr lang="en-CA" b="1" dirty="0">
                <a:latin typeface="+mj-lt"/>
                <a:cs typeface="Times New Roman" panose="02020603050405020304" pitchFamily="18" charset="0"/>
              </a:rPr>
              <a:t>7.Results</a:t>
            </a:r>
          </a:p>
          <a:p>
            <a:pPr marL="0" indent="0">
              <a:buNone/>
            </a:pPr>
            <a:r>
              <a:rPr lang="en-CA" b="1" dirty="0">
                <a:latin typeface="+mj-lt"/>
                <a:cs typeface="Times New Roman" panose="02020603050405020304" pitchFamily="18" charset="0"/>
              </a:rPr>
              <a:t>8</a:t>
            </a:r>
            <a:r>
              <a:rPr lang="en-CA" b="1" i="0" u="none" strike="noStrike" dirty="0">
                <a:effectLst/>
                <a:latin typeface="+mj-lt"/>
                <a:cs typeface="Times New Roman" panose="02020603050405020304" pitchFamily="18" charset="0"/>
              </a:rPr>
              <a:t>.Conclusion</a:t>
            </a:r>
          </a:p>
          <a:p>
            <a:pPr marL="0" indent="0">
              <a:buNone/>
            </a:pPr>
            <a:r>
              <a:rPr lang="en-CA" b="1" dirty="0">
                <a:latin typeface="+mj-lt"/>
                <a:cs typeface="Times New Roman" panose="02020603050405020304" pitchFamily="18" charset="0"/>
              </a:rPr>
              <a:t>9.Future work</a:t>
            </a:r>
            <a:endParaRPr lang="en-CA" b="1" i="0" u="none" strike="noStrike" dirty="0">
              <a:effectLst/>
              <a:latin typeface="+mj-lt"/>
              <a:cs typeface="Times New Roman" panose="02020603050405020304" pitchFamily="18" charset="0"/>
            </a:endParaRPr>
          </a:p>
          <a:p>
            <a:pPr marL="0" indent="0">
              <a:buNone/>
            </a:pPr>
            <a:endParaRPr lang="en-CA" b="1" i="0" u="none" strike="noStrike" dirty="0">
              <a:effectLst/>
              <a:latin typeface="+mj-lt"/>
              <a:cs typeface="Times New Roman" panose="02020603050405020304" pitchFamily="18" charset="0"/>
            </a:endParaRPr>
          </a:p>
          <a:p>
            <a:pPr marL="0" indent="0">
              <a:buNone/>
            </a:pPr>
            <a:endParaRPr lang="en-US" b="1" dirty="0">
              <a:latin typeface="+mj-lt"/>
            </a:endParaRPr>
          </a:p>
        </p:txBody>
      </p:sp>
      <p:pic>
        <p:nvPicPr>
          <p:cNvPr id="14" name="Graphic 13" descr="Database">
            <a:extLst>
              <a:ext uri="{FF2B5EF4-FFF2-40B4-BE49-F238E27FC236}">
                <a16:creationId xmlns:a16="http://schemas.microsoft.com/office/drawing/2014/main" id="{70732C2A-008B-513D-8D06-4CEB7EEE9C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935440"/>
            <a:ext cx="4953000" cy="4953000"/>
          </a:xfrm>
          <a:prstGeom prst="rect">
            <a:avLst/>
          </a:prstGeom>
        </p:spPr>
      </p:pic>
    </p:spTree>
    <p:extLst>
      <p:ext uri="{BB962C8B-B14F-4D97-AF65-F5344CB8AC3E}">
        <p14:creationId xmlns:p14="http://schemas.microsoft.com/office/powerpoint/2010/main" val="5181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2CC8CFE-31F3-0DA5-6AC8-9A74170B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A9FB23B6-1F34-5B6A-2697-938FB355B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04F25-032A-A82F-671E-DC816FEBD7D9}"/>
              </a:ext>
            </a:extLst>
          </p:cNvPr>
          <p:cNvSpPr>
            <a:spLocks noGrp="1"/>
          </p:cNvSpPr>
          <p:nvPr>
            <p:ph type="title"/>
          </p:nvPr>
        </p:nvSpPr>
        <p:spPr>
          <a:xfrm>
            <a:off x="2129817" y="1143001"/>
            <a:ext cx="7917227" cy="574157"/>
          </a:xfrm>
        </p:spPr>
        <p:txBody>
          <a:bodyPr anchor="t">
            <a:normAutofit/>
          </a:bodyPr>
          <a:lstStyle/>
          <a:p>
            <a:pPr algn="ctr"/>
            <a:r>
              <a:rPr lang="en-CA" sz="2800" i="0" u="none" strike="noStrike" dirty="0">
                <a:effectLst/>
                <a:latin typeface="Times New Roman" panose="02020603050405020304" pitchFamily="18" charset="0"/>
                <a:cs typeface="Times New Roman" panose="02020603050405020304" pitchFamily="18" charset="0"/>
              </a:rPr>
              <a:t>   Introduction</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694283B-3614-C3B7-04B0-C2C74CF2F3C9}"/>
              </a:ext>
            </a:extLst>
          </p:cNvPr>
          <p:cNvGraphicFramePr>
            <a:graphicFrameLocks noGrp="1"/>
          </p:cNvGraphicFramePr>
          <p:nvPr>
            <p:ph idx="1"/>
            <p:extLst>
              <p:ext uri="{D42A27DB-BD31-4B8C-83A1-F6EECF244321}">
                <p14:modId xmlns:p14="http://schemas.microsoft.com/office/powerpoint/2010/main" val="2761524029"/>
              </p:ext>
            </p:extLst>
          </p:nvPr>
        </p:nvGraphicFramePr>
        <p:xfrm>
          <a:off x="1913862" y="2126003"/>
          <a:ext cx="8378457" cy="3588996"/>
        </p:xfrm>
        <a:graphic>
          <a:graphicData uri="http://schemas.openxmlformats.org/drawingml/2006/table">
            <a:tbl>
              <a:tblPr firstRow="1" bandRow="1">
                <a:tableStyleId>{5C22544A-7EE6-4342-B048-85BDC9FD1C3A}</a:tableStyleId>
              </a:tblPr>
              <a:tblGrid>
                <a:gridCol w="4016487">
                  <a:extLst>
                    <a:ext uri="{9D8B030D-6E8A-4147-A177-3AD203B41FA5}">
                      <a16:colId xmlns:a16="http://schemas.microsoft.com/office/drawing/2014/main" val="3733831147"/>
                    </a:ext>
                  </a:extLst>
                </a:gridCol>
                <a:gridCol w="4361970">
                  <a:extLst>
                    <a:ext uri="{9D8B030D-6E8A-4147-A177-3AD203B41FA5}">
                      <a16:colId xmlns:a16="http://schemas.microsoft.com/office/drawing/2014/main" val="2914535518"/>
                    </a:ext>
                  </a:extLst>
                </a:gridCol>
              </a:tblGrid>
              <a:tr h="3588996">
                <a:tc>
                  <a:txBody>
                    <a:bodyPr/>
                    <a:lstStyle/>
                    <a:p>
                      <a:r>
                        <a:rPr lang="en-CA" sz="1800" b="1" i="0" u="none" strike="noStrike" dirty="0">
                          <a:effectLst/>
                          <a:latin typeface="-webkit-standard"/>
                        </a:rPr>
                        <a:t>Purpose: </a:t>
                      </a:r>
                    </a:p>
                    <a:p>
                      <a:r>
                        <a:rPr lang="en-CA" sz="1800" b="1" i="0" u="none" strike="noStrike" dirty="0">
                          <a:effectLst/>
                          <a:latin typeface="-webkit-standard"/>
                        </a:rPr>
                        <a:t> - Automatically convert text between Hindi and English </a:t>
                      </a:r>
                    </a:p>
                    <a:p>
                      <a:r>
                        <a:rPr lang="en-CA" sz="1800" b="1" i="0" u="none" strike="noStrike" dirty="0">
                          <a:effectLst/>
                          <a:latin typeface="-webkit-standard"/>
                        </a:rPr>
                        <a:t> - Break down language barriers </a:t>
                      </a:r>
                    </a:p>
                    <a:p>
                      <a:r>
                        <a:rPr lang="en-CA" sz="1800" b="1" i="0" u="none" strike="noStrike" dirty="0">
                          <a:effectLst/>
                          <a:latin typeface="-webkit-standard"/>
                        </a:rPr>
                        <a:t> - Enable cross-cultural communication </a:t>
                      </a:r>
                    </a:p>
                    <a:p>
                      <a:r>
                        <a:rPr lang="en-CA" sz="1800" b="1" i="0" u="none" strike="noStrike" dirty="0">
                          <a:effectLst/>
                          <a:latin typeface="-webkit-standard"/>
                        </a:rPr>
                        <a:t> Importance: </a:t>
                      </a:r>
                    </a:p>
                    <a:p>
                      <a:r>
                        <a:rPr lang="en-CA" sz="1800" b="1" i="0" u="none" strike="noStrike" dirty="0">
                          <a:effectLst/>
                          <a:latin typeface="-webkit-standard"/>
                        </a:rPr>
                        <a:t> - Hindi: Widely spoken in India </a:t>
                      </a:r>
                    </a:p>
                    <a:p>
                      <a:pPr marL="342900" indent="-342900">
                        <a:buFontTx/>
                        <a:buChar char="-"/>
                      </a:pPr>
                      <a:r>
                        <a:rPr lang="en-CA" sz="1800" b="1" i="0" u="none" strike="noStrike" dirty="0">
                          <a:effectLst/>
                          <a:latin typeface="-webkit-standard"/>
                        </a:rPr>
                        <a:t>English: Global language </a:t>
                      </a:r>
                    </a:p>
                    <a:p>
                      <a:endParaRPr lang="en-US" sz="1800" dirty="0"/>
                    </a:p>
                  </a:txBody>
                  <a:tcPr marL="91284" marR="91284" marT="45642" marB="45642"/>
                </a:tc>
                <a:tc>
                  <a:txBody>
                    <a:bodyPr/>
                    <a:lstStyle/>
                    <a:p>
                      <a:r>
                        <a:rPr lang="en-CA" sz="1800" b="1" i="0" u="none" strike="noStrike" dirty="0">
                          <a:effectLst/>
                          <a:latin typeface="-webkit-standard"/>
                        </a:rPr>
                        <a:t>Project Goal: </a:t>
                      </a:r>
                    </a:p>
                    <a:p>
                      <a:pPr marL="342900" indent="-342900">
                        <a:buFontTx/>
                        <a:buChar char="-"/>
                      </a:pPr>
                      <a:r>
                        <a:rPr lang="en-CA" sz="1800" b="1" i="0" u="none" strike="noStrike" dirty="0">
                          <a:effectLst/>
                          <a:latin typeface="__berkeleyMono_df28af"/>
                        </a:rPr>
                        <a:t>Create precise and effective translation system </a:t>
                      </a:r>
                    </a:p>
                    <a:p>
                      <a:r>
                        <a:rPr lang="en-CA" sz="1800" b="1" i="0" u="none" strike="noStrike" dirty="0">
                          <a:effectLst/>
                          <a:latin typeface="__berkeleyMono_df28af"/>
                        </a:rPr>
                        <a:t> Applications: </a:t>
                      </a:r>
                    </a:p>
                    <a:p>
                      <a:r>
                        <a:rPr lang="en-CA" sz="1800" b="1" i="0" u="none" strike="noStrike" dirty="0">
                          <a:effectLst/>
                          <a:latin typeface="__berkeleyMono_df28af"/>
                        </a:rPr>
                        <a:t> - Education </a:t>
                      </a:r>
                    </a:p>
                    <a:p>
                      <a:r>
                        <a:rPr lang="en-CA" sz="1800" b="1" i="0" u="none" strike="noStrike" dirty="0">
                          <a:effectLst/>
                          <a:latin typeface="__berkeleyMono_df28af"/>
                        </a:rPr>
                        <a:t> - Business </a:t>
                      </a:r>
                    </a:p>
                    <a:p>
                      <a:r>
                        <a:rPr lang="en-CA" sz="1800" b="1" i="0" u="none" strike="noStrike" dirty="0">
                          <a:effectLst/>
                          <a:latin typeface="__berkeleyMono_df28af"/>
                        </a:rPr>
                        <a:t> - Media </a:t>
                      </a:r>
                      <a:endParaRPr lang="en-US" sz="1800" b="1" dirty="0"/>
                    </a:p>
                    <a:p>
                      <a:endParaRPr lang="en-US" sz="1800" dirty="0"/>
                    </a:p>
                  </a:txBody>
                  <a:tcPr marL="91284" marR="91284" marT="45642" marB="45642"/>
                </a:tc>
                <a:extLst>
                  <a:ext uri="{0D108BD9-81ED-4DB2-BD59-A6C34878D82A}">
                    <a16:rowId xmlns:a16="http://schemas.microsoft.com/office/drawing/2014/main" val="3543054933"/>
                  </a:ext>
                </a:extLst>
              </a:tr>
            </a:tbl>
          </a:graphicData>
        </a:graphic>
      </p:graphicFrame>
    </p:spTree>
    <p:extLst>
      <p:ext uri="{BB962C8B-B14F-4D97-AF65-F5344CB8AC3E}">
        <p14:creationId xmlns:p14="http://schemas.microsoft.com/office/powerpoint/2010/main" val="175450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A0A7E8C1-C94C-2023-9143-01B16A21D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B10013-33E6-4C9C-4B8A-B1D3704F862C}"/>
              </a:ext>
            </a:extLst>
          </p:cNvPr>
          <p:cNvSpPr>
            <a:spLocks noGrp="1"/>
          </p:cNvSpPr>
          <p:nvPr>
            <p:ph type="title"/>
          </p:nvPr>
        </p:nvSpPr>
        <p:spPr>
          <a:xfrm>
            <a:off x="1066801" y="1291771"/>
            <a:ext cx="3836592" cy="2484101"/>
          </a:xfrm>
        </p:spPr>
        <p:txBody>
          <a:bodyPr vert="horz" lIns="91440" tIns="45720" rIns="91440" bIns="45720" rtlCol="0" anchor="b">
            <a:normAutofit/>
          </a:bodyPr>
          <a:lstStyle/>
          <a:p>
            <a:pPr>
              <a:lnSpc>
                <a:spcPct val="100000"/>
              </a:lnSpc>
            </a:pPr>
            <a:r>
              <a:rPr lang="en-US" sz="3600">
                <a:effectLst/>
              </a:rPr>
              <a:t>Software Development Method</a:t>
            </a:r>
            <a:br>
              <a:rPr lang="en-US" sz="3600">
                <a:effectLst/>
              </a:rPr>
            </a:br>
            <a:endParaRPr lang="en-US" sz="3600"/>
          </a:p>
        </p:txBody>
      </p:sp>
      <p:pic>
        <p:nvPicPr>
          <p:cNvPr id="13" name="Content Placeholder 12">
            <a:extLst>
              <a:ext uri="{FF2B5EF4-FFF2-40B4-BE49-F238E27FC236}">
                <a16:creationId xmlns:a16="http://schemas.microsoft.com/office/drawing/2014/main" id="{193617B0-8CB4-69CD-8D82-4A16D40A587A}"/>
              </a:ext>
            </a:extLst>
          </p:cNvPr>
          <p:cNvPicPr>
            <a:picLocks noGrp="1" noChangeAspect="1"/>
          </p:cNvPicPr>
          <p:nvPr>
            <p:ph idx="1"/>
          </p:nvPr>
        </p:nvPicPr>
        <p:blipFill>
          <a:blip r:embed="rId2"/>
          <a:stretch>
            <a:fillRect/>
          </a:stretch>
        </p:blipFill>
        <p:spPr>
          <a:xfrm>
            <a:off x="6060229" y="1144965"/>
            <a:ext cx="5064969" cy="4558471"/>
          </a:xfrm>
          <a:prstGeom prst="rect">
            <a:avLst/>
          </a:prstGeom>
        </p:spPr>
      </p:pic>
    </p:spTree>
    <p:extLst>
      <p:ext uri="{BB962C8B-B14F-4D97-AF65-F5344CB8AC3E}">
        <p14:creationId xmlns:p14="http://schemas.microsoft.com/office/powerpoint/2010/main" val="174999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29BA5-A426-1EA9-AB0A-19D64BF084E0}"/>
              </a:ext>
            </a:extLst>
          </p:cNvPr>
          <p:cNvSpPr>
            <a:spLocks noGrp="1"/>
          </p:cNvSpPr>
          <p:nvPr>
            <p:ph type="title"/>
          </p:nvPr>
        </p:nvSpPr>
        <p:spPr>
          <a:xfrm>
            <a:off x="956064" y="1143000"/>
            <a:ext cx="3267919" cy="3813619"/>
          </a:xfrm>
        </p:spPr>
        <p:txBody>
          <a:bodyPr vert="horz" lIns="91440" tIns="45720" rIns="91440" bIns="45720" rtlCol="0" anchor="b">
            <a:normAutofit/>
          </a:bodyPr>
          <a:lstStyle/>
          <a:p>
            <a:pPr lvl="0">
              <a:lnSpc>
                <a:spcPct val="100000"/>
              </a:lnSpc>
              <a:spcAft>
                <a:spcPts val="750"/>
              </a:spcAft>
            </a:pPr>
            <a:r>
              <a:rPr lang="en-US">
                <a:effectLst/>
              </a:rPr>
              <a:t>Project Architecture for Language Translation</a:t>
            </a:r>
          </a:p>
        </p:txBody>
      </p:sp>
      <p:pic>
        <p:nvPicPr>
          <p:cNvPr id="4" name="Content Placeholder 3" descr="System Architecture">
            <a:extLst>
              <a:ext uri="{FF2B5EF4-FFF2-40B4-BE49-F238E27FC236}">
                <a16:creationId xmlns:a16="http://schemas.microsoft.com/office/drawing/2014/main" id="{CCE9EAFB-781A-80EF-1662-015E1F06E2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509198" y="989463"/>
            <a:ext cx="5010899" cy="4899546"/>
          </a:xfrm>
          <a:prstGeom prst="rect">
            <a:avLst/>
          </a:prstGeom>
          <a:noFill/>
        </p:spPr>
      </p:pic>
    </p:spTree>
    <p:extLst>
      <p:ext uri="{BB962C8B-B14F-4D97-AF65-F5344CB8AC3E}">
        <p14:creationId xmlns:p14="http://schemas.microsoft.com/office/powerpoint/2010/main" val="9960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CB33F-EC56-C101-39B7-47476036F1B9}"/>
              </a:ext>
            </a:extLst>
          </p:cNvPr>
          <p:cNvSpPr>
            <a:spLocks noGrp="1"/>
          </p:cNvSpPr>
          <p:nvPr>
            <p:ph type="title"/>
          </p:nvPr>
        </p:nvSpPr>
        <p:spPr>
          <a:xfrm>
            <a:off x="7239000" y="1143000"/>
            <a:ext cx="3924299" cy="1129145"/>
          </a:xfrm>
        </p:spPr>
        <p:txBody>
          <a:bodyPr anchor="ctr">
            <a:normAutofit/>
          </a:bodyPr>
          <a:lstStyle/>
          <a:p>
            <a:r>
              <a:rPr lang="en-US"/>
              <a:t>Dataset</a:t>
            </a:r>
            <a:endParaRPr lang="en-US" dirty="0"/>
          </a:p>
        </p:txBody>
      </p:sp>
      <p:sp>
        <p:nvSpPr>
          <p:cNvPr id="3" name="Content Placeholder 2">
            <a:extLst>
              <a:ext uri="{FF2B5EF4-FFF2-40B4-BE49-F238E27FC236}">
                <a16:creationId xmlns:a16="http://schemas.microsoft.com/office/drawing/2014/main" id="{C41D1646-BC0D-0B92-78EA-9E103BEA6E65}"/>
              </a:ext>
            </a:extLst>
          </p:cNvPr>
          <p:cNvSpPr>
            <a:spLocks noGrp="1"/>
          </p:cNvSpPr>
          <p:nvPr>
            <p:ph idx="1"/>
          </p:nvPr>
        </p:nvSpPr>
        <p:spPr>
          <a:xfrm>
            <a:off x="7239000" y="2438400"/>
            <a:ext cx="3924299" cy="3276600"/>
          </a:xfrm>
        </p:spPr>
        <p:txBody>
          <a:bodyPr>
            <a:normAutofit/>
          </a:bodyPr>
          <a:lstStyle/>
          <a:p>
            <a:pPr marL="0" indent="0">
              <a:buNone/>
            </a:pPr>
            <a:r>
              <a:rPr lang="en-CA" dirty="0">
                <a:effectLst/>
                <a:latin typeface="Times New Roman" panose="02020603050405020304" pitchFamily="18" charset="0"/>
                <a:ea typeface="Times New Roman" panose="02020603050405020304" pitchFamily="18" charset="0"/>
              </a:rPr>
              <a:t>The dataset was sourced from </a:t>
            </a:r>
            <a:r>
              <a:rPr lang="en-US" sz="1800" dirty="0">
                <a:solidFill>
                  <a:srgbClr val="000000"/>
                </a:solidFill>
                <a:effectLst/>
                <a:latin typeface="Calibri" panose="020F0502020204030204" pitchFamily="34" charset="0"/>
                <a:ea typeface="Calibri" panose="020F0502020204030204" pitchFamily="34" charset="0"/>
              </a:rPr>
              <a:t>of The IIT Bombay English-Hindi corpus </a:t>
            </a:r>
            <a:r>
              <a:rPr lang="en-CA" dirty="0">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Calibri" panose="020F0502020204030204" pitchFamily="34" charset="0"/>
                <a:ea typeface="Calibri" panose="020F0502020204030204" pitchFamily="34" charset="0"/>
              </a:rPr>
              <a:t> It includes a parallel corpus of 1.49 million English-Hindi sentence pairs</a:t>
            </a:r>
            <a:r>
              <a:rPr lang="en-CA" dirty="0">
                <a:effectLst/>
              </a:rPr>
              <a:t> </a:t>
            </a: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CA" dirty="0">
              <a:latin typeface="Times New Roman" panose="02020603050405020304" pitchFamily="18" charset="0"/>
            </a:endParaRPr>
          </a:p>
          <a:p>
            <a:pPr marL="0" indent="0">
              <a:buNone/>
            </a:pPr>
            <a:endParaRPr lang="en-US" dirty="0"/>
          </a:p>
          <a:p>
            <a:pPr marL="0" indent="0">
              <a:buNone/>
            </a:pPr>
            <a:endParaRPr lang="en-CA" dirty="0">
              <a:effectLst/>
              <a:latin typeface="Times New Roman" panose="02020603050405020304" pitchFamily="18" charset="0"/>
              <a:ea typeface="Times New Roman" panose="02020603050405020304" pitchFamily="18" charset="0"/>
            </a:endParaRPr>
          </a:p>
          <a:p>
            <a:pPr marL="0" indent="0">
              <a:buNone/>
            </a:pPr>
            <a:endParaRPr lang="en-CA" dirty="0">
              <a:latin typeface="Times New Roman" panose="02020603050405020304" pitchFamily="18" charset="0"/>
              <a:ea typeface="Times New Roman" panose="02020603050405020304" pitchFamily="18" charset="0"/>
            </a:endParaRPr>
          </a:p>
          <a:p>
            <a:pPr marL="0" indent="0">
              <a:buNone/>
            </a:pPr>
            <a:endParaRPr lang="en-CA" dirty="0">
              <a:effectLst/>
              <a:latin typeface="Times New Roman" panose="02020603050405020304" pitchFamily="18" charset="0"/>
              <a:ea typeface="Times New Roman" panose="02020603050405020304" pitchFamily="18" charset="0"/>
            </a:endParaRPr>
          </a:p>
        </p:txBody>
      </p:sp>
      <p:pic>
        <p:nvPicPr>
          <p:cNvPr id="5" name="Picture 4" descr="A close up of a text&#10;&#10;Description automatically generated">
            <a:extLst>
              <a:ext uri="{FF2B5EF4-FFF2-40B4-BE49-F238E27FC236}">
                <a16:creationId xmlns:a16="http://schemas.microsoft.com/office/drawing/2014/main" id="{B6F7E9C2-0FE7-E25C-B22C-659A50DEA08E}"/>
              </a:ext>
            </a:extLst>
          </p:cNvPr>
          <p:cNvPicPr>
            <a:picLocks noChangeAspect="1"/>
          </p:cNvPicPr>
          <p:nvPr/>
        </p:nvPicPr>
        <p:blipFill>
          <a:blip r:embed="rId2"/>
          <a:stretch>
            <a:fillRect/>
          </a:stretch>
        </p:blipFill>
        <p:spPr>
          <a:xfrm>
            <a:off x="7238999" y="4076700"/>
            <a:ext cx="3505200" cy="91121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216A1D7-5F6D-CA0A-3AAC-F8A931E36F56}"/>
              </a:ext>
            </a:extLst>
          </p:cNvPr>
          <p:cNvPicPr>
            <a:picLocks noChangeAspect="1"/>
          </p:cNvPicPr>
          <p:nvPr/>
        </p:nvPicPr>
        <p:blipFill>
          <a:blip r:embed="rId3"/>
          <a:stretch>
            <a:fillRect/>
          </a:stretch>
        </p:blipFill>
        <p:spPr>
          <a:xfrm>
            <a:off x="1" y="643179"/>
            <a:ext cx="7090040" cy="5071821"/>
          </a:xfrm>
          <a:prstGeom prst="rect">
            <a:avLst/>
          </a:prstGeom>
        </p:spPr>
      </p:pic>
    </p:spTree>
    <p:extLst>
      <p:ext uri="{BB962C8B-B14F-4D97-AF65-F5344CB8AC3E}">
        <p14:creationId xmlns:p14="http://schemas.microsoft.com/office/powerpoint/2010/main" val="421614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2CC8CFE-31F3-0DA5-6AC8-9A74170BF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A9FB23B6-1F34-5B6A-2697-938FB355B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5CF5E-AB5A-9DD8-4E14-C746467D380F}"/>
              </a:ext>
            </a:extLst>
          </p:cNvPr>
          <p:cNvSpPr>
            <a:spLocks noGrp="1"/>
          </p:cNvSpPr>
          <p:nvPr>
            <p:ph type="title"/>
          </p:nvPr>
        </p:nvSpPr>
        <p:spPr>
          <a:xfrm>
            <a:off x="2129817" y="1143001"/>
            <a:ext cx="7917227" cy="574157"/>
          </a:xfrm>
        </p:spPr>
        <p:txBody>
          <a:bodyPr anchor="t">
            <a:noAutofit/>
          </a:bodyPr>
          <a:lstStyle/>
          <a:p>
            <a:pPr algn="ctr"/>
            <a:r>
              <a:rPr lang="en-CA" sz="2400" b="1" dirty="0">
                <a:effectLst/>
                <a:latin typeface="Times New Roman" panose="02020603050405020304" pitchFamily="18" charset="0"/>
                <a:ea typeface="Times New Roman" panose="02020603050405020304" pitchFamily="18" charset="0"/>
              </a:rPr>
              <a:t>Dataset </a:t>
            </a:r>
            <a:r>
              <a:rPr lang="en-CA" sz="2400" dirty="0">
                <a:latin typeface="Times New Roman" panose="02020603050405020304" pitchFamily="18" charset="0"/>
                <a:ea typeface="Times New Roman" panose="02020603050405020304" pitchFamily="18" charset="0"/>
              </a:rPr>
              <a:t> Cleaning:</a:t>
            </a:r>
            <a:endParaRPr lang="en-US" sz="2400" dirty="0"/>
          </a:p>
        </p:txBody>
      </p:sp>
      <p:pic>
        <p:nvPicPr>
          <p:cNvPr id="6" name="Content Placeholder 5" descr="A computer code with text&#10;&#10;Description automatically generated with medium confidence">
            <a:extLst>
              <a:ext uri="{FF2B5EF4-FFF2-40B4-BE49-F238E27FC236}">
                <a16:creationId xmlns:a16="http://schemas.microsoft.com/office/drawing/2014/main" id="{D5A78A39-502D-66A0-6C2D-1D42C6741240}"/>
              </a:ext>
            </a:extLst>
          </p:cNvPr>
          <p:cNvPicPr>
            <a:picLocks noGrp="1" noChangeAspect="1"/>
          </p:cNvPicPr>
          <p:nvPr>
            <p:ph idx="1"/>
          </p:nvPr>
        </p:nvPicPr>
        <p:blipFill>
          <a:blip r:embed="rId2"/>
          <a:stretch>
            <a:fillRect/>
          </a:stretch>
        </p:blipFill>
        <p:spPr>
          <a:xfrm>
            <a:off x="900726" y="1775799"/>
            <a:ext cx="5153336" cy="1881801"/>
          </a:xfrm>
          <a:prstGeom prst="rect">
            <a:avLst/>
          </a:prstGeom>
        </p:spPr>
      </p:pic>
      <p:sp>
        <p:nvSpPr>
          <p:cNvPr id="12" name="TextBox 11">
            <a:extLst>
              <a:ext uri="{FF2B5EF4-FFF2-40B4-BE49-F238E27FC236}">
                <a16:creationId xmlns:a16="http://schemas.microsoft.com/office/drawing/2014/main" id="{B0437733-9786-C6A9-CADE-938C2352BDCE}"/>
              </a:ext>
            </a:extLst>
          </p:cNvPr>
          <p:cNvSpPr txBox="1"/>
          <p:nvPr/>
        </p:nvSpPr>
        <p:spPr>
          <a:xfrm>
            <a:off x="320777" y="3809068"/>
            <a:ext cx="11078651" cy="1015663"/>
          </a:xfrm>
          <a:prstGeom prst="rect">
            <a:avLst/>
          </a:prstGeom>
          <a:noFill/>
        </p:spPr>
        <p:txBody>
          <a:bodyPr wrap="square">
            <a:spAutoFit/>
          </a:bodyPr>
          <a:lstStyle/>
          <a:p>
            <a:pPr lvl="1"/>
            <a:r>
              <a:rPr lang="en-US" sz="1800" dirty="0">
                <a:solidFill>
                  <a:srgbClr val="000000"/>
                </a:solidFill>
                <a:effectLst/>
                <a:latin typeface="Calibri" panose="020F0502020204030204" pitchFamily="34" charset="0"/>
                <a:ea typeface="Times New Roman" panose="02020603050405020304" pitchFamily="18" charset="0"/>
              </a:rPr>
              <a:t>Padding and Sequence Preparation: Pad sequences to a fixed length to ensure uniform input size. Convert token sequences to integer sequences using the vocabulary mappings.</a:t>
            </a:r>
            <a:endParaRPr lang="en-CA" sz="1800" dirty="0">
              <a:effectLst/>
              <a:latin typeface="Times New Roman" panose="02020603050405020304" pitchFamily="18" charset="0"/>
              <a:ea typeface="Times New Roman" panose="02020603050405020304" pitchFamily="18" charset="0"/>
            </a:endParaRPr>
          </a:p>
          <a:p>
            <a:pPr lvl="1"/>
            <a:endParaRPr lang="en-CA" sz="2400" dirty="0">
              <a:effectLst/>
              <a:latin typeface="Times New Roman" panose="02020603050405020304" pitchFamily="18" charset="0"/>
              <a:ea typeface="Times New Roman" panose="02020603050405020304" pitchFamily="18" charset="0"/>
            </a:endParaRPr>
          </a:p>
        </p:txBody>
      </p:sp>
      <p:pic>
        <p:nvPicPr>
          <p:cNvPr id="14" name="Picture 13" descr="A close-up of a text&#10;&#10;Description automatically generated">
            <a:extLst>
              <a:ext uri="{FF2B5EF4-FFF2-40B4-BE49-F238E27FC236}">
                <a16:creationId xmlns:a16="http://schemas.microsoft.com/office/drawing/2014/main" id="{46BCA6A0-A34A-1473-3F89-823659EBF44D}"/>
              </a:ext>
            </a:extLst>
          </p:cNvPr>
          <p:cNvPicPr>
            <a:picLocks noChangeAspect="1"/>
          </p:cNvPicPr>
          <p:nvPr/>
        </p:nvPicPr>
        <p:blipFill>
          <a:blip r:embed="rId3"/>
          <a:stretch>
            <a:fillRect/>
          </a:stretch>
        </p:blipFill>
        <p:spPr>
          <a:xfrm>
            <a:off x="959193" y="4695133"/>
            <a:ext cx="8637623" cy="1319743"/>
          </a:xfrm>
          <a:prstGeom prst="rect">
            <a:avLst/>
          </a:prstGeom>
        </p:spPr>
      </p:pic>
      <p:sp>
        <p:nvSpPr>
          <p:cNvPr id="16" name="TextBox 15">
            <a:extLst>
              <a:ext uri="{FF2B5EF4-FFF2-40B4-BE49-F238E27FC236}">
                <a16:creationId xmlns:a16="http://schemas.microsoft.com/office/drawing/2014/main" id="{DC71F6D5-5BB8-D06F-9F07-110F940E1A85}"/>
              </a:ext>
            </a:extLst>
          </p:cNvPr>
          <p:cNvSpPr txBox="1"/>
          <p:nvPr/>
        </p:nvSpPr>
        <p:spPr>
          <a:xfrm>
            <a:off x="5417820" y="1775798"/>
            <a:ext cx="6112295" cy="1477328"/>
          </a:xfrm>
          <a:prstGeom prst="rect">
            <a:avLst/>
          </a:prstGeom>
          <a:noFill/>
        </p:spPr>
        <p:txBody>
          <a:bodyPr wrap="square">
            <a:spAutoFit/>
          </a:bodyPr>
          <a:lstStyle/>
          <a:p>
            <a:pPr marL="685800" indent="228600"/>
            <a:r>
              <a:rPr lang="en-US" sz="1800" dirty="0">
                <a:solidFill>
                  <a:srgbClr val="000000"/>
                </a:solidFill>
                <a:effectLst/>
                <a:latin typeface="Calibri" panose="020F0502020204030204" pitchFamily="34" charset="0"/>
                <a:ea typeface="Times New Roman" panose="02020603050405020304" pitchFamily="18" charset="0"/>
              </a:rPr>
              <a:t>Tokenization and Normalization: Tokenize the text into smaller units like words or sentences. Normalize the text by converting it to lowercase and removing stop words. We have used TensorFlow </a:t>
            </a:r>
            <a:r>
              <a:rPr lang="en-US" sz="1800" dirty="0" err="1">
                <a:solidFill>
                  <a:srgbClr val="000000"/>
                </a:solidFill>
                <a:effectLst/>
                <a:latin typeface="Calibri" panose="020F0502020204030204" pitchFamily="34" charset="0"/>
                <a:ea typeface="Times New Roman" panose="02020603050405020304" pitchFamily="18" charset="0"/>
              </a:rPr>
              <a:t>Keras</a:t>
            </a:r>
            <a:r>
              <a:rPr lang="en-US" sz="1800" dirty="0">
                <a:solidFill>
                  <a:srgbClr val="000000"/>
                </a:solidFill>
                <a:effectLst/>
                <a:latin typeface="Calibri" panose="020F0502020204030204" pitchFamily="34" charset="0"/>
                <a:ea typeface="Times New Roman" panose="02020603050405020304" pitchFamily="18" charset="0"/>
              </a:rPr>
              <a:t> Tokenizer Library for tokenization and normalization.</a:t>
            </a:r>
            <a:endParaRPr lang="en-CA"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859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89C0-223C-70D7-26C8-A7599E4CBA01}"/>
              </a:ext>
            </a:extLst>
          </p:cNvPr>
          <p:cNvSpPr>
            <a:spLocks noGrp="1"/>
          </p:cNvSpPr>
          <p:nvPr>
            <p:ph type="title"/>
          </p:nvPr>
        </p:nvSpPr>
        <p:spPr>
          <a:xfrm>
            <a:off x="1066799" y="277091"/>
            <a:ext cx="10112477" cy="2775825"/>
          </a:xfrm>
        </p:spPr>
        <p:txBody>
          <a:bodyPr>
            <a:normAutofit/>
          </a:bodyPr>
          <a:lstStyle/>
          <a:p>
            <a:r>
              <a:rPr lang="en-US" sz="2400" dirty="0"/>
              <a:t>                                Dataset Cleaning </a:t>
            </a:r>
            <a:br>
              <a:rPr lang="en-US" sz="2400" dirty="0"/>
            </a:br>
            <a:br>
              <a:rPr lang="en-US" sz="1800" dirty="0"/>
            </a:br>
            <a:r>
              <a:rPr lang="en-US" sz="1800" dirty="0">
                <a:solidFill>
                  <a:srgbClr val="000000"/>
                </a:solidFill>
                <a:effectLst/>
                <a:latin typeface="Calibri" panose="020F0502020204030204" pitchFamily="34" charset="0"/>
                <a:ea typeface="Times New Roman" panose="02020603050405020304" pitchFamily="18" charset="0"/>
              </a:rPr>
              <a:t>Encoder-Decoder Architecture: Design an encoder to process the source language input, typically using LSTM or transformers. Create a decoder to generate the target language output, often employing attention mechanisms to focus on relevant parts of the encoded input.</a:t>
            </a:r>
            <a:br>
              <a:rPr lang="en-CA" sz="1800" dirty="0">
                <a:effectLst/>
                <a:latin typeface="Times New Roman" panose="02020603050405020304" pitchFamily="18" charset="0"/>
                <a:ea typeface="Times New Roman" panose="02020603050405020304" pitchFamily="18" charset="0"/>
              </a:rPr>
            </a:br>
            <a:br>
              <a:rPr lang="en-CA" sz="1800" dirty="0">
                <a:effectLst/>
                <a:latin typeface="Times New Roman" panose="02020603050405020304" pitchFamily="18" charset="0"/>
                <a:ea typeface="Times New Roman" panose="02020603050405020304" pitchFamily="18" charset="0"/>
              </a:rPr>
            </a:br>
            <a:br>
              <a:rPr lang="en-CA" sz="1800" dirty="0">
                <a:solidFill>
                  <a:srgbClr val="000000"/>
                </a:solidFill>
                <a:effectLst/>
                <a:latin typeface="Times New Roman" panose="02020603050405020304" pitchFamily="18" charset="0"/>
              </a:rPr>
            </a:br>
            <a:br>
              <a:rPr lang="en-CA" sz="1800" dirty="0">
                <a:solidFill>
                  <a:srgbClr val="000000"/>
                </a:solidFill>
                <a:effectLst/>
                <a:latin typeface="Times New Roman" panose="02020603050405020304" pitchFamily="18" charset="0"/>
              </a:rPr>
            </a:br>
            <a:endParaRPr lang="en-US" sz="1800" dirty="0"/>
          </a:p>
        </p:txBody>
      </p:sp>
      <p:pic>
        <p:nvPicPr>
          <p:cNvPr id="6" name="Content Placeholder 5" descr="A computer screen shot of a code&#10;&#10;Description automatically generated">
            <a:extLst>
              <a:ext uri="{FF2B5EF4-FFF2-40B4-BE49-F238E27FC236}">
                <a16:creationId xmlns:a16="http://schemas.microsoft.com/office/drawing/2014/main" id="{29D8DFEF-2AA6-C9EE-9DDC-D70AB4F89EE4}"/>
              </a:ext>
            </a:extLst>
          </p:cNvPr>
          <p:cNvPicPr>
            <a:picLocks noGrp="1" noChangeAspect="1"/>
          </p:cNvPicPr>
          <p:nvPr>
            <p:ph idx="1"/>
          </p:nvPr>
        </p:nvPicPr>
        <p:blipFill>
          <a:blip r:embed="rId2"/>
          <a:stretch>
            <a:fillRect/>
          </a:stretch>
        </p:blipFill>
        <p:spPr>
          <a:xfrm>
            <a:off x="754383" y="2334336"/>
            <a:ext cx="9711690" cy="3500153"/>
          </a:xfrm>
          <a:prstGeom prst="rect">
            <a:avLst/>
          </a:prstGeom>
        </p:spPr>
      </p:pic>
    </p:spTree>
    <p:extLst>
      <p:ext uri="{BB962C8B-B14F-4D97-AF65-F5344CB8AC3E}">
        <p14:creationId xmlns:p14="http://schemas.microsoft.com/office/powerpoint/2010/main" val="2019557821"/>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233</TotalTime>
  <Words>948</Words>
  <Application>Microsoft Macintosh PowerPoint</Application>
  <PresentationFormat>Widescreen</PresentationFormat>
  <Paragraphs>83</Paragraphs>
  <Slides>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__berkeleyMono_df28af</vt:lpstr>
      <vt:lpstr>__fkGroteskNeue_598ab8</vt:lpstr>
      <vt:lpstr>-webkit-standard</vt:lpstr>
      <vt:lpstr>Aptos</vt:lpstr>
      <vt:lpstr>Arial</vt:lpstr>
      <vt:lpstr>Calibri</vt:lpstr>
      <vt:lpstr>Calibri Light</vt:lpstr>
      <vt:lpstr>Courier New</vt:lpstr>
      <vt:lpstr>Neue Haas Grotesk Text Pro</vt:lpstr>
      <vt:lpstr>Symbol</vt:lpstr>
      <vt:lpstr>Times New Roman</vt:lpstr>
      <vt:lpstr>SwellVTI</vt:lpstr>
      <vt:lpstr>Hindi-English Translator </vt:lpstr>
      <vt:lpstr>Group Members:</vt:lpstr>
      <vt:lpstr>Overview</vt:lpstr>
      <vt:lpstr>   Introduction</vt:lpstr>
      <vt:lpstr>Software Development Method </vt:lpstr>
      <vt:lpstr>Project Architecture for Language Translation</vt:lpstr>
      <vt:lpstr>Dataset</vt:lpstr>
      <vt:lpstr>Dataset  Cleaning:</vt:lpstr>
      <vt:lpstr>                                Dataset Cleaning   Encoder-Decoder Architecture: Design an encoder to process the source language input, typically using LSTM or transformers. Create a decoder to generate the target language output, often employing attention mechanisms to focus on relevant parts of the encoded input.    </vt:lpstr>
      <vt:lpstr>We have tried to generate models with CNN and LSTM.   </vt:lpstr>
      <vt:lpstr>LSTM: </vt:lpstr>
      <vt:lpstr>Web app development </vt:lpstr>
      <vt:lpstr>      Back-end: We developed a backend using a Python Flask API The website has been tested for data validation and functionality, and we deployed the project, built with React JS and Python, on Heroku, enabling continuous deployment from our GitHub repository.</vt:lpstr>
      <vt:lpstr>Failure Methods: </vt:lpstr>
      <vt:lpstr>                                       Results Below are the results generated from models while testing ML model in Jupiter Notebook and Web App. </vt:lpstr>
      <vt:lpstr>Conclusion: </vt:lpstr>
      <vt:lpstr>Future work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Ramandeep Kaur</dc:creator>
  <cp:lastModifiedBy>Ramandeep Kaur</cp:lastModifiedBy>
  <cp:revision>3</cp:revision>
  <dcterms:created xsi:type="dcterms:W3CDTF">2024-08-03T19:57:48Z</dcterms:created>
  <dcterms:modified xsi:type="dcterms:W3CDTF">2024-08-06T15:58:14Z</dcterms:modified>
</cp:coreProperties>
</file>