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7"/>
  </p:notesMasterIdLst>
  <p:handoutMasterIdLst>
    <p:handoutMasterId r:id="rId38"/>
  </p:handoutMasterIdLst>
  <p:sldIdLst>
    <p:sldId id="603" r:id="rId6"/>
    <p:sldId id="2618" r:id="rId7"/>
    <p:sldId id="2147483523" r:id="rId8"/>
    <p:sldId id="2147483483" r:id="rId9"/>
    <p:sldId id="2147483502" r:id="rId10"/>
    <p:sldId id="2147483526" r:id="rId11"/>
    <p:sldId id="2147483527" r:id="rId12"/>
    <p:sldId id="2147483525" r:id="rId13"/>
    <p:sldId id="2147483524" r:id="rId14"/>
    <p:sldId id="2147483537" r:id="rId15"/>
    <p:sldId id="2147483538" r:id="rId16"/>
    <p:sldId id="2147483539" r:id="rId17"/>
    <p:sldId id="2147483532" r:id="rId18"/>
    <p:sldId id="2147483529" r:id="rId19"/>
    <p:sldId id="2147483530" r:id="rId20"/>
    <p:sldId id="2147483507" r:id="rId21"/>
    <p:sldId id="2147483521" r:id="rId22"/>
    <p:sldId id="2147483522" r:id="rId23"/>
    <p:sldId id="2147483536" r:id="rId24"/>
    <p:sldId id="2147483534" r:id="rId25"/>
    <p:sldId id="2147483535" r:id="rId26"/>
    <p:sldId id="2147483533" r:id="rId27"/>
    <p:sldId id="2147483506" r:id="rId28"/>
    <p:sldId id="2147483540" r:id="rId29"/>
    <p:sldId id="2147483541" r:id="rId30"/>
    <p:sldId id="2516" r:id="rId31"/>
    <p:sldId id="2147483542" r:id="rId32"/>
    <p:sldId id="2147483543" r:id="rId33"/>
    <p:sldId id="2515" r:id="rId34"/>
    <p:sldId id="582" r:id="rId35"/>
    <p:sldId id="2419" r:id="rId3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CB1E"/>
    <a:srgbClr val="44C386"/>
    <a:srgbClr val="3996DF"/>
    <a:srgbClr val="374153"/>
    <a:srgbClr val="F17C21"/>
    <a:srgbClr val="E24856"/>
    <a:srgbClr val="567FF5"/>
    <a:srgbClr val="66BA36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09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99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0920</a:t>
            </a:r>
            <a:r>
              <a:rPr lang="zh-CN" altLang="en-US" dirty="0"/>
              <a:t>：标题不合适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一层：展厅</a:t>
            </a:r>
            <a:r>
              <a:rPr lang="en-US" altLang="zh-CN" dirty="0"/>
              <a:t>+</a:t>
            </a:r>
            <a:r>
              <a:rPr lang="zh-CN" altLang="en-US" dirty="0"/>
              <a:t>中压</a:t>
            </a:r>
            <a:r>
              <a:rPr lang="en-US" altLang="zh-CN" dirty="0"/>
              <a:t>/</a:t>
            </a:r>
            <a:r>
              <a:rPr lang="zh-CN" altLang="en-US" dirty="0"/>
              <a:t>高压配电（含</a:t>
            </a:r>
            <a:r>
              <a:rPr lang="en-US" altLang="zh-CN" dirty="0"/>
              <a:t>UPS+</a:t>
            </a:r>
            <a:r>
              <a:rPr lang="zh-CN" altLang="en-US" dirty="0"/>
              <a:t>电池室）</a:t>
            </a:r>
            <a:endParaRPr lang="en-US" altLang="zh-CN" dirty="0"/>
          </a:p>
          <a:p>
            <a:r>
              <a:rPr lang="zh-CN" altLang="en-US" dirty="0"/>
              <a:t>二层：</a:t>
            </a:r>
            <a:r>
              <a:rPr lang="en-US" altLang="zh-CN" dirty="0"/>
              <a:t>NOC Network Operation Center</a:t>
            </a:r>
            <a:r>
              <a:rPr lang="zh-CN" altLang="en-US" dirty="0"/>
              <a:t>主控室 </a:t>
            </a:r>
            <a:r>
              <a:rPr lang="en-US" altLang="zh-CN" dirty="0"/>
              <a:t>+ </a:t>
            </a:r>
            <a:r>
              <a:rPr lang="zh-CN" altLang="en-US" dirty="0"/>
              <a:t>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r>
              <a:rPr lang="zh-CN" altLang="en-US" dirty="0"/>
              <a:t>三层：核心机房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室外：冷塔</a:t>
            </a:r>
            <a:r>
              <a:rPr lang="en-US" altLang="zh-CN" dirty="0"/>
              <a:t>+</a:t>
            </a:r>
            <a:r>
              <a:rPr lang="zh-CN" altLang="en-US" dirty="0"/>
              <a:t>冷水机组，柴电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===============================================</a:t>
            </a:r>
          </a:p>
          <a:p>
            <a:endParaRPr lang="en-US" altLang="zh-CN" dirty="0"/>
          </a:p>
          <a:p>
            <a:r>
              <a:rPr lang="zh-CN" altLang="en-US" dirty="0"/>
              <a:t>核心机房：</a:t>
            </a:r>
            <a:r>
              <a:rPr lang="en-US" altLang="zh-CN" dirty="0"/>
              <a:t>2</a:t>
            </a:r>
            <a:r>
              <a:rPr lang="zh-CN" altLang="en-US" dirty="0"/>
              <a:t>层，分为 风冷区（管理面）</a:t>
            </a:r>
            <a:r>
              <a:rPr lang="en-US" altLang="zh-CN" dirty="0"/>
              <a:t>+</a:t>
            </a:r>
            <a:r>
              <a:rPr lang="zh-CN" altLang="en-US" dirty="0"/>
              <a:t>液冷区（业务面） </a:t>
            </a:r>
            <a:r>
              <a:rPr lang="en-US" altLang="zh-CN" dirty="0"/>
              <a:t>+ NOC</a:t>
            </a:r>
          </a:p>
          <a:p>
            <a:r>
              <a:rPr lang="zh-CN" altLang="en-US" dirty="0"/>
              <a:t>其他的都放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1E48D-7DEE-42BB-9CCD-BCDC47BA74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8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81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E88D15-04D1-7F5D-97F1-0984A30283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31695" y="1636007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295" y="180503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AI</a:t>
            </a: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计算集群</a:t>
            </a:r>
            <a:endParaRPr lang="en-US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algn="ctr"/>
            <a:r>
              <a:rPr lang="zh-CN" altLang="en-US" sz="960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挑战</a:t>
            </a:r>
            <a:endParaRPr lang="zh-CN" altLang="en-US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8F2C-7C87-7C66-8EAA-423A77BC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建设领先 </a:t>
            </a:r>
            <a:r>
              <a:rPr lang="en-US" altLang="zh-CN" dirty="0"/>
              <a:t>AI</a:t>
            </a:r>
            <a:r>
              <a:rPr lang="zh-CN" altLang="en-US" dirty="0"/>
              <a:t> 集群需要考虑的 </a:t>
            </a:r>
            <a:r>
              <a:rPr lang="en-US" altLang="zh-CN" dirty="0"/>
              <a:t>4</a:t>
            </a:r>
            <a:r>
              <a:rPr lang="zh-CN" altLang="en-US" dirty="0"/>
              <a:t> 大关键要素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36404-42A7-AF94-48DF-291FBA38A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rgbClr val="66BA36"/>
                </a:solidFill>
              </a:rPr>
              <a:t>基础设施的先进性：</a:t>
            </a:r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 计算中心基础设施不同于传统机房，走向以密集 </a:t>
            </a:r>
            <a:r>
              <a:rPr lang="en-US" altLang="zh-CN" dirty="0"/>
              <a:t>NPU/GPU</a:t>
            </a:r>
            <a:r>
              <a:rPr lang="zh-CN" altLang="en-US" dirty="0"/>
              <a:t> 算力为中心进行规划设计</a:t>
            </a:r>
            <a:endParaRPr lang="en-US" altLang="zh-CN" dirty="0"/>
          </a:p>
          <a:p>
            <a:pPr lvl="1"/>
            <a:r>
              <a:rPr lang="zh-CN" altLang="en-US" dirty="0"/>
              <a:t>需考虑单位功率密度提升、规模液冷技术的应用和网络工程部署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CA33E3-37C0-28F8-515E-DA72DADB381B}"/>
              </a:ext>
            </a:extLst>
          </p:cNvPr>
          <p:cNvGrpSpPr/>
          <p:nvPr/>
        </p:nvGrpSpPr>
        <p:grpSpPr>
          <a:xfrm>
            <a:off x="1161320" y="3213031"/>
            <a:ext cx="4898760" cy="2646006"/>
            <a:chOff x="6648169" y="454654"/>
            <a:chExt cx="4936968" cy="3432887"/>
          </a:xfrm>
        </p:grpSpPr>
        <p:cxnSp>
          <p:nvCxnSpPr>
            <p:cNvPr id="9" name="直接箭头连接符 124">
              <a:extLst>
                <a:ext uri="{FF2B5EF4-FFF2-40B4-BE49-F238E27FC236}">
                  <a16:creationId xmlns:a16="http://schemas.microsoft.com/office/drawing/2014/main" id="{DBBBF83C-1333-DC6F-F6AE-E9A160D8448E}"/>
                </a:ext>
              </a:extLst>
            </p:cNvPr>
            <p:cNvCxnSpPr>
              <a:cxnSpLocks/>
            </p:cNvCxnSpPr>
            <p:nvPr/>
          </p:nvCxnSpPr>
          <p:spPr>
            <a:xfrm>
              <a:off x="6652075" y="3574809"/>
              <a:ext cx="413806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37415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直接连接符 125">
              <a:extLst>
                <a:ext uri="{FF2B5EF4-FFF2-40B4-BE49-F238E27FC236}">
                  <a16:creationId xmlns:a16="http://schemas.microsoft.com/office/drawing/2014/main" id="{10785A25-28CD-5470-B396-B122096BD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8169" y="1091206"/>
              <a:ext cx="7371" cy="2478222"/>
            </a:xfrm>
            <a:prstGeom prst="line">
              <a:avLst/>
            </a:prstGeom>
            <a:noFill/>
            <a:ln w="19050" cap="flat" cmpd="sng" algn="ctr">
              <a:solidFill>
                <a:srgbClr val="374153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F636AD9-BA76-5E6F-237C-E69EE0E57CBB}"/>
                </a:ext>
              </a:extLst>
            </p:cNvPr>
            <p:cNvSpPr txBox="1"/>
            <p:nvPr/>
          </p:nvSpPr>
          <p:spPr>
            <a:xfrm>
              <a:off x="6779818" y="3480938"/>
              <a:ext cx="1003064" cy="39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kumimoji="1" lang="en-US" altLang="zh-CN" sz="105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16~19</a:t>
              </a:r>
              <a:endParaRPr kumimoji="1" lang="zh-CN" altLang="en-US" sz="105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4242D3-49E5-9129-7DA9-D074250A16A1}"/>
                </a:ext>
              </a:extLst>
            </p:cNvPr>
            <p:cNvSpPr txBox="1"/>
            <p:nvPr/>
          </p:nvSpPr>
          <p:spPr>
            <a:xfrm>
              <a:off x="8240149" y="3474517"/>
              <a:ext cx="1276998" cy="39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kumimoji="1" lang="en-US" altLang="zh-CN" sz="105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20~21</a:t>
              </a:r>
              <a:endParaRPr kumimoji="1" lang="zh-CN" altLang="en-US" sz="105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60433D6-4BF9-3EFB-F0B1-024C8A909691}"/>
                </a:ext>
              </a:extLst>
            </p:cNvPr>
            <p:cNvSpPr txBox="1"/>
            <p:nvPr/>
          </p:nvSpPr>
          <p:spPr>
            <a:xfrm>
              <a:off x="9734823" y="3490400"/>
              <a:ext cx="1047761" cy="39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kumimoji="1" lang="en-US" altLang="zh-CN" sz="105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2022~</a:t>
              </a:r>
              <a:endParaRPr kumimoji="1" lang="zh-CN" altLang="en-US" sz="105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4" name="直接箭头连接符 133">
              <a:extLst>
                <a:ext uri="{FF2B5EF4-FFF2-40B4-BE49-F238E27FC236}">
                  <a16:creationId xmlns:a16="http://schemas.microsoft.com/office/drawing/2014/main" id="{3420D742-6F87-26CF-F578-7329AF8349B6}"/>
                </a:ext>
              </a:extLst>
            </p:cNvPr>
            <p:cNvCxnSpPr/>
            <p:nvPr/>
          </p:nvCxnSpPr>
          <p:spPr bwMode="auto">
            <a:xfrm flipV="1">
              <a:off x="7145234" y="1262877"/>
              <a:ext cx="3644906" cy="1984841"/>
            </a:xfrm>
            <a:prstGeom prst="straightConnector1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B8F3064-B019-412C-2607-994A241349F3}"/>
                </a:ext>
              </a:extLst>
            </p:cNvPr>
            <p:cNvSpPr txBox="1"/>
            <p:nvPr/>
          </p:nvSpPr>
          <p:spPr>
            <a:xfrm>
              <a:off x="6771245" y="2533549"/>
              <a:ext cx="79799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034">
                <a:lnSpc>
                  <a:spcPct val="150000"/>
                </a:lnSpc>
                <a:defRPr/>
              </a:pPr>
              <a:r>
                <a:rPr kumimoji="1" lang="en-US" altLang="zh-CN" sz="110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250W</a:t>
              </a:r>
              <a:endParaRPr kumimoji="1" lang="zh-CN" altLang="en-US" sz="110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4BA9C3-9D0F-BA00-FB54-83053234FAB5}"/>
                </a:ext>
              </a:extLst>
            </p:cNvPr>
            <p:cNvSpPr txBox="1"/>
            <p:nvPr/>
          </p:nvSpPr>
          <p:spPr>
            <a:xfrm>
              <a:off x="7621171" y="2122356"/>
              <a:ext cx="79799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034">
                <a:lnSpc>
                  <a:spcPct val="150000"/>
                </a:lnSpc>
                <a:defRPr/>
              </a:pPr>
              <a:r>
                <a:rPr kumimoji="1" lang="en-US" altLang="zh-CN" sz="110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300W</a:t>
              </a:r>
              <a:endParaRPr kumimoji="1" lang="zh-CN" altLang="en-US" sz="110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CA8ED3-8316-857F-A873-8A163A022CE1}"/>
                </a:ext>
              </a:extLst>
            </p:cNvPr>
            <p:cNvSpPr txBox="1"/>
            <p:nvPr/>
          </p:nvSpPr>
          <p:spPr>
            <a:xfrm>
              <a:off x="8509866" y="1649644"/>
              <a:ext cx="79799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034">
                <a:lnSpc>
                  <a:spcPct val="150000"/>
                </a:lnSpc>
                <a:defRPr/>
              </a:pPr>
              <a:r>
                <a:rPr kumimoji="1" lang="en-US" altLang="zh-CN" sz="110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400W</a:t>
              </a:r>
              <a:endParaRPr kumimoji="1" lang="zh-CN" altLang="en-US" sz="110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D8BCCF7-C27E-A78F-3C76-B241C4393B9E}"/>
                </a:ext>
              </a:extLst>
            </p:cNvPr>
            <p:cNvSpPr txBox="1"/>
            <p:nvPr/>
          </p:nvSpPr>
          <p:spPr>
            <a:xfrm>
              <a:off x="9589092" y="1138141"/>
              <a:ext cx="79799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034">
                <a:lnSpc>
                  <a:spcPct val="150000"/>
                </a:lnSpc>
                <a:defRPr/>
              </a:pPr>
              <a:r>
                <a:rPr kumimoji="1" lang="en-US" altLang="zh-CN" sz="1100" kern="0" dirty="0">
                  <a:solidFill>
                    <a:srgbClr val="575756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700W</a:t>
              </a:r>
              <a:endParaRPr kumimoji="1" lang="zh-CN" altLang="en-US" sz="1100" kern="0" dirty="0">
                <a:solidFill>
                  <a:srgbClr val="57575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F05D93-DCEE-21D1-7B42-C033698EE398}"/>
                </a:ext>
              </a:extLst>
            </p:cNvPr>
            <p:cNvSpPr txBox="1"/>
            <p:nvPr/>
          </p:nvSpPr>
          <p:spPr>
            <a:xfrm>
              <a:off x="10153949" y="454654"/>
              <a:ext cx="1431188" cy="437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kumimoji="1" lang="en-SG" altLang="zh-CN" sz="12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Arial" panose="020B0604020202020204" pitchFamily="34" charset="0"/>
                </a:rPr>
                <a:t>GPU/NPU</a:t>
              </a:r>
              <a:endParaRPr kumimoji="1" lang="zh-CN" altLang="en-US" sz="12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9E5E4AA-E155-8128-A3C5-E72F99F172AE}"/>
              </a:ext>
            </a:extLst>
          </p:cNvPr>
          <p:cNvSpPr txBox="1"/>
          <p:nvPr/>
        </p:nvSpPr>
        <p:spPr>
          <a:xfrm>
            <a:off x="554804" y="4471142"/>
            <a:ext cx="596638" cy="316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300W</a:t>
            </a:r>
            <a:endParaRPr lang="en-US" altLang="zh-CN" sz="8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B41C16-CE88-A150-E001-CCECA1AA4E34}"/>
              </a:ext>
            </a:extLst>
          </p:cNvPr>
          <p:cNvSpPr txBox="1"/>
          <p:nvPr/>
        </p:nvSpPr>
        <p:spPr>
          <a:xfrm>
            <a:off x="703258" y="3154887"/>
            <a:ext cx="954108" cy="517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034">
              <a:lnSpc>
                <a:spcPct val="12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芯片 </a:t>
            </a:r>
            <a:r>
              <a: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TDP</a:t>
            </a:r>
          </a:p>
          <a:p>
            <a:pPr algn="ctr" defTabSz="914034">
              <a:lnSpc>
                <a:spcPct val="12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满负荷功耗</a:t>
            </a:r>
          </a:p>
        </p:txBody>
      </p:sp>
      <p:cxnSp>
        <p:nvCxnSpPr>
          <p:cNvPr id="22" name="直接连接符 123">
            <a:extLst>
              <a:ext uri="{FF2B5EF4-FFF2-40B4-BE49-F238E27FC236}">
                <a16:creationId xmlns:a16="http://schemas.microsoft.com/office/drawing/2014/main" id="{1E8ACCC7-80F9-D676-6AF0-13F015526C4F}"/>
              </a:ext>
            </a:extLst>
          </p:cNvPr>
          <p:cNvCxnSpPr/>
          <p:nvPr/>
        </p:nvCxnSpPr>
        <p:spPr>
          <a:xfrm>
            <a:off x="1338190" y="4852248"/>
            <a:ext cx="3813497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722A657-9B76-E51C-BD89-A6B0E8ED784D}"/>
              </a:ext>
            </a:extLst>
          </p:cNvPr>
          <p:cNvSpPr txBox="1"/>
          <p:nvPr/>
        </p:nvSpPr>
        <p:spPr>
          <a:xfrm>
            <a:off x="4143870" y="3561417"/>
            <a:ext cx="359072" cy="2239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600">
                <a:solidFill>
                  <a:srgbClr val="C00000"/>
                </a:solidFill>
              </a:defRPr>
            </a:lvl1pPr>
          </a:lstStyle>
          <a:p>
            <a:pPr defTabSz="914034">
              <a:lnSpc>
                <a:spcPct val="150000"/>
              </a:lnSpc>
              <a:defRPr/>
            </a:pPr>
            <a:r>
              <a:rPr lang="en-US" altLang="zh-CN" sz="1100" dirty="0">
                <a:latin typeface="Lexend" pitchFamily="2" charset="0"/>
                <a:ea typeface="微软雅黑" panose="020B0503020204020204" pitchFamily="34" charset="-122"/>
              </a:rPr>
              <a:t>H100</a:t>
            </a:r>
            <a:endParaRPr lang="zh-CN" altLang="en-US" sz="1100" dirty="0"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5D81AB-0975-C388-47F3-A2CE1D3B98ED}"/>
              </a:ext>
            </a:extLst>
          </p:cNvPr>
          <p:cNvSpPr txBox="1"/>
          <p:nvPr/>
        </p:nvSpPr>
        <p:spPr>
          <a:xfrm>
            <a:off x="3435429" y="3932323"/>
            <a:ext cx="391132" cy="2239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sz="600">
                <a:solidFill>
                  <a:srgbClr val="C00000"/>
                </a:solidFill>
              </a:defRPr>
            </a:lvl1pPr>
          </a:lstStyle>
          <a:p>
            <a:pPr defTabSz="914034">
              <a:lnSpc>
                <a:spcPct val="150000"/>
              </a:lnSpc>
              <a:defRPr/>
            </a:pPr>
            <a:r>
              <a:rPr lang="en-US" altLang="zh-CN" sz="1100" dirty="0">
                <a:latin typeface="Lexend" pitchFamily="2" charset="0"/>
                <a:ea typeface="微软雅黑" panose="020B0503020204020204" pitchFamily="34" charset="-122"/>
              </a:rPr>
              <a:t>A100 </a:t>
            </a:r>
            <a:endParaRPr lang="zh-CN" altLang="en-US" sz="1100" dirty="0"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92703F-9A93-04BC-55DF-D38CF90DE6A3}"/>
              </a:ext>
            </a:extLst>
          </p:cNvPr>
          <p:cNvSpPr/>
          <p:nvPr/>
        </p:nvSpPr>
        <p:spPr>
          <a:xfrm>
            <a:off x="7459961" y="5074835"/>
            <a:ext cx="354488" cy="561722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lnSpc>
                <a:spcPct val="150000"/>
              </a:lnSpc>
              <a:defRPr/>
            </a:pPr>
            <a:endParaRPr lang="zh-CN" altLang="en-US" sz="1400" kern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B0BEA5-60E5-8110-0C34-D7AFB0DC9A43}"/>
              </a:ext>
            </a:extLst>
          </p:cNvPr>
          <p:cNvSpPr/>
          <p:nvPr/>
        </p:nvSpPr>
        <p:spPr>
          <a:xfrm>
            <a:off x="8855392" y="4513114"/>
            <a:ext cx="354488" cy="112344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lnSpc>
                <a:spcPct val="150000"/>
              </a:lnSpc>
              <a:defRPr/>
            </a:pPr>
            <a:endParaRPr lang="zh-CN" altLang="en-US" sz="1400" kern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96CEEF4-BECB-8C14-6F52-6164A412A510}"/>
              </a:ext>
            </a:extLst>
          </p:cNvPr>
          <p:cNvSpPr/>
          <p:nvPr/>
        </p:nvSpPr>
        <p:spPr>
          <a:xfrm>
            <a:off x="10250822" y="3951392"/>
            <a:ext cx="354488" cy="1685165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lnSpc>
                <a:spcPct val="150000"/>
              </a:lnSpc>
              <a:defRPr/>
            </a:pPr>
            <a:endParaRPr lang="zh-CN" altLang="en-US" sz="1400" kern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0" name="直接连接符 168">
            <a:extLst>
              <a:ext uri="{FF2B5EF4-FFF2-40B4-BE49-F238E27FC236}">
                <a16:creationId xmlns:a16="http://schemas.microsoft.com/office/drawing/2014/main" id="{D97315FB-A10E-A3D3-17DA-1F8A2E39875E}"/>
              </a:ext>
            </a:extLst>
          </p:cNvPr>
          <p:cNvCxnSpPr/>
          <p:nvPr/>
        </p:nvCxnSpPr>
        <p:spPr>
          <a:xfrm>
            <a:off x="7126816" y="5636557"/>
            <a:ext cx="3815297" cy="0"/>
          </a:xfrm>
          <a:prstGeom prst="line">
            <a:avLst/>
          </a:prstGeom>
          <a:noFill/>
          <a:ln w="6350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BF177EA-7C7B-75B7-71A9-C38611F416A6}"/>
              </a:ext>
            </a:extLst>
          </p:cNvPr>
          <p:cNvSpPr txBox="1"/>
          <p:nvPr/>
        </p:nvSpPr>
        <p:spPr>
          <a:xfrm>
            <a:off x="7361085" y="5627932"/>
            <a:ext cx="600690" cy="23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~16</a:t>
            </a:r>
            <a:r>
              <a:rPr lang="zh-CN" altLang="en-US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5E3C07-9F46-34E4-0E4F-0ED6821481D0}"/>
              </a:ext>
            </a:extLst>
          </p:cNvPr>
          <p:cNvSpPr txBox="1"/>
          <p:nvPr/>
        </p:nvSpPr>
        <p:spPr>
          <a:xfrm>
            <a:off x="8672542" y="5627932"/>
            <a:ext cx="743292" cy="23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17-21</a:t>
            </a:r>
            <a:r>
              <a:rPr lang="zh-CN" altLang="en-US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59DC6A-F512-4F35-63C5-25748D7C5FFC}"/>
              </a:ext>
            </a:extLst>
          </p:cNvPr>
          <p:cNvSpPr txBox="1"/>
          <p:nvPr/>
        </p:nvSpPr>
        <p:spPr>
          <a:xfrm>
            <a:off x="10037838" y="5627932"/>
            <a:ext cx="840120" cy="23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22-25</a:t>
            </a:r>
            <a:r>
              <a:rPr lang="zh-CN" altLang="en-US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~</a:t>
            </a: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35D0DC-2F8F-D010-8317-CB5DCD1809E7}"/>
              </a:ext>
            </a:extLst>
          </p:cNvPr>
          <p:cNvSpPr txBox="1"/>
          <p:nvPr/>
        </p:nvSpPr>
        <p:spPr>
          <a:xfrm>
            <a:off x="7244734" y="4751890"/>
            <a:ext cx="965117" cy="23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3~4kW/</a:t>
            </a:r>
            <a:r>
              <a:rPr lang="zh-CN" altLang="en-US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架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0330001-5971-D7C0-2358-A63C5A8A17A2}"/>
              </a:ext>
            </a:extLst>
          </p:cNvPr>
          <p:cNvSpPr txBox="1"/>
          <p:nvPr/>
        </p:nvSpPr>
        <p:spPr>
          <a:xfrm>
            <a:off x="8632902" y="4222669"/>
            <a:ext cx="965117" cy="23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5~8kW/</a:t>
            </a:r>
            <a:r>
              <a:rPr lang="zh-CN" altLang="en-US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8177E2-3A44-9092-408B-E3E608D8FBC5}"/>
              </a:ext>
            </a:extLst>
          </p:cNvPr>
          <p:cNvSpPr txBox="1"/>
          <p:nvPr/>
        </p:nvSpPr>
        <p:spPr>
          <a:xfrm>
            <a:off x="9918548" y="3640605"/>
            <a:ext cx="1148211" cy="235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20~60kW/</a:t>
            </a:r>
            <a:r>
              <a:rPr lang="zh-CN" altLang="en-US" sz="1100" kern="0" dirty="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架</a:t>
            </a:r>
          </a:p>
        </p:txBody>
      </p:sp>
      <p:cxnSp>
        <p:nvCxnSpPr>
          <p:cNvPr id="27" name="直接连接符 145">
            <a:extLst>
              <a:ext uri="{FF2B5EF4-FFF2-40B4-BE49-F238E27FC236}">
                <a16:creationId xmlns:a16="http://schemas.microsoft.com/office/drawing/2014/main" id="{055001EE-BBB9-9B10-447C-E7B9D4D5EE34}"/>
              </a:ext>
            </a:extLst>
          </p:cNvPr>
          <p:cNvCxnSpPr/>
          <p:nvPr/>
        </p:nvCxnSpPr>
        <p:spPr>
          <a:xfrm flipV="1">
            <a:off x="7408839" y="4734658"/>
            <a:ext cx="1659883" cy="5353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46">
            <a:extLst>
              <a:ext uri="{FF2B5EF4-FFF2-40B4-BE49-F238E27FC236}">
                <a16:creationId xmlns:a16="http://schemas.microsoft.com/office/drawing/2014/main" id="{705C05F6-CE2B-7D56-0357-1B34BEB2E555}"/>
              </a:ext>
            </a:extLst>
          </p:cNvPr>
          <p:cNvCxnSpPr>
            <a:cxnSpLocks/>
          </p:cNvCxnSpPr>
          <p:nvPr/>
        </p:nvCxnSpPr>
        <p:spPr>
          <a:xfrm flipV="1">
            <a:off x="9077203" y="4230995"/>
            <a:ext cx="1120221" cy="492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49">
            <a:extLst>
              <a:ext uri="{FF2B5EF4-FFF2-40B4-BE49-F238E27FC236}">
                <a16:creationId xmlns:a16="http://schemas.microsoft.com/office/drawing/2014/main" id="{2544AC6C-0036-907C-4DA4-1831CE6A5368}"/>
              </a:ext>
            </a:extLst>
          </p:cNvPr>
          <p:cNvCxnSpPr>
            <a:cxnSpLocks/>
          </p:cNvCxnSpPr>
          <p:nvPr/>
        </p:nvCxnSpPr>
        <p:spPr>
          <a:xfrm flipV="1">
            <a:off x="10188203" y="4043936"/>
            <a:ext cx="834213" cy="18289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51">
            <a:extLst>
              <a:ext uri="{FF2B5EF4-FFF2-40B4-BE49-F238E27FC236}">
                <a16:creationId xmlns:a16="http://schemas.microsoft.com/office/drawing/2014/main" id="{5096C054-1DAC-04AC-86E5-2D0EDB7F7FEE}"/>
              </a:ext>
            </a:extLst>
          </p:cNvPr>
          <p:cNvCxnSpPr/>
          <p:nvPr/>
        </p:nvCxnSpPr>
        <p:spPr>
          <a:xfrm>
            <a:off x="7129831" y="3905521"/>
            <a:ext cx="0" cy="1743803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52">
            <a:extLst>
              <a:ext uri="{FF2B5EF4-FFF2-40B4-BE49-F238E27FC236}">
                <a16:creationId xmlns:a16="http://schemas.microsoft.com/office/drawing/2014/main" id="{87347720-8411-464F-C76E-71A7FCDCF055}"/>
              </a:ext>
            </a:extLst>
          </p:cNvPr>
          <p:cNvCxnSpPr/>
          <p:nvPr/>
        </p:nvCxnSpPr>
        <p:spPr>
          <a:xfrm flipV="1">
            <a:off x="7167063" y="5265697"/>
            <a:ext cx="29224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51864C4-86EF-5530-BB03-15783F6B378A}"/>
              </a:ext>
            </a:extLst>
          </p:cNvPr>
          <p:cNvSpPr txBox="1"/>
          <p:nvPr/>
        </p:nvSpPr>
        <p:spPr>
          <a:xfrm>
            <a:off x="6049838" y="4553260"/>
            <a:ext cx="1244099" cy="2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34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12kW/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柜</a:t>
            </a:r>
          </a:p>
        </p:txBody>
      </p:sp>
      <p:cxnSp>
        <p:nvCxnSpPr>
          <p:cNvPr id="36" name="直接连接符 154">
            <a:extLst>
              <a:ext uri="{FF2B5EF4-FFF2-40B4-BE49-F238E27FC236}">
                <a16:creationId xmlns:a16="http://schemas.microsoft.com/office/drawing/2014/main" id="{36A018FE-A765-B062-C5F9-9F733C6E5125}"/>
              </a:ext>
            </a:extLst>
          </p:cNvPr>
          <p:cNvCxnSpPr>
            <a:cxnSpLocks/>
          </p:cNvCxnSpPr>
          <p:nvPr/>
        </p:nvCxnSpPr>
        <p:spPr>
          <a:xfrm>
            <a:off x="7147382" y="4717073"/>
            <a:ext cx="188525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55">
            <a:extLst>
              <a:ext uri="{FF2B5EF4-FFF2-40B4-BE49-F238E27FC236}">
                <a16:creationId xmlns:a16="http://schemas.microsoft.com/office/drawing/2014/main" id="{AEE715E0-8B95-586C-06CD-5208075F1F56}"/>
              </a:ext>
            </a:extLst>
          </p:cNvPr>
          <p:cNvCxnSpPr>
            <a:cxnSpLocks/>
          </p:cNvCxnSpPr>
          <p:nvPr/>
        </p:nvCxnSpPr>
        <p:spPr>
          <a:xfrm>
            <a:off x="7152373" y="4226824"/>
            <a:ext cx="297050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5C06C16-EB93-5E3E-67CA-EC565B83EF53}"/>
              </a:ext>
            </a:extLst>
          </p:cNvPr>
          <p:cNvSpPr txBox="1"/>
          <p:nvPr/>
        </p:nvSpPr>
        <p:spPr>
          <a:xfrm>
            <a:off x="6520873" y="3378113"/>
            <a:ext cx="1107996" cy="3369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034">
              <a:lnSpc>
                <a:spcPct val="150000"/>
              </a:lnSpc>
              <a:defRPr/>
            </a:pPr>
            <a:r>
              <a:rPr lang="zh-CN" altLang="en-US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平均功率密度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E2CB343-8EC0-994A-ECA9-C2B6E4C6846D}"/>
              </a:ext>
            </a:extLst>
          </p:cNvPr>
          <p:cNvSpPr txBox="1"/>
          <p:nvPr/>
        </p:nvSpPr>
        <p:spPr>
          <a:xfrm>
            <a:off x="1216987" y="6027301"/>
            <a:ext cx="4281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112">
              <a:defRPr/>
            </a:pPr>
            <a:r>
              <a:rPr kumimoji="1" lang="zh-CN" altLang="en-US" sz="14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芯片</a:t>
            </a:r>
            <a:r>
              <a:rPr kumimoji="1" lang="en-US" altLang="zh-CN" sz="14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TDP</a:t>
            </a:r>
            <a:r>
              <a:rPr kumimoji="1" lang="zh-CN" altLang="en-US" sz="14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功耗的上升，使液冷技术应用成为必然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03FF37-AF6B-DFD2-9779-75A9B0F4FA7E}"/>
              </a:ext>
            </a:extLst>
          </p:cNvPr>
          <p:cNvSpPr txBox="1"/>
          <p:nvPr/>
        </p:nvSpPr>
        <p:spPr>
          <a:xfrm>
            <a:off x="6803157" y="5987758"/>
            <a:ext cx="44059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12">
              <a:defRPr/>
            </a:pPr>
            <a:r>
              <a:rPr kumimoji="1" lang="zh-CN" altLang="en-US" sz="14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智算进一步拉高功耗密度需求，单机柜超过</a:t>
            </a:r>
            <a:r>
              <a:rPr kumimoji="1" lang="en-US" altLang="zh-CN" sz="14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50kW</a:t>
            </a:r>
            <a:endParaRPr kumimoji="1" lang="zh-CN" altLang="en-US" sz="14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124">
            <a:extLst>
              <a:ext uri="{FF2B5EF4-FFF2-40B4-BE49-F238E27FC236}">
                <a16:creationId xmlns:a16="http://schemas.microsoft.com/office/drawing/2014/main" id="{D517E437-37E1-3D82-FC9D-3738C431AF53}"/>
              </a:ext>
            </a:extLst>
          </p:cNvPr>
          <p:cNvCxnSpPr>
            <a:cxnSpLocks/>
          </p:cNvCxnSpPr>
          <p:nvPr/>
        </p:nvCxnSpPr>
        <p:spPr>
          <a:xfrm>
            <a:off x="7123598" y="5636191"/>
            <a:ext cx="4106039" cy="0"/>
          </a:xfrm>
          <a:prstGeom prst="straightConnector1">
            <a:avLst/>
          </a:prstGeom>
          <a:noFill/>
          <a:ln w="19050" cap="flat" cmpd="sng" algn="ctr">
            <a:solidFill>
              <a:srgbClr val="37415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直接连接符 125">
            <a:extLst>
              <a:ext uri="{FF2B5EF4-FFF2-40B4-BE49-F238E27FC236}">
                <a16:creationId xmlns:a16="http://schemas.microsoft.com/office/drawing/2014/main" id="{33F070A5-A3F2-FA94-76A4-F7BE51E9CDA1}"/>
              </a:ext>
            </a:extLst>
          </p:cNvPr>
          <p:cNvCxnSpPr>
            <a:cxnSpLocks/>
          </p:cNvCxnSpPr>
          <p:nvPr/>
        </p:nvCxnSpPr>
        <p:spPr>
          <a:xfrm flipH="1" flipV="1">
            <a:off x="7119722" y="3721876"/>
            <a:ext cx="7314" cy="1910168"/>
          </a:xfrm>
          <a:prstGeom prst="line">
            <a:avLst/>
          </a:prstGeom>
          <a:noFill/>
          <a:ln w="19050" cap="flat" cmpd="sng" algn="ctr">
            <a:solidFill>
              <a:srgbClr val="374153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82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44A972-3E30-A6A9-9300-9C641900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建设领先 </a:t>
            </a:r>
            <a:r>
              <a:rPr lang="en-US" altLang="zh-CN" dirty="0"/>
              <a:t>AI</a:t>
            </a:r>
            <a:r>
              <a:rPr lang="zh-CN" altLang="en-US" dirty="0"/>
              <a:t> 集群需要考虑的 </a:t>
            </a:r>
            <a:r>
              <a:rPr lang="en-US" altLang="zh-CN" dirty="0"/>
              <a:t>4</a:t>
            </a:r>
            <a:r>
              <a:rPr lang="zh-CN" altLang="en-US" dirty="0"/>
              <a:t> 大关键要素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981E22-D87B-2985-F185-D5B870BA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66BA36"/>
                </a:solidFill>
              </a:rPr>
              <a:t>2.</a:t>
            </a:r>
            <a:r>
              <a:rPr lang="zh-CN" altLang="en-US" b="1" dirty="0">
                <a:solidFill>
                  <a:srgbClr val="66BA36"/>
                </a:solidFill>
              </a:rPr>
              <a:t>   超大规模集群互联技术：</a:t>
            </a:r>
            <a:endParaRPr lang="en-US" altLang="zh-CN" b="1" dirty="0">
              <a:solidFill>
                <a:srgbClr val="66BA36"/>
              </a:solidFill>
            </a:endParaRPr>
          </a:p>
          <a:p>
            <a:pPr lvl="1"/>
            <a:r>
              <a:rPr lang="zh-CN" altLang="en-US" dirty="0"/>
              <a:t>大模型从千亿稠密走向万亿稀疏，从单模态走向多模态</a:t>
            </a:r>
            <a:endParaRPr lang="en-US" altLang="zh-CN" dirty="0"/>
          </a:p>
          <a:p>
            <a:pPr lvl="1"/>
            <a:r>
              <a:rPr lang="zh-CN" altLang="en-US" dirty="0"/>
              <a:t>模型结构从</a:t>
            </a:r>
            <a:r>
              <a:rPr lang="en-US" altLang="zh-CN" dirty="0"/>
              <a:t> Transformer</a:t>
            </a:r>
            <a:r>
              <a:rPr lang="zh-CN" altLang="en-US" dirty="0"/>
              <a:t> </a:t>
            </a:r>
            <a:r>
              <a:rPr lang="en-US" altLang="zh-CN" dirty="0"/>
              <a:t>Attention </a:t>
            </a:r>
            <a:r>
              <a:rPr lang="zh-CN" altLang="en-US" dirty="0"/>
              <a:t>到 </a:t>
            </a:r>
            <a:r>
              <a:rPr lang="en-US" altLang="zh-CN" dirty="0"/>
              <a:t>MOE</a:t>
            </a:r>
            <a:r>
              <a:rPr lang="zh-CN" altLang="en-US" dirty="0"/>
              <a:t>、</a:t>
            </a:r>
            <a:r>
              <a:rPr lang="en-US" altLang="zh-CN" dirty="0"/>
              <a:t>RWKV</a:t>
            </a:r>
            <a:r>
              <a:rPr lang="zh-CN" altLang="en-US" dirty="0"/>
              <a:t>、</a:t>
            </a:r>
            <a:r>
              <a:rPr lang="en-US" altLang="zh-CN" dirty="0"/>
              <a:t>JEPA</a:t>
            </a:r>
            <a:r>
              <a:rPr lang="zh-CN" altLang="en-US" dirty="0"/>
              <a:t>、</a:t>
            </a:r>
            <a:r>
              <a:rPr lang="en-US" altLang="zh-CN" dirty="0"/>
              <a:t>MAMBA</a:t>
            </a:r>
            <a:r>
              <a:rPr lang="zh-CN" altLang="en-US" dirty="0"/>
              <a:t>、</a:t>
            </a:r>
            <a:r>
              <a:rPr lang="en-US" altLang="zh-CN" dirty="0"/>
              <a:t>Linear 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带来对于大规模组网、负载均衡、多级存储，及未来超节点的新技术需求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What is PCIe? Understanding PCIe Slots, Cards and Lanes - Crystal Group">
            <a:extLst>
              <a:ext uri="{FF2B5EF4-FFF2-40B4-BE49-F238E27FC236}">
                <a16:creationId xmlns:a16="http://schemas.microsoft.com/office/drawing/2014/main" id="{F71C7843-A5BB-C600-59D4-38EF18D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723" y="3455126"/>
            <a:ext cx="3254963" cy="24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50F55B5-DB90-EFD7-B003-D2B2C63DF30C}"/>
              </a:ext>
            </a:extLst>
          </p:cNvPr>
          <p:cNvSpPr txBox="1"/>
          <p:nvPr/>
        </p:nvSpPr>
        <p:spPr>
          <a:xfrm>
            <a:off x="989487" y="5893959"/>
            <a:ext cx="1613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Lexend" pitchFamily="2" charset="0"/>
              </a:rPr>
              <a:t>PCIE</a:t>
            </a:r>
            <a:endParaRPr lang="zh-CN" altLang="en-US" sz="2400" dirty="0">
              <a:latin typeface="Lexend" pitchFamily="2" charset="0"/>
            </a:endParaRPr>
          </a:p>
        </p:txBody>
      </p:sp>
      <p:pic>
        <p:nvPicPr>
          <p:cNvPr id="2052" name="Picture 4" descr="NVIDIA Blackwell Is Up &amp; Running In Data Centers: NVLINK Upgraded To 1.4  TB/s, More GPU Details, First-Ever FP4 GenAI Image">
            <a:extLst>
              <a:ext uri="{FF2B5EF4-FFF2-40B4-BE49-F238E27FC236}">
                <a16:creationId xmlns:a16="http://schemas.microsoft.com/office/drawing/2014/main" id="{3C251DEE-4461-BFEB-68EE-2BE10367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8828" y="3474177"/>
            <a:ext cx="3254964" cy="24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55D0008-C9BE-2900-69C5-4193E00EF5B5}"/>
              </a:ext>
            </a:extLst>
          </p:cNvPr>
          <p:cNvSpPr txBox="1"/>
          <p:nvPr/>
        </p:nvSpPr>
        <p:spPr>
          <a:xfrm>
            <a:off x="3801213" y="5919224"/>
            <a:ext cx="3647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Lexend" pitchFamily="2" charset="0"/>
              </a:rPr>
              <a:t>NVLINK</a:t>
            </a:r>
            <a:r>
              <a:rPr lang="zh-CN" altLang="en-US" sz="2400" dirty="0">
                <a:latin typeface="Lexend" pitchFamily="2" charset="0"/>
              </a:rPr>
              <a:t> </a:t>
            </a:r>
            <a:r>
              <a:rPr lang="en-US" altLang="zh-CN" sz="2400" dirty="0">
                <a:latin typeface="Lexend" pitchFamily="2" charset="0"/>
              </a:rPr>
              <a:t>to</a:t>
            </a:r>
            <a:r>
              <a:rPr lang="zh-CN" altLang="en-US" sz="2400" dirty="0">
                <a:latin typeface="Lexend" pitchFamily="2" charset="0"/>
              </a:rPr>
              <a:t> </a:t>
            </a:r>
            <a:r>
              <a:rPr lang="en-US" altLang="zh-CN" sz="2400" dirty="0">
                <a:latin typeface="Lexend" pitchFamily="2" charset="0"/>
              </a:rPr>
              <a:t>NV</a:t>
            </a:r>
            <a:r>
              <a:rPr lang="zh-CN" altLang="en-US" sz="2400" dirty="0">
                <a:latin typeface="Lexend" pitchFamily="2" charset="0"/>
              </a:rPr>
              <a:t> </a:t>
            </a:r>
            <a:r>
              <a:rPr lang="en-US" altLang="zh-CN" sz="2400" dirty="0">
                <a:latin typeface="Lexend" pitchFamily="2" charset="0"/>
              </a:rPr>
              <a:t>Fusion</a:t>
            </a:r>
            <a:endParaRPr lang="zh-CN" altLang="en-US" sz="2400" dirty="0">
              <a:latin typeface="Lexend" pitchFamily="2" charset="0"/>
            </a:endParaRPr>
          </a:p>
        </p:txBody>
      </p:sp>
      <p:pic>
        <p:nvPicPr>
          <p:cNvPr id="2054" name="Picture 6" descr="NVIDIA InfiniBand Adapters | NVIDIA">
            <a:extLst>
              <a:ext uri="{FF2B5EF4-FFF2-40B4-BE49-F238E27FC236}">
                <a16:creationId xmlns:a16="http://schemas.microsoft.com/office/drawing/2014/main" id="{D2D6B001-1E0E-A4E7-06F8-BF73C6D62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94038" y="3456167"/>
            <a:ext cx="4413173" cy="24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4B4D669-10FA-FEEE-27B0-0446010C0784}"/>
              </a:ext>
            </a:extLst>
          </p:cNvPr>
          <p:cNvSpPr txBox="1"/>
          <p:nvPr/>
        </p:nvSpPr>
        <p:spPr>
          <a:xfrm>
            <a:off x="7976789" y="5919224"/>
            <a:ext cx="3647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Lexend" pitchFamily="2" charset="0"/>
              </a:rPr>
              <a:t>RDMA</a:t>
            </a:r>
            <a:r>
              <a:rPr lang="zh-CN" altLang="en-US" sz="2400" dirty="0">
                <a:latin typeface="Lexend" pitchFamily="2" charset="0"/>
              </a:rPr>
              <a:t> </a:t>
            </a:r>
            <a:r>
              <a:rPr lang="en-US" altLang="zh-CN" sz="2400" dirty="0">
                <a:latin typeface="Lexend" pitchFamily="2" charset="0"/>
              </a:rPr>
              <a:t>base</a:t>
            </a:r>
            <a:r>
              <a:rPr lang="zh-CN" altLang="en-US" sz="2400" dirty="0">
                <a:latin typeface="Lexend" pitchFamily="2" charset="0"/>
              </a:rPr>
              <a:t> </a:t>
            </a:r>
            <a:r>
              <a:rPr lang="en-US" altLang="zh-CN" sz="2400" dirty="0">
                <a:latin typeface="Lexend" pitchFamily="2" charset="0"/>
              </a:rPr>
              <a:t>IB/RoCE</a:t>
            </a:r>
            <a:endParaRPr lang="zh-CN" altLang="en-US" sz="2400" dirty="0"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44A972-3E30-A6A9-9300-9C641900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建设领先 </a:t>
            </a:r>
            <a:r>
              <a:rPr lang="en-US" altLang="zh-CN" dirty="0"/>
              <a:t>AI</a:t>
            </a:r>
            <a:r>
              <a:rPr lang="zh-CN" altLang="en-US" dirty="0"/>
              <a:t> 集群需要考虑的 </a:t>
            </a:r>
            <a:r>
              <a:rPr lang="en-US" altLang="zh-CN" dirty="0"/>
              <a:t>4</a:t>
            </a:r>
            <a:r>
              <a:rPr lang="zh-CN" altLang="en-US" dirty="0"/>
              <a:t> 大关键要素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981E22-D87B-2985-F185-D5B870BA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66BA36"/>
                </a:solidFill>
              </a:rPr>
              <a:t>3.</a:t>
            </a:r>
            <a:r>
              <a:rPr lang="zh-CN" altLang="en-US" b="1" dirty="0">
                <a:solidFill>
                  <a:srgbClr val="66BA36"/>
                </a:solidFill>
              </a:rPr>
              <a:t>   极致算力使用效率：</a:t>
            </a:r>
            <a:endParaRPr lang="en-US" altLang="zh-CN" b="1" dirty="0">
              <a:solidFill>
                <a:srgbClr val="66BA36"/>
              </a:solidFill>
            </a:endParaRPr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 集群需要通过软硬协同、算存网云全栈协同来综合提升算力使用效率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单机执行效率（有效算力）：</a:t>
            </a:r>
            <a:r>
              <a:rPr lang="zh-CN" altLang="en-US" sz="1800" dirty="0"/>
              <a:t>伴随模型规模增大，单机执行内存和 </a:t>
            </a:r>
            <a:r>
              <a:rPr lang="en-US" altLang="zh-CN" sz="1800" dirty="0"/>
              <a:t>I/O</a:t>
            </a:r>
            <a:r>
              <a:rPr lang="zh-CN" altLang="en-US" sz="1800" dirty="0"/>
              <a:t> 瓶颈、计算交互损耗、资源调度不均等问题，影响 </a:t>
            </a:r>
            <a:r>
              <a:rPr lang="en-US" altLang="zh-CN" sz="1800" dirty="0"/>
              <a:t>MFU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集群并行效率（线性度）</a:t>
            </a:r>
            <a:r>
              <a:rPr lang="zh-CN" altLang="en-US" b="1" dirty="0"/>
              <a:t>：</a:t>
            </a:r>
            <a:r>
              <a:rPr lang="zh-CN" altLang="en-US" sz="1800" dirty="0"/>
              <a:t>集群规模增大，各类并行通信额外开销，影响算力利用率的保持度，即线性度，进而影响训练效率和成本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单</a:t>
            </a:r>
            <a:r>
              <a:rPr lang="en-US" altLang="zh-CN" b="1" dirty="0">
                <a:solidFill>
                  <a:srgbClr val="C00000"/>
                </a:solidFill>
              </a:rPr>
              <a:t> Step</a:t>
            </a:r>
            <a:r>
              <a:rPr lang="zh-CN" altLang="en-US" b="1" dirty="0">
                <a:solidFill>
                  <a:srgbClr val="C00000"/>
                </a:solidFill>
              </a:rPr>
              <a:t> 训练时长（</a:t>
            </a:r>
            <a:r>
              <a:rPr lang="en-US" altLang="zh-CN" b="1" dirty="0">
                <a:solidFill>
                  <a:srgbClr val="C00000"/>
                </a:solidFill>
              </a:rPr>
              <a:t>Token/s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sz="1800" dirty="0"/>
              <a:t>计算时长 </a:t>
            </a:r>
            <a:r>
              <a:rPr lang="en-US" altLang="zh-CN" sz="1800" dirty="0"/>
              <a:t>+</a:t>
            </a:r>
            <a:r>
              <a:rPr lang="zh-CN" altLang="en-US" sz="1800" dirty="0"/>
              <a:t> 通信时长 </a:t>
            </a:r>
            <a:r>
              <a:rPr lang="en-US" altLang="zh-CN" sz="1800" dirty="0"/>
              <a:t>+</a:t>
            </a:r>
            <a:r>
              <a:rPr lang="zh-CN" altLang="en-US" sz="1800" dirty="0"/>
              <a:t> 存储 </a:t>
            </a:r>
            <a:r>
              <a:rPr lang="en-US" altLang="zh-CN" sz="1800" dirty="0"/>
              <a:t>IO</a:t>
            </a:r>
            <a:r>
              <a:rPr lang="zh-CN" altLang="en-US" sz="1800" dirty="0"/>
              <a:t> 时长 </a:t>
            </a:r>
            <a:r>
              <a:rPr lang="en-US" altLang="zh-CN" sz="1800" dirty="0"/>
              <a:t>- </a:t>
            </a:r>
            <a:r>
              <a:rPr lang="zh-CN" altLang="en-US" sz="1800" dirty="0"/>
              <a:t>可隐藏通信时长 </a:t>
            </a:r>
            <a:r>
              <a:rPr lang="en-US" altLang="zh-CN" sz="1800" dirty="0"/>
              <a:t>- </a:t>
            </a:r>
            <a:r>
              <a:rPr lang="zh-CN" altLang="en-US" sz="1800" dirty="0"/>
              <a:t>可隐藏 </a:t>
            </a:r>
            <a:r>
              <a:rPr lang="en-US" altLang="zh-CN" sz="1800" dirty="0"/>
              <a:t>IO</a:t>
            </a:r>
            <a:r>
              <a:rPr lang="zh-CN" altLang="en-US" sz="1800" dirty="0"/>
              <a:t> 时长。</a:t>
            </a:r>
            <a:r>
              <a:rPr lang="en-US" altLang="zh-CN" sz="1800" dirty="0"/>
              <a:t>1</a:t>
            </a:r>
            <a:r>
              <a:rPr lang="zh-CN" altLang="en-US" sz="1800" dirty="0"/>
              <a:t>）提升带宽降低通信时长；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en-US" dirty="0"/>
              <a:t>提升存储性能降低 </a:t>
            </a:r>
            <a:r>
              <a:rPr lang="en-US" altLang="zh-CN" dirty="0"/>
              <a:t>IO</a:t>
            </a:r>
            <a:r>
              <a:rPr lang="zh-CN" altLang="en-US" dirty="0"/>
              <a:t> 时长；</a:t>
            </a:r>
            <a:r>
              <a:rPr lang="en-US" altLang="zh-CN" dirty="0"/>
              <a:t>3</a:t>
            </a:r>
            <a:r>
              <a:rPr lang="zh-CN" altLang="en-US" dirty="0"/>
              <a:t>）计算</a:t>
            </a:r>
            <a:r>
              <a:rPr lang="en-US" altLang="zh-CN" dirty="0"/>
              <a:t>+</a:t>
            </a:r>
            <a:r>
              <a:rPr lang="zh-CN" altLang="en-US" dirty="0"/>
              <a:t>网络协同，隐藏通信；</a:t>
            </a:r>
            <a:r>
              <a:rPr lang="en-US" altLang="zh-CN" dirty="0"/>
              <a:t>4</a:t>
            </a:r>
            <a:r>
              <a:rPr lang="zh-CN" altLang="en-US" dirty="0"/>
              <a:t>）计算 </a:t>
            </a:r>
            <a:r>
              <a:rPr lang="en-US" altLang="zh-CN" dirty="0"/>
              <a:t>+</a:t>
            </a:r>
            <a:r>
              <a:rPr lang="zh-CN" altLang="en-US" dirty="0"/>
              <a:t> 存储协同，隐藏 </a:t>
            </a:r>
            <a:r>
              <a:rPr lang="en-US" altLang="zh-CN" dirty="0"/>
              <a:t>IO</a:t>
            </a:r>
            <a:r>
              <a:rPr lang="zh-CN" altLang="en-US" dirty="0"/>
              <a:t> 时长。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82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5C2746-BB74-5F07-D755-6B1B6951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建设领先 </a:t>
            </a:r>
            <a:r>
              <a:rPr lang="en-US" altLang="zh-CN" dirty="0"/>
              <a:t>AI</a:t>
            </a:r>
            <a:r>
              <a:rPr lang="zh-CN" altLang="en-US" dirty="0"/>
              <a:t> 集群需要考虑的 </a:t>
            </a:r>
            <a:r>
              <a:rPr lang="en-US" altLang="zh-CN" dirty="0"/>
              <a:t>4</a:t>
            </a:r>
            <a:r>
              <a:rPr lang="zh-CN" altLang="en-US" dirty="0"/>
              <a:t> 大关键要素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7F91FB-7093-AD22-2D77-A34AEDB86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AutoNum type="arabicPeriod" startAt="4"/>
            </a:pPr>
            <a:r>
              <a:rPr lang="zh-CN" altLang="en-US" b="1" dirty="0">
                <a:solidFill>
                  <a:srgbClr val="66BA36"/>
                </a:solidFill>
              </a:rPr>
              <a:t>集群高可用 </a:t>
            </a:r>
            <a:r>
              <a:rPr lang="en-US" altLang="zh-CN" b="1" dirty="0">
                <a:solidFill>
                  <a:srgbClr val="66BA36"/>
                </a:solidFill>
              </a:rPr>
              <a:t>&amp;</a:t>
            </a:r>
            <a:r>
              <a:rPr lang="zh-CN" altLang="en-US" b="1" dirty="0">
                <a:solidFill>
                  <a:srgbClr val="66BA36"/>
                </a:solidFill>
              </a:rPr>
              <a:t> 易运维：</a:t>
            </a:r>
            <a:endParaRPr lang="en-US" altLang="zh-CN" b="1" dirty="0">
              <a:solidFill>
                <a:srgbClr val="66BA36"/>
              </a:solidFill>
            </a:endParaRPr>
          </a:p>
          <a:p>
            <a:pPr lvl="1"/>
            <a:r>
              <a:rPr lang="zh-CN" altLang="en-US" dirty="0"/>
              <a:t>考虑跨产品故障定界定位、训练任务及时恢复等多个难题；</a:t>
            </a:r>
            <a:endParaRPr lang="en-US" altLang="zh-CN" dirty="0"/>
          </a:p>
          <a:p>
            <a:pPr lvl="1"/>
            <a:r>
              <a:rPr lang="zh-CN" altLang="en-US" dirty="0"/>
              <a:t>单任务数万卡并行，任一部件</a:t>
            </a:r>
            <a:r>
              <a:rPr lang="en-US" altLang="zh-CN" dirty="0"/>
              <a:t>/</a:t>
            </a:r>
            <a:r>
              <a:rPr lang="zh-CN" altLang="en-US" dirty="0"/>
              <a:t>节点故障将导致训练中断；</a:t>
            </a:r>
            <a:endParaRPr lang="en-US" altLang="zh-CN" dirty="0"/>
          </a:p>
          <a:p>
            <a:pPr lvl="1"/>
            <a:r>
              <a:rPr lang="zh-CN" altLang="en-US" dirty="0"/>
              <a:t>需要系统级可靠性设计，实现故障实时感知、智能定界定位、快速恢复；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EF106E-F2E2-DCB6-CEAC-409DB5B5C262}"/>
              </a:ext>
            </a:extLst>
          </p:cNvPr>
          <p:cNvSpPr txBox="1"/>
          <p:nvPr/>
        </p:nvSpPr>
        <p:spPr>
          <a:xfrm>
            <a:off x="622994" y="3537384"/>
            <a:ext cx="3621170" cy="2780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0000"/>
                <a:lumOff val="40000"/>
              </a:sysClr>
            </a:solidFill>
            <a:prstDash val="solid"/>
            <a:miter lim="800000"/>
          </a:ln>
          <a:effectLst/>
        </p:spPr>
        <p:txBody>
          <a:bodyPr wrap="square" lIns="17993" tIns="17993" rIns="17993" bIns="17993" rtlCol="0" anchor="ctr">
            <a:noAutofit/>
          </a:bodyPr>
          <a:lstStyle/>
          <a:p>
            <a:pPr defTabSz="913746">
              <a:defRPr/>
            </a:pPr>
            <a:endParaRPr kumimoji="1" lang="en-US" altLang="zh-CN" sz="16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ED940F-213A-71FE-9436-7CC9993BA55C}"/>
              </a:ext>
            </a:extLst>
          </p:cNvPr>
          <p:cNvSpPr txBox="1"/>
          <p:nvPr/>
        </p:nvSpPr>
        <p:spPr>
          <a:xfrm>
            <a:off x="609600" y="3975230"/>
            <a:ext cx="3456831" cy="93294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63426" tIns="31714" rIns="63426" bIns="31714" rtlCol="0" anchor="ctr">
            <a:spAutoFit/>
          </a:bodyPr>
          <a:lstStyle>
            <a:defPPr>
              <a:defRPr lang="zh-CN"/>
            </a:defPPr>
            <a:lvl1pPr marL="285750" indent="-285750" defTabSz="913746">
              <a:lnSpc>
                <a:spcPct val="200000"/>
              </a:lnSpc>
              <a:buFont typeface="Wingdings" panose="05000000000000000000" pitchFamily="2" charset="2"/>
              <a:buChar char="l"/>
              <a:defRPr kumimoji="1" b="1" ker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千万器件全机运行</a:t>
            </a:r>
            <a:endParaRPr lang="en-US" altLang="zh-CN" sz="20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故障频次高，管理难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B1CB9D-FF72-66E5-ADDA-22E4C6B6DAEF}"/>
              </a:ext>
            </a:extLst>
          </p:cNvPr>
          <p:cNvSpPr txBox="1"/>
          <p:nvPr/>
        </p:nvSpPr>
        <p:spPr>
          <a:xfrm>
            <a:off x="4337579" y="3535681"/>
            <a:ext cx="3621173" cy="2800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0000"/>
                <a:lumOff val="40000"/>
              </a:sysClr>
            </a:solidFill>
            <a:prstDash val="solid"/>
            <a:miter lim="800000"/>
          </a:ln>
          <a:effectLst/>
        </p:spPr>
        <p:txBody>
          <a:bodyPr wrap="square" lIns="17993" tIns="17993" rIns="17993" bIns="17993" rtlCol="0" anchor="ctr">
            <a:noAutofit/>
          </a:bodyPr>
          <a:lstStyle/>
          <a:p>
            <a:pPr defTabSz="913746">
              <a:defRPr/>
            </a:pPr>
            <a:endParaRPr kumimoji="1" lang="en-US" altLang="zh-CN" sz="16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B8A980-637D-99AB-A290-D25D60B9AF31}"/>
              </a:ext>
            </a:extLst>
          </p:cNvPr>
          <p:cNvSpPr txBox="1"/>
          <p:nvPr/>
        </p:nvSpPr>
        <p:spPr>
          <a:xfrm>
            <a:off x="4135755" y="3975230"/>
            <a:ext cx="4090017" cy="93294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63426" tIns="31714" rIns="63426" bIns="31714" rtlCol="0" anchor="ctr">
            <a:spAutoFit/>
          </a:bodyPr>
          <a:lstStyle>
            <a:defPPr>
              <a:defRPr lang="zh-CN"/>
            </a:defPPr>
            <a:lvl1pPr marL="285750" indent="-285750" defTabSz="913746">
              <a:lnSpc>
                <a:spcPct val="200000"/>
              </a:lnSpc>
              <a:buFont typeface="Wingdings" panose="05000000000000000000" pitchFamily="2" charset="2"/>
              <a:buChar char="l"/>
              <a:defRPr kumimoji="1" b="1" ker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万卡级超复杂应用</a:t>
            </a:r>
            <a:endParaRPr lang="en-US" altLang="zh-CN" sz="20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问题定界定位复杂</a:t>
            </a:r>
            <a:endParaRPr lang="en-US" altLang="zh-CN" sz="20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8EE165-E2ED-000F-3C1F-FB567E8BDB7B}"/>
              </a:ext>
            </a:extLst>
          </p:cNvPr>
          <p:cNvSpPr txBox="1"/>
          <p:nvPr/>
        </p:nvSpPr>
        <p:spPr>
          <a:xfrm>
            <a:off x="8094831" y="3535681"/>
            <a:ext cx="3621173" cy="2800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ysClr val="window" lastClr="FFFFFF">
                <a:lumMod val="60000"/>
                <a:lumOff val="40000"/>
              </a:sysClr>
            </a:solidFill>
            <a:prstDash val="solid"/>
            <a:miter lim="800000"/>
          </a:ln>
          <a:effectLst/>
        </p:spPr>
        <p:txBody>
          <a:bodyPr wrap="square" lIns="17993" tIns="17993" rIns="17993" bIns="17993" rtlCol="0" anchor="ctr">
            <a:noAutofit/>
          </a:bodyPr>
          <a:lstStyle/>
          <a:p>
            <a:pPr defTabSz="913746">
              <a:defRPr/>
            </a:pPr>
            <a:endParaRPr kumimoji="1" lang="en-US" altLang="zh-CN" sz="16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581F63-3D31-87F1-61D1-7B77EB6B7B43}"/>
              </a:ext>
            </a:extLst>
          </p:cNvPr>
          <p:cNvSpPr txBox="1"/>
          <p:nvPr/>
        </p:nvSpPr>
        <p:spPr>
          <a:xfrm>
            <a:off x="8170337" y="3975230"/>
            <a:ext cx="3470158" cy="93294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63426" tIns="31714" rIns="63426" bIns="31714" rtlCol="0" anchor="ctr">
            <a:spAutoFit/>
          </a:bodyPr>
          <a:lstStyle>
            <a:defPPr>
              <a:defRPr lang="zh-CN"/>
            </a:defPPr>
            <a:lvl1pPr marL="285750" indent="-285750" defTabSz="913746">
              <a:lnSpc>
                <a:spcPct val="200000"/>
              </a:lnSpc>
              <a:buFont typeface="Wingdings" panose="05000000000000000000" pitchFamily="2" charset="2"/>
              <a:buChar char="l"/>
              <a:defRPr kumimoji="1" b="1" ker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万亿参数大作业</a:t>
            </a:r>
            <a:endParaRPr lang="en-US" altLang="zh-CN" sz="20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20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断点续训恢复缓慢</a:t>
            </a:r>
            <a:endParaRPr lang="en-US" altLang="zh-CN" sz="20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A3FDE8-B31A-7FA9-86DC-996A5A41B856}"/>
              </a:ext>
            </a:extLst>
          </p:cNvPr>
          <p:cNvSpPr txBox="1"/>
          <p:nvPr/>
        </p:nvSpPr>
        <p:spPr>
          <a:xfrm>
            <a:off x="761258" y="5324138"/>
            <a:ext cx="3201334" cy="67229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63426" tIns="31714" rIns="63426" bIns="31714" rtlCol="0" anchor="ctr">
            <a:spAutoFit/>
          </a:bodyPr>
          <a:lstStyle>
            <a:defPPr>
              <a:defRPr lang="zh-CN"/>
            </a:defPPr>
            <a:lvl1pPr marL="285750" indent="-285750" defTabSz="913746">
              <a:lnSpc>
                <a:spcPct val="200000"/>
              </a:lnSpc>
              <a:buFont typeface="Wingdings" panose="05000000000000000000" pitchFamily="2" charset="2"/>
              <a:buChar char="l"/>
              <a:defRPr kumimoji="1" b="1" ker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软硬件故障</a:t>
            </a:r>
            <a:endParaRPr lang="en-US" altLang="zh-CN" sz="1400" b="0" dirty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模式复杂、种类多</a:t>
            </a:r>
            <a:endParaRPr lang="en-US" altLang="zh-CN" sz="1400" b="0" dirty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8B3A89-B668-8823-F403-67C500A30B37}"/>
              </a:ext>
            </a:extLst>
          </p:cNvPr>
          <p:cNvSpPr txBox="1"/>
          <p:nvPr/>
        </p:nvSpPr>
        <p:spPr>
          <a:xfrm>
            <a:off x="4100853" y="5324137"/>
            <a:ext cx="3996162" cy="67229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63426" tIns="31714" rIns="63426" bIns="31714" rtlCol="0" anchor="ctr">
            <a:spAutoFit/>
          </a:bodyPr>
          <a:lstStyle>
            <a:defPPr>
              <a:defRPr lang="zh-CN"/>
            </a:defPPr>
            <a:lvl1pPr marL="285750" indent="-285750" defTabSz="913746">
              <a:lnSpc>
                <a:spcPct val="200000"/>
              </a:lnSpc>
              <a:buFont typeface="Wingdings" panose="05000000000000000000" pitchFamily="2" charset="2"/>
              <a:buChar char="l"/>
              <a:defRPr kumimoji="1" b="1" ker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典型硬件故障定位</a:t>
            </a:r>
            <a:r>
              <a:rPr lang="en-US" altLang="zh-CN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X</a:t>
            </a: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天</a:t>
            </a:r>
            <a:endParaRPr lang="en-US" altLang="zh-CN" sz="1400" b="0" dirty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应用类复杂故障</a:t>
            </a:r>
            <a:r>
              <a:rPr lang="zh-CN" altLang="en-US" sz="1400" b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定位</a:t>
            </a: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时间</a:t>
            </a:r>
            <a:r>
              <a:rPr lang="zh-CN" altLang="en-US" sz="1400" b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达</a:t>
            </a:r>
            <a:r>
              <a:rPr lang="en-US" altLang="zh-CN" sz="1400" b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400" b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天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A3A3E0-7D8B-09A4-7117-80E75C1481AB}"/>
              </a:ext>
            </a:extLst>
          </p:cNvPr>
          <p:cNvSpPr txBox="1"/>
          <p:nvPr/>
        </p:nvSpPr>
        <p:spPr>
          <a:xfrm>
            <a:off x="7891037" y="5324138"/>
            <a:ext cx="3996162" cy="67229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wrap="square" lIns="63426" tIns="31714" rIns="63426" bIns="31714" rtlCol="0" anchor="ctr">
            <a:spAutoFit/>
          </a:bodyPr>
          <a:lstStyle>
            <a:defPPr>
              <a:defRPr lang="zh-CN"/>
            </a:defPPr>
            <a:lvl1pPr marL="285750" indent="-285750" defTabSz="913746">
              <a:lnSpc>
                <a:spcPct val="200000"/>
              </a:lnSpc>
              <a:buFont typeface="Wingdings" panose="05000000000000000000" pitchFamily="2" charset="2"/>
              <a:buChar char="l"/>
              <a:defRPr kumimoji="1" b="1" ker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万卡集群长稳仅</a:t>
            </a:r>
            <a:r>
              <a:rPr lang="en-US" altLang="zh-CN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X</a:t>
            </a: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级</a:t>
            </a:r>
            <a:endParaRPr lang="en-US" altLang="zh-CN" sz="1400" b="0" dirty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0" indent="0" algn="ctr" defTabSz="913381">
              <a:lnSpc>
                <a:spcPct val="150000"/>
              </a:lnSpc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平均恢复时长</a:t>
            </a:r>
            <a:r>
              <a:rPr lang="en-US" altLang="zh-CN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400" b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rPr>
              <a:t>级</a:t>
            </a:r>
            <a:endParaRPr lang="en-US" altLang="zh-CN" sz="1400" b="0" dirty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84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74066-EFEF-C375-2251-0ABAFFEF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智算业务负载：多维并行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90D129-E61C-3208-2B92-E6A1C2DB5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个 </a:t>
            </a:r>
            <a:r>
              <a:rPr lang="en-US" altLang="zh-CN" dirty="0"/>
              <a:t>AI</a:t>
            </a:r>
            <a:r>
              <a:rPr lang="zh-CN" altLang="en-US" dirty="0"/>
              <a:t> 业务负载运行在全部服务器上，计算 </a:t>
            </a:r>
            <a:r>
              <a:rPr lang="en-US" altLang="zh-CN" dirty="0"/>
              <a:t>+</a:t>
            </a:r>
            <a:r>
              <a:rPr lang="zh-CN" altLang="en-US" dirty="0"/>
              <a:t> 通信 </a:t>
            </a:r>
            <a:r>
              <a:rPr lang="en-US" altLang="zh-CN" dirty="0"/>
              <a:t>+</a:t>
            </a:r>
            <a:r>
              <a:rPr lang="zh-CN" altLang="en-US" dirty="0"/>
              <a:t> 存储 </a:t>
            </a:r>
            <a:r>
              <a:rPr lang="en-US" altLang="zh-CN" dirty="0"/>
              <a:t>IO</a:t>
            </a:r>
            <a:r>
              <a:rPr lang="zh-CN" altLang="en-US" dirty="0"/>
              <a:t> 紧耦合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49BA86-E9BE-60DB-498B-C25AE59CA1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30" y="1915227"/>
            <a:ext cx="6366676" cy="4117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6A210B-4B96-A9A7-55A9-EC54149E6B5B}"/>
              </a:ext>
            </a:extLst>
          </p:cNvPr>
          <p:cNvSpPr txBox="1"/>
          <p:nvPr/>
        </p:nvSpPr>
        <p:spPr>
          <a:xfrm>
            <a:off x="7115127" y="2342031"/>
            <a:ext cx="4912551" cy="36909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defTabSz="914400">
              <a:lnSpc>
                <a:spcPct val="150000"/>
              </a:lnSpc>
              <a:buFontTx/>
              <a:buAutoNum type="arabicPeriod"/>
              <a:defRPr/>
            </a:pPr>
            <a:r>
              <a:rPr kumimoji="1" lang="zh-CN" altLang="en-US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当前 </a:t>
            </a:r>
            <a:r>
              <a:rPr kumimoji="1" lang="en-US" altLang="zh-CN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Batch</a:t>
            </a:r>
            <a:r>
              <a:rPr kumimoji="1" lang="zh-CN" altLang="en-US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 根据 </a:t>
            </a:r>
            <a:r>
              <a:rPr kumimoji="1" lang="en-US" altLang="zh-CN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DP</a:t>
            </a:r>
            <a:r>
              <a:rPr kumimoji="1" lang="zh-CN" altLang="en-US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 切分并传输到对应节点</a:t>
            </a:r>
            <a:endParaRPr kumimoji="1" lang="en-US" altLang="zh-CN" dirty="0">
              <a:solidFill>
                <a:srgbClr val="C7000B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Tx/>
              <a:buAutoNum type="arabicPeriod"/>
              <a:defRPr/>
            </a:pPr>
            <a:r>
              <a:rPr kumimoji="1" lang="zh-CN" altLang="en-US" dirty="0">
                <a:solidFill>
                  <a:srgbClr val="30B5C5"/>
                </a:solidFill>
                <a:latin typeface="Lexend" pitchFamily="2" charset="0"/>
                <a:ea typeface="Microsoft YaHei" panose="020B0503020204020204" pitchFamily="34" charset="-122"/>
              </a:rPr>
              <a:t>数据加载到 </a:t>
            </a:r>
            <a:r>
              <a:rPr kumimoji="1" lang="en-US" altLang="zh-CN" dirty="0">
                <a:solidFill>
                  <a:srgbClr val="30B5C5"/>
                </a:solidFill>
                <a:latin typeface="Lexend" pitchFamily="2" charset="0"/>
                <a:ea typeface="Microsoft YaHei" panose="020B0503020204020204" pitchFamily="34" charset="-122"/>
              </a:rPr>
              <a:t>NPU</a:t>
            </a:r>
            <a:r>
              <a:rPr kumimoji="1" lang="zh-CN" altLang="en-US" dirty="0">
                <a:solidFill>
                  <a:srgbClr val="30B5C5"/>
                </a:solidFill>
                <a:latin typeface="Lexend" pitchFamily="2" charset="0"/>
                <a:ea typeface="Microsoft YaHei" panose="020B0503020204020204" pitchFamily="34" charset="-122"/>
              </a:rPr>
              <a:t> 上运算</a:t>
            </a:r>
            <a:endParaRPr kumimoji="1" lang="en-US" altLang="zh-CN" dirty="0">
              <a:solidFill>
                <a:srgbClr val="30B5C5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666666"/>
                </a:solidFill>
                <a:latin typeface="Lexend" pitchFamily="2" charset="0"/>
                <a:ea typeface="Microsoft YaHei" panose="020B0503020204020204" pitchFamily="34" charset="-122"/>
              </a:rPr>
              <a:t>前向传播 </a:t>
            </a:r>
            <a:r>
              <a:rPr kumimoji="1" lang="en-US" altLang="zh-CN" dirty="0">
                <a:solidFill>
                  <a:srgbClr val="666666"/>
                </a:solidFill>
                <a:latin typeface="Lexend" pitchFamily="2" charset="0"/>
                <a:ea typeface="Microsoft YaHei" panose="020B0503020204020204" pitchFamily="34" charset="-122"/>
              </a:rPr>
              <a:t>TP</a:t>
            </a:r>
            <a:r>
              <a:rPr kumimoji="1" lang="zh-CN" altLang="en-US" dirty="0">
                <a:solidFill>
                  <a:srgbClr val="666666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666666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62B230"/>
                </a:solidFill>
                <a:latin typeface="Lexend" pitchFamily="2" charset="0"/>
                <a:ea typeface="Microsoft YaHei" panose="020B0503020204020204" pitchFamily="34" charset="-122"/>
              </a:rPr>
              <a:t>前向传播 </a:t>
            </a:r>
            <a:r>
              <a:rPr kumimoji="1" lang="en-US" altLang="zh-CN" dirty="0">
                <a:solidFill>
                  <a:srgbClr val="62B230"/>
                </a:solidFill>
                <a:latin typeface="Lexend" pitchFamily="2" charset="0"/>
                <a:ea typeface="Microsoft YaHei" panose="020B0503020204020204" pitchFamily="34" charset="-122"/>
              </a:rPr>
              <a:t>PP</a:t>
            </a:r>
            <a:r>
              <a:rPr kumimoji="1" lang="zh-CN" altLang="en-US" dirty="0">
                <a:solidFill>
                  <a:srgbClr val="62B230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62B230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ED6D00"/>
                </a:solidFill>
                <a:latin typeface="Lexend" pitchFamily="2" charset="0"/>
                <a:ea typeface="Microsoft YaHei" panose="020B0503020204020204" pitchFamily="34" charset="-122"/>
              </a:rPr>
              <a:t>反向传播 </a:t>
            </a:r>
            <a:r>
              <a:rPr kumimoji="1" lang="en-US" altLang="zh-CN" dirty="0">
                <a:solidFill>
                  <a:srgbClr val="ED6D00"/>
                </a:solidFill>
                <a:latin typeface="Lexend" pitchFamily="2" charset="0"/>
                <a:ea typeface="Microsoft YaHei" panose="020B0503020204020204" pitchFamily="34" charset="-122"/>
              </a:rPr>
              <a:t>TP</a:t>
            </a:r>
            <a:r>
              <a:rPr kumimoji="1" lang="zh-CN" altLang="en-US" dirty="0">
                <a:solidFill>
                  <a:srgbClr val="ED6D00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ED6D00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CB3778"/>
                </a:solidFill>
                <a:latin typeface="Lexend" pitchFamily="2" charset="0"/>
                <a:ea typeface="Microsoft YaHei" panose="020B0503020204020204" pitchFamily="34" charset="-122"/>
              </a:rPr>
              <a:t>反向传播 </a:t>
            </a:r>
            <a:r>
              <a:rPr kumimoji="1" lang="en-US" altLang="zh-CN" dirty="0">
                <a:solidFill>
                  <a:srgbClr val="CB3778"/>
                </a:solidFill>
                <a:latin typeface="Lexend" pitchFamily="2" charset="0"/>
                <a:ea typeface="Microsoft YaHei" panose="020B0503020204020204" pitchFamily="34" charset="-122"/>
              </a:rPr>
              <a:t>PP</a:t>
            </a:r>
            <a:r>
              <a:rPr kumimoji="1" lang="zh-CN" altLang="en-US" dirty="0">
                <a:solidFill>
                  <a:srgbClr val="CB3778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CB3778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en-US" altLang="zh-CN" dirty="0">
                <a:solidFill>
                  <a:srgbClr val="00B0F0"/>
                </a:solidFill>
                <a:latin typeface="Lexend" pitchFamily="2" charset="0"/>
                <a:ea typeface="Microsoft YaHei" panose="020B0503020204020204" pitchFamily="34" charset="-122"/>
              </a:rPr>
              <a:t>DP</a:t>
            </a:r>
            <a:r>
              <a:rPr kumimoji="1" lang="zh-CN" altLang="en-US" dirty="0">
                <a:solidFill>
                  <a:srgbClr val="00B0F0"/>
                </a:solidFill>
                <a:latin typeface="Lexend" pitchFamily="2" charset="0"/>
                <a:ea typeface="Microsoft YaHei" panose="020B0503020204020204" pitchFamily="34" charset="-122"/>
              </a:rPr>
              <a:t> 通信，同步梯度数据</a:t>
            </a:r>
            <a:endParaRPr kumimoji="1" lang="en-US" altLang="zh-CN" dirty="0">
              <a:solidFill>
                <a:srgbClr val="00B0F0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en-US" altLang="zh-CN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[</a:t>
            </a:r>
            <a:r>
              <a:rPr kumimoji="1" lang="zh-CN" altLang="en-US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周期性</a:t>
            </a:r>
            <a:r>
              <a:rPr kumimoji="1" lang="en-US" altLang="zh-CN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]</a:t>
            </a:r>
            <a:r>
              <a:rPr kumimoji="1" lang="zh-CN" altLang="en-US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 保存 </a:t>
            </a:r>
            <a:r>
              <a:rPr kumimoji="1" lang="en-US" altLang="zh-CN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CKPT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en-US" altLang="zh-CN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[</a:t>
            </a:r>
            <a:r>
              <a:rPr kumimoji="1" lang="zh-CN" altLang="en-US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故障时</a:t>
            </a:r>
            <a:r>
              <a:rPr kumimoji="1" lang="en-US" altLang="zh-CN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]</a:t>
            </a:r>
            <a:r>
              <a:rPr kumimoji="1" lang="zh-CN" altLang="en-US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 恢复加载 </a:t>
            </a:r>
            <a:r>
              <a:rPr kumimoji="1" lang="en-US" altLang="zh-CN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CKPT</a:t>
            </a:r>
          </a:p>
        </p:txBody>
      </p:sp>
    </p:spTree>
    <p:extLst>
      <p:ext uri="{BB962C8B-B14F-4D97-AF65-F5344CB8AC3E}">
        <p14:creationId xmlns:p14="http://schemas.microsoft.com/office/powerpoint/2010/main" val="139306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274066-EFEF-C375-2251-0ABAFFEF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智算业务负载：多维并行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90D129-E61C-3208-2B92-E6A1C2DB5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个 </a:t>
            </a:r>
            <a:r>
              <a:rPr lang="en-US" altLang="zh-CN" dirty="0"/>
              <a:t>AI</a:t>
            </a:r>
            <a:r>
              <a:rPr lang="zh-CN" altLang="en-US" dirty="0"/>
              <a:t> 业务负载运行在全部服务器上，计算 </a:t>
            </a:r>
            <a:r>
              <a:rPr lang="en-US" altLang="zh-CN" dirty="0"/>
              <a:t>+</a:t>
            </a:r>
            <a:r>
              <a:rPr lang="zh-CN" altLang="en-US" dirty="0"/>
              <a:t> 通信 </a:t>
            </a:r>
            <a:r>
              <a:rPr lang="en-US" altLang="zh-CN" dirty="0"/>
              <a:t>+</a:t>
            </a:r>
            <a:r>
              <a:rPr lang="zh-CN" altLang="en-US" dirty="0"/>
              <a:t> 存储 </a:t>
            </a:r>
            <a:r>
              <a:rPr lang="en-US" altLang="zh-CN" dirty="0"/>
              <a:t>IO</a:t>
            </a:r>
            <a:r>
              <a:rPr lang="zh-CN" altLang="en-US" dirty="0"/>
              <a:t> 紧耦合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54CC70-AC5A-7B62-0C7E-EC13DFF7C8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130" y="1915227"/>
            <a:ext cx="6366676" cy="41177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C0F965-BAD3-88AB-0C24-FDA20E495075}"/>
              </a:ext>
            </a:extLst>
          </p:cNvPr>
          <p:cNvSpPr txBox="1"/>
          <p:nvPr/>
        </p:nvSpPr>
        <p:spPr>
          <a:xfrm>
            <a:off x="7115127" y="2342031"/>
            <a:ext cx="4912551" cy="36909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defTabSz="914400">
              <a:lnSpc>
                <a:spcPct val="150000"/>
              </a:lnSpc>
              <a:buFontTx/>
              <a:buAutoNum type="arabicPeriod"/>
              <a:defRPr/>
            </a:pPr>
            <a:r>
              <a:rPr kumimoji="1" lang="zh-CN" altLang="en-US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当前 </a:t>
            </a:r>
            <a:r>
              <a:rPr kumimoji="1" lang="en-US" altLang="zh-CN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Batch</a:t>
            </a:r>
            <a:r>
              <a:rPr kumimoji="1" lang="zh-CN" altLang="en-US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 根据 </a:t>
            </a:r>
            <a:r>
              <a:rPr kumimoji="1" lang="en-US" altLang="zh-CN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DP</a:t>
            </a:r>
            <a:r>
              <a:rPr kumimoji="1" lang="zh-CN" altLang="en-US" dirty="0">
                <a:solidFill>
                  <a:srgbClr val="C7000B"/>
                </a:solidFill>
                <a:latin typeface="Lexend" pitchFamily="2" charset="0"/>
                <a:ea typeface="Microsoft YaHei" panose="020B0503020204020204" pitchFamily="34" charset="-122"/>
              </a:rPr>
              <a:t> 切分并传输到对应节点</a:t>
            </a:r>
            <a:endParaRPr kumimoji="1" lang="en-US" altLang="zh-CN" dirty="0">
              <a:solidFill>
                <a:srgbClr val="C7000B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Tx/>
              <a:buAutoNum type="arabicPeriod"/>
              <a:defRPr/>
            </a:pPr>
            <a:r>
              <a:rPr kumimoji="1" lang="zh-CN" altLang="en-US" dirty="0">
                <a:solidFill>
                  <a:srgbClr val="30B5C5"/>
                </a:solidFill>
                <a:latin typeface="Lexend" pitchFamily="2" charset="0"/>
                <a:ea typeface="Microsoft YaHei" panose="020B0503020204020204" pitchFamily="34" charset="-122"/>
              </a:rPr>
              <a:t>数据加载到 </a:t>
            </a:r>
            <a:r>
              <a:rPr kumimoji="1" lang="en-US" altLang="zh-CN" dirty="0">
                <a:solidFill>
                  <a:srgbClr val="30B5C5"/>
                </a:solidFill>
                <a:latin typeface="Lexend" pitchFamily="2" charset="0"/>
                <a:ea typeface="Microsoft YaHei" panose="020B0503020204020204" pitchFamily="34" charset="-122"/>
              </a:rPr>
              <a:t>NPU</a:t>
            </a:r>
            <a:r>
              <a:rPr kumimoji="1" lang="zh-CN" altLang="en-US" dirty="0">
                <a:solidFill>
                  <a:srgbClr val="30B5C5"/>
                </a:solidFill>
                <a:latin typeface="Lexend" pitchFamily="2" charset="0"/>
                <a:ea typeface="Microsoft YaHei" panose="020B0503020204020204" pitchFamily="34" charset="-122"/>
              </a:rPr>
              <a:t> 上运算</a:t>
            </a:r>
            <a:endParaRPr kumimoji="1" lang="en-US" altLang="zh-CN" dirty="0">
              <a:solidFill>
                <a:srgbClr val="30B5C5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666666"/>
                </a:solidFill>
                <a:latin typeface="Lexend" pitchFamily="2" charset="0"/>
                <a:ea typeface="Microsoft YaHei" panose="020B0503020204020204" pitchFamily="34" charset="-122"/>
              </a:rPr>
              <a:t>前向传播 </a:t>
            </a:r>
            <a:r>
              <a:rPr kumimoji="1" lang="en-US" altLang="zh-CN" dirty="0">
                <a:solidFill>
                  <a:srgbClr val="666666"/>
                </a:solidFill>
                <a:latin typeface="Lexend" pitchFamily="2" charset="0"/>
                <a:ea typeface="Microsoft YaHei" panose="020B0503020204020204" pitchFamily="34" charset="-122"/>
              </a:rPr>
              <a:t>TP</a:t>
            </a:r>
            <a:r>
              <a:rPr kumimoji="1" lang="zh-CN" altLang="en-US" dirty="0">
                <a:solidFill>
                  <a:srgbClr val="666666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666666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62B230"/>
                </a:solidFill>
                <a:latin typeface="Lexend" pitchFamily="2" charset="0"/>
                <a:ea typeface="Microsoft YaHei" panose="020B0503020204020204" pitchFamily="34" charset="-122"/>
              </a:rPr>
              <a:t>前向传播 </a:t>
            </a:r>
            <a:r>
              <a:rPr kumimoji="1" lang="en-US" altLang="zh-CN" dirty="0">
                <a:solidFill>
                  <a:srgbClr val="62B230"/>
                </a:solidFill>
                <a:latin typeface="Lexend" pitchFamily="2" charset="0"/>
                <a:ea typeface="Microsoft YaHei" panose="020B0503020204020204" pitchFamily="34" charset="-122"/>
              </a:rPr>
              <a:t>PP</a:t>
            </a:r>
            <a:r>
              <a:rPr kumimoji="1" lang="zh-CN" altLang="en-US" dirty="0">
                <a:solidFill>
                  <a:srgbClr val="62B230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62B230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ED6D00"/>
                </a:solidFill>
                <a:latin typeface="Lexend" pitchFamily="2" charset="0"/>
                <a:ea typeface="Microsoft YaHei" panose="020B0503020204020204" pitchFamily="34" charset="-122"/>
              </a:rPr>
              <a:t>反向传播 </a:t>
            </a:r>
            <a:r>
              <a:rPr kumimoji="1" lang="en-US" altLang="zh-CN" dirty="0">
                <a:solidFill>
                  <a:srgbClr val="ED6D00"/>
                </a:solidFill>
                <a:latin typeface="Lexend" pitchFamily="2" charset="0"/>
                <a:ea typeface="Microsoft YaHei" panose="020B0503020204020204" pitchFamily="34" charset="-122"/>
              </a:rPr>
              <a:t>TP</a:t>
            </a:r>
            <a:r>
              <a:rPr kumimoji="1" lang="zh-CN" altLang="en-US" dirty="0">
                <a:solidFill>
                  <a:srgbClr val="ED6D00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ED6D00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zh-CN" altLang="en-US" dirty="0">
                <a:solidFill>
                  <a:srgbClr val="CB3778"/>
                </a:solidFill>
                <a:latin typeface="Lexend" pitchFamily="2" charset="0"/>
                <a:ea typeface="Microsoft YaHei" panose="020B0503020204020204" pitchFamily="34" charset="-122"/>
              </a:rPr>
              <a:t>反向传播 </a:t>
            </a:r>
            <a:r>
              <a:rPr kumimoji="1" lang="en-US" altLang="zh-CN" dirty="0">
                <a:solidFill>
                  <a:srgbClr val="CB3778"/>
                </a:solidFill>
                <a:latin typeface="Lexend" pitchFamily="2" charset="0"/>
                <a:ea typeface="Microsoft YaHei" panose="020B0503020204020204" pitchFamily="34" charset="-122"/>
              </a:rPr>
              <a:t>PP</a:t>
            </a:r>
            <a:r>
              <a:rPr kumimoji="1" lang="zh-CN" altLang="en-US" dirty="0">
                <a:solidFill>
                  <a:srgbClr val="CB3778"/>
                </a:solidFill>
                <a:latin typeface="Lexend" pitchFamily="2" charset="0"/>
                <a:ea typeface="Microsoft YaHei" panose="020B0503020204020204" pitchFamily="34" charset="-122"/>
              </a:rPr>
              <a:t> 通信</a:t>
            </a:r>
            <a:endParaRPr kumimoji="1" lang="en-US" altLang="zh-CN" dirty="0">
              <a:solidFill>
                <a:srgbClr val="CB3778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en-US" altLang="zh-CN" dirty="0">
                <a:solidFill>
                  <a:srgbClr val="00B0F0"/>
                </a:solidFill>
                <a:latin typeface="Lexend" pitchFamily="2" charset="0"/>
                <a:ea typeface="Microsoft YaHei" panose="020B0503020204020204" pitchFamily="34" charset="-122"/>
              </a:rPr>
              <a:t>DP</a:t>
            </a:r>
            <a:r>
              <a:rPr kumimoji="1" lang="zh-CN" altLang="en-US" dirty="0">
                <a:solidFill>
                  <a:srgbClr val="00B0F0"/>
                </a:solidFill>
                <a:latin typeface="Lexend" pitchFamily="2" charset="0"/>
                <a:ea typeface="Microsoft YaHei" panose="020B0503020204020204" pitchFamily="34" charset="-122"/>
              </a:rPr>
              <a:t> 通信，同步梯度数据</a:t>
            </a:r>
            <a:endParaRPr kumimoji="1" lang="en-US" altLang="zh-CN" dirty="0">
              <a:solidFill>
                <a:srgbClr val="00B0F0"/>
              </a:solidFill>
              <a:latin typeface="Lexend" pitchFamily="2" charset="0"/>
              <a:ea typeface="Microsoft YaHei" panose="020B0503020204020204" pitchFamily="34" charset="-122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en-US" altLang="zh-CN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[</a:t>
            </a:r>
            <a:r>
              <a:rPr kumimoji="1" lang="zh-CN" altLang="en-US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周期性</a:t>
            </a:r>
            <a:r>
              <a:rPr kumimoji="1" lang="en-US" altLang="zh-CN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]</a:t>
            </a:r>
            <a:r>
              <a:rPr kumimoji="1" lang="zh-CN" altLang="en-US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 保存 </a:t>
            </a:r>
            <a:r>
              <a:rPr kumimoji="1" lang="en-US" altLang="zh-CN" dirty="0">
                <a:solidFill>
                  <a:srgbClr val="7F0001"/>
                </a:solidFill>
                <a:latin typeface="Lexend" pitchFamily="2" charset="0"/>
                <a:ea typeface="Microsoft YaHei" panose="020B0503020204020204" pitchFamily="34" charset="-122"/>
              </a:rPr>
              <a:t>CKPT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kumimoji="1" lang="en-US" altLang="zh-CN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[</a:t>
            </a:r>
            <a:r>
              <a:rPr kumimoji="1" lang="zh-CN" altLang="en-US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故障时</a:t>
            </a:r>
            <a:r>
              <a:rPr kumimoji="1" lang="en-US" altLang="zh-CN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]</a:t>
            </a:r>
            <a:r>
              <a:rPr kumimoji="1" lang="zh-CN" altLang="en-US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 恢复加载 </a:t>
            </a:r>
            <a:r>
              <a:rPr kumimoji="1" lang="en-US" altLang="zh-CN" dirty="0">
                <a:solidFill>
                  <a:srgbClr val="888888"/>
                </a:solidFill>
                <a:latin typeface="Lexend" pitchFamily="2" charset="0"/>
                <a:ea typeface="Microsoft YaHei" panose="020B0503020204020204" pitchFamily="34" charset="-122"/>
              </a:rPr>
              <a:t>CKPT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FC5303-B9B5-E428-E273-F04384B9254F}"/>
              </a:ext>
            </a:extLst>
          </p:cNvPr>
          <p:cNvSpPr txBox="1"/>
          <p:nvPr/>
        </p:nvSpPr>
        <p:spPr>
          <a:xfrm>
            <a:off x="2629958" y="2812907"/>
            <a:ext cx="3602869" cy="40011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>
            <a:spAutoFit/>
          </a:bodyPr>
          <a:lstStyle/>
          <a:p>
            <a:pPr marL="9525" lvl="1" algn="r"/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TP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并行同节点内卡间通信</a:t>
            </a:r>
            <a:endParaRPr lang="en-US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6F4BEF-DBE2-BC36-A8BE-05C734E1FF20}"/>
              </a:ext>
            </a:extLst>
          </p:cNvPr>
          <p:cNvSpPr txBox="1"/>
          <p:nvPr/>
        </p:nvSpPr>
        <p:spPr>
          <a:xfrm>
            <a:off x="637000" y="3656442"/>
            <a:ext cx="5595825" cy="40011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>
            <a:spAutoFit/>
          </a:bodyPr>
          <a:lstStyle/>
          <a:p>
            <a:pPr marL="9525" lvl="1" algn="r"/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PP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并行 </a:t>
            </a:r>
            <a:r>
              <a:rPr lang="en-US" altLang="zh-CN" sz="20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PoD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内不同节点间对应编号卡间通信</a:t>
            </a:r>
            <a:endParaRPr lang="en-US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973DD4-3AB9-DE29-2149-87C73E2FA212}"/>
              </a:ext>
            </a:extLst>
          </p:cNvPr>
          <p:cNvSpPr txBox="1"/>
          <p:nvPr/>
        </p:nvSpPr>
        <p:spPr>
          <a:xfrm>
            <a:off x="3208244" y="4499977"/>
            <a:ext cx="3006738" cy="40011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>
            <a:spAutoFit/>
          </a:bodyPr>
          <a:lstStyle/>
          <a:p>
            <a:pPr lvl="1" algn="r"/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DP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并行跨 </a:t>
            </a:r>
            <a:r>
              <a:rPr lang="en-US" altLang="zh-CN" sz="20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PoD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通信</a:t>
            </a:r>
            <a:endParaRPr lang="en-US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0C825-8A9A-CD99-EEA1-2382242B337B}"/>
              </a:ext>
            </a:extLst>
          </p:cNvPr>
          <p:cNvSpPr txBox="1"/>
          <p:nvPr/>
        </p:nvSpPr>
        <p:spPr>
          <a:xfrm>
            <a:off x="637001" y="5411757"/>
            <a:ext cx="5595825" cy="40011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>
            <a:spAutoFit/>
          </a:bodyPr>
          <a:lstStyle/>
          <a:p>
            <a:pPr lvl="1" algn="r"/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训练过程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CKPT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周期写入，故障时存储回调</a:t>
            </a:r>
            <a:endParaRPr lang="en-US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132E8A9-8E57-FEC7-E8F6-0D2665F6906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32827" y="3012962"/>
            <a:ext cx="1075519" cy="5218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D86298E-AEC7-C054-8158-9CB5E051EDAF}"/>
              </a:ext>
            </a:extLst>
          </p:cNvPr>
          <p:cNvCxnSpPr>
            <a:cxnSpLocks/>
          </p:cNvCxnSpPr>
          <p:nvPr/>
        </p:nvCxnSpPr>
        <p:spPr>
          <a:xfrm>
            <a:off x="6232825" y="3046435"/>
            <a:ext cx="1067237" cy="10719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A3BE8B3-3C9C-4A95-6B71-FC83D3C7029C}"/>
              </a:ext>
            </a:extLst>
          </p:cNvPr>
          <p:cNvCxnSpPr>
            <a:cxnSpLocks/>
          </p:cNvCxnSpPr>
          <p:nvPr/>
        </p:nvCxnSpPr>
        <p:spPr>
          <a:xfrm>
            <a:off x="6214982" y="4694654"/>
            <a:ext cx="1085080" cy="39531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21F6ADD-C3FF-41CE-4487-E7F78B12D056}"/>
              </a:ext>
            </a:extLst>
          </p:cNvPr>
          <p:cNvCxnSpPr>
            <a:cxnSpLocks/>
          </p:cNvCxnSpPr>
          <p:nvPr/>
        </p:nvCxnSpPr>
        <p:spPr>
          <a:xfrm flipV="1">
            <a:off x="6223266" y="2547779"/>
            <a:ext cx="1076796" cy="21183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3800CF86-1DE6-EC4E-0397-EB336C7B2B5C}"/>
              </a:ext>
            </a:extLst>
          </p:cNvPr>
          <p:cNvCxnSpPr>
            <a:cxnSpLocks/>
          </p:cNvCxnSpPr>
          <p:nvPr/>
        </p:nvCxnSpPr>
        <p:spPr>
          <a:xfrm>
            <a:off x="6307750" y="3822799"/>
            <a:ext cx="992312" cy="8403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9ECF8A4-4000-E143-C8F8-3696D7C4561A}"/>
              </a:ext>
            </a:extLst>
          </p:cNvPr>
          <p:cNvCxnSpPr>
            <a:cxnSpLocks/>
          </p:cNvCxnSpPr>
          <p:nvPr/>
        </p:nvCxnSpPr>
        <p:spPr>
          <a:xfrm flipV="1">
            <a:off x="6307113" y="3712457"/>
            <a:ext cx="992949" cy="548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FBE3BC6-E8B3-34CE-C8D5-698B05980435}"/>
              </a:ext>
            </a:extLst>
          </p:cNvPr>
          <p:cNvCxnSpPr>
            <a:cxnSpLocks/>
          </p:cNvCxnSpPr>
          <p:nvPr/>
        </p:nvCxnSpPr>
        <p:spPr>
          <a:xfrm flipV="1">
            <a:off x="6281816" y="5371955"/>
            <a:ext cx="951411" cy="2274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9557C85-FEA3-C412-E68A-426A09FE1786}"/>
              </a:ext>
            </a:extLst>
          </p:cNvPr>
          <p:cNvCxnSpPr>
            <a:cxnSpLocks/>
          </p:cNvCxnSpPr>
          <p:nvPr/>
        </p:nvCxnSpPr>
        <p:spPr>
          <a:xfrm>
            <a:off x="6290100" y="5650473"/>
            <a:ext cx="943127" cy="2309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4DF1401-1DB0-5A66-4CA7-AE72F2BD084B}"/>
              </a:ext>
            </a:extLst>
          </p:cNvPr>
          <p:cNvCxnSpPr>
            <a:cxnSpLocks/>
          </p:cNvCxnSpPr>
          <p:nvPr/>
        </p:nvCxnSpPr>
        <p:spPr>
          <a:xfrm flipV="1">
            <a:off x="6293882" y="2995403"/>
            <a:ext cx="988335" cy="26000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5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AIInfra/</a:t>
            </a:r>
            <a:r>
              <a:rPr lang="zh-CN" altLang="en-US" dirty="0"/>
              <a:t>计算集群</a:t>
            </a:r>
            <a:endParaRPr lang="en-US" altLang="zh-CN" dirty="0"/>
          </a:p>
          <a:p>
            <a:r>
              <a:rPr lang="zh-CN" altLang="en-US" dirty="0"/>
              <a:t>整体架构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555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11E0C9-D978-1FB7-D017-040F374F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</a:rPr>
              <a:t> 集群硬件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AC3569A-78C8-4861-90DA-383501B5E34B}"/>
              </a:ext>
            </a:extLst>
          </p:cNvPr>
          <p:cNvGrpSpPr/>
          <p:nvPr/>
        </p:nvGrpSpPr>
        <p:grpSpPr>
          <a:xfrm>
            <a:off x="7461030" y="1423031"/>
            <a:ext cx="4072947" cy="4528759"/>
            <a:chOff x="1310876" y="1413362"/>
            <a:chExt cx="3306092" cy="222131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D49C27E-01E3-4287-B774-8DA57BBD3963}"/>
                </a:ext>
              </a:extLst>
            </p:cNvPr>
            <p:cNvSpPr/>
            <p:nvPr/>
          </p:nvSpPr>
          <p:spPr>
            <a:xfrm>
              <a:off x="1310876" y="1596603"/>
              <a:ext cx="3301686" cy="2038078"/>
            </a:xfrm>
            <a:prstGeom prst="rect">
              <a:avLst/>
            </a:prstGeom>
            <a:gradFill>
              <a:gsLst>
                <a:gs pos="100000">
                  <a:schemeClr val="bg1">
                    <a:lumMod val="60000"/>
                    <a:lumOff val="40000"/>
                    <a:alpha val="0"/>
                  </a:schemeClr>
                </a:gs>
                <a:gs pos="33000">
                  <a:schemeClr val="bg1">
                    <a:lumMod val="60000"/>
                    <a:lumOff val="40000"/>
                    <a:alpha val="10000"/>
                  </a:schemeClr>
                </a:gs>
              </a:gsLst>
              <a:lin ang="5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4" tIns="45702" rIns="91404" bIns="45702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1">
                <a:lnSpc>
                  <a:spcPct val="120000"/>
                </a:lnSpc>
              </a:pPr>
              <a:endParaRPr kumimoji="1" lang="en-US" altLang="zh-CN" sz="140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F621DA3E-5448-404B-80B5-C08B4D38B64B}"/>
                </a:ext>
              </a:extLst>
            </p:cNvPr>
            <p:cNvSpPr/>
            <p:nvPr/>
          </p:nvSpPr>
          <p:spPr>
            <a:xfrm>
              <a:off x="1310876" y="1413362"/>
              <a:ext cx="3306092" cy="173781"/>
            </a:xfrm>
            <a:prstGeom prst="trapezoid">
              <a:avLst>
                <a:gd name="adj" fmla="val 193683"/>
              </a:avLst>
            </a:prstGeom>
            <a:gradFill>
              <a:gsLst>
                <a:gs pos="0">
                  <a:schemeClr val="bg1">
                    <a:lumMod val="60000"/>
                    <a:lumOff val="40000"/>
                    <a:alpha val="20000"/>
                  </a:schemeClr>
                </a:gs>
                <a:gs pos="100000">
                  <a:schemeClr val="bg1">
                    <a:lumMod val="40000"/>
                    <a:lumOff val="60000"/>
                    <a:alpha val="0"/>
                  </a:schemeClr>
                </a:gs>
              </a:gsLst>
              <a:lin ang="16200000" scaled="0"/>
            </a:gra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CC9900"/>
                </a:buClr>
                <a:buSzPct val="60000"/>
                <a:buFont typeface="Wingdings" pitchFamily="2" charset="2"/>
                <a:buChar char="n"/>
              </a:pPr>
              <a:endParaRPr lang="zh-CN" altLang="en-US" sz="105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65" name="梯形 64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90541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24555F2-0785-4515-95F1-5C89629C19CC}"/>
              </a:ext>
            </a:extLst>
          </p:cNvPr>
          <p:cNvSpPr/>
          <p:nvPr/>
        </p:nvSpPr>
        <p:spPr bwMode="auto">
          <a:xfrm>
            <a:off x="7733786" y="221158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4C97500E-0448-4E65-974C-4DDB2DA8806A}"/>
              </a:ext>
            </a:extLst>
          </p:cNvPr>
          <p:cNvSpPr/>
          <p:nvPr/>
        </p:nvSpPr>
        <p:spPr bwMode="auto">
          <a:xfrm>
            <a:off x="7733786" y="5599248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梯形 67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475233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05850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F24474A-BDE7-89CE-EA1A-BF03E4599713}"/>
              </a:ext>
            </a:extLst>
          </p:cNvPr>
          <p:cNvGrpSpPr/>
          <p:nvPr/>
        </p:nvGrpSpPr>
        <p:grpSpPr>
          <a:xfrm>
            <a:off x="246726" y="1465209"/>
            <a:ext cx="7453597" cy="4659040"/>
            <a:chOff x="839491" y="1682562"/>
            <a:chExt cx="10783979" cy="461430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477DB0FB-F49F-4B15-1F1D-720E823CC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7627" y="1682562"/>
              <a:ext cx="7429975" cy="4614301"/>
            </a:xfrm>
            <a:prstGeom prst="rect">
              <a:avLst/>
            </a:prstGeom>
            <a:scene3d>
              <a:camera prst="orthographicFront">
                <a:rot lat="0" lon="0" rev="30000"/>
              </a:camera>
              <a:lightRig rig="threePt" dir="t"/>
            </a:scene3d>
          </p:spPr>
        </p:pic>
        <p:sp>
          <p:nvSpPr>
            <p:cNvPr id="94" name="文本框 78">
              <a:extLst>
                <a:ext uri="{FF2B5EF4-FFF2-40B4-BE49-F238E27FC236}">
                  <a16:creationId xmlns:a16="http://schemas.microsoft.com/office/drawing/2014/main" id="{0F57D62F-76FC-0D53-FC5E-6894CA04AAA4}"/>
                </a:ext>
              </a:extLst>
            </p:cNvPr>
            <p:cNvSpPr txBox="1"/>
            <p:nvPr/>
          </p:nvSpPr>
          <p:spPr>
            <a:xfrm>
              <a:off x="10059298" y="3505753"/>
              <a:ext cx="11516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冷冻站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87">
              <a:extLst>
                <a:ext uri="{FF2B5EF4-FFF2-40B4-BE49-F238E27FC236}">
                  <a16:creationId xmlns:a16="http://schemas.microsoft.com/office/drawing/2014/main" id="{9513957D-246D-D126-2B57-27C08C350A8A}"/>
                </a:ext>
              </a:extLst>
            </p:cNvPr>
            <p:cNvSpPr txBox="1"/>
            <p:nvPr/>
          </p:nvSpPr>
          <p:spPr>
            <a:xfrm>
              <a:off x="10059298" y="4599488"/>
              <a:ext cx="156417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中压配电室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88">
              <a:extLst>
                <a:ext uri="{FF2B5EF4-FFF2-40B4-BE49-F238E27FC236}">
                  <a16:creationId xmlns:a16="http://schemas.microsoft.com/office/drawing/2014/main" id="{76D39BC9-0A8C-5B16-0893-4C0504868C2B}"/>
                </a:ext>
              </a:extLst>
            </p:cNvPr>
            <p:cNvSpPr txBox="1"/>
            <p:nvPr/>
          </p:nvSpPr>
          <p:spPr>
            <a:xfrm>
              <a:off x="10059298" y="5922921"/>
              <a:ext cx="10667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油机室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89">
              <a:extLst>
                <a:ext uri="{FF2B5EF4-FFF2-40B4-BE49-F238E27FC236}">
                  <a16:creationId xmlns:a16="http://schemas.microsoft.com/office/drawing/2014/main" id="{1FD65623-6340-F15A-D4A5-8786C4BEABF5}"/>
                </a:ext>
              </a:extLst>
            </p:cNvPr>
            <p:cNvSpPr txBox="1"/>
            <p:nvPr/>
          </p:nvSpPr>
          <p:spPr>
            <a:xfrm>
              <a:off x="951062" y="2876728"/>
              <a:ext cx="13662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核心机房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1">
              <a:extLst>
                <a:ext uri="{FF2B5EF4-FFF2-40B4-BE49-F238E27FC236}">
                  <a16:creationId xmlns:a16="http://schemas.microsoft.com/office/drawing/2014/main" id="{6FDD39C7-1D5F-3EBF-F74B-2A75E0B5C50E}"/>
                </a:ext>
              </a:extLst>
            </p:cNvPr>
            <p:cNvSpPr txBox="1"/>
            <p:nvPr/>
          </p:nvSpPr>
          <p:spPr>
            <a:xfrm>
              <a:off x="1147343" y="5464196"/>
              <a:ext cx="116996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电池室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2">
              <a:extLst>
                <a:ext uri="{FF2B5EF4-FFF2-40B4-BE49-F238E27FC236}">
                  <a16:creationId xmlns:a16="http://schemas.microsoft.com/office/drawing/2014/main" id="{DB37E758-C867-1069-F7AD-FB576E36B0C2}"/>
                </a:ext>
              </a:extLst>
            </p:cNvPr>
            <p:cNvSpPr txBox="1"/>
            <p:nvPr/>
          </p:nvSpPr>
          <p:spPr>
            <a:xfrm>
              <a:off x="10059298" y="1905820"/>
              <a:ext cx="1213495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主控室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">
              <a:extLst>
                <a:ext uri="{FF2B5EF4-FFF2-40B4-BE49-F238E27FC236}">
                  <a16:creationId xmlns:a16="http://schemas.microsoft.com/office/drawing/2014/main" id="{0011BDC2-E44F-A6E8-045F-D26DB8D267A0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85984" cy="205348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直接连接符 10">
              <a:extLst>
                <a:ext uri="{FF2B5EF4-FFF2-40B4-BE49-F238E27FC236}">
                  <a16:creationId xmlns:a16="http://schemas.microsoft.com/office/drawing/2014/main" id="{D993D578-DAE1-319E-973D-4EEFD89F1595}"/>
                </a:ext>
              </a:extLst>
            </p:cNvPr>
            <p:cNvCxnSpPr/>
            <p:nvPr/>
          </p:nvCxnSpPr>
          <p:spPr bwMode="auto">
            <a:xfrm flipH="1">
              <a:off x="9107786" y="2758663"/>
              <a:ext cx="914400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2" name="文本框 64">
              <a:extLst>
                <a:ext uri="{FF2B5EF4-FFF2-40B4-BE49-F238E27FC236}">
                  <a16:creationId xmlns:a16="http://schemas.microsoft.com/office/drawing/2014/main" id="{00A33AFB-E774-E510-34E6-1C11FD8045B3}"/>
                </a:ext>
              </a:extLst>
            </p:cNvPr>
            <p:cNvSpPr txBox="1"/>
            <p:nvPr/>
          </p:nvSpPr>
          <p:spPr>
            <a:xfrm>
              <a:off x="839491" y="3769688"/>
              <a:ext cx="147781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低压配电室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72">
              <a:extLst>
                <a:ext uri="{FF2B5EF4-FFF2-40B4-BE49-F238E27FC236}">
                  <a16:creationId xmlns:a16="http://schemas.microsoft.com/office/drawing/2014/main" id="{33F263E6-FE06-04B8-B5DE-94C163D5EA5B}"/>
                </a:ext>
              </a:extLst>
            </p:cNvPr>
            <p:cNvSpPr txBox="1"/>
            <p:nvPr/>
          </p:nvSpPr>
          <p:spPr>
            <a:xfrm>
              <a:off x="10059298" y="2602161"/>
              <a:ext cx="11886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会议室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73">
              <a:extLst>
                <a:ext uri="{FF2B5EF4-FFF2-40B4-BE49-F238E27FC236}">
                  <a16:creationId xmlns:a16="http://schemas.microsoft.com/office/drawing/2014/main" id="{1BD276CA-6E5F-35F3-891B-1FEE319C4F5C}"/>
                </a:ext>
              </a:extLst>
            </p:cNvPr>
            <p:cNvSpPr txBox="1"/>
            <p:nvPr/>
          </p:nvSpPr>
          <p:spPr>
            <a:xfrm>
              <a:off x="10059298" y="2256901"/>
              <a:ext cx="119083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备件室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4">
              <a:extLst>
                <a:ext uri="{FF2B5EF4-FFF2-40B4-BE49-F238E27FC236}">
                  <a16:creationId xmlns:a16="http://schemas.microsoft.com/office/drawing/2014/main" id="{9C95E821-36EF-5B3F-F14C-7FFDA8F9DDFC}"/>
                </a:ext>
              </a:extLst>
            </p:cNvPr>
            <p:cNvCxnSpPr/>
            <p:nvPr/>
          </p:nvCxnSpPr>
          <p:spPr bwMode="auto">
            <a:xfrm flipH="1">
              <a:off x="8356187" y="2062322"/>
              <a:ext cx="165825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5">
              <a:extLst>
                <a:ext uri="{FF2B5EF4-FFF2-40B4-BE49-F238E27FC236}">
                  <a16:creationId xmlns:a16="http://schemas.microsoft.com/office/drawing/2014/main" id="{63F6701B-4F01-D9C2-48BF-EDD438956E7D}"/>
                </a:ext>
              </a:extLst>
            </p:cNvPr>
            <p:cNvCxnSpPr/>
            <p:nvPr/>
          </p:nvCxnSpPr>
          <p:spPr bwMode="auto">
            <a:xfrm flipH="1">
              <a:off x="7226423" y="2413403"/>
              <a:ext cx="2795763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6">
              <a:extLst>
                <a:ext uri="{FF2B5EF4-FFF2-40B4-BE49-F238E27FC236}">
                  <a16:creationId xmlns:a16="http://schemas.microsoft.com/office/drawing/2014/main" id="{523A7721-ECAE-3D46-CD90-FF301AE27A7A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1734043" cy="21082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7">
              <a:extLst>
                <a:ext uri="{FF2B5EF4-FFF2-40B4-BE49-F238E27FC236}">
                  <a16:creationId xmlns:a16="http://schemas.microsoft.com/office/drawing/2014/main" id="{DD7DD837-ED01-CF59-A156-CF27BDF2BAC9}"/>
                </a:ext>
              </a:extLst>
            </p:cNvPr>
            <p:cNvCxnSpPr/>
            <p:nvPr/>
          </p:nvCxnSpPr>
          <p:spPr bwMode="auto">
            <a:xfrm>
              <a:off x="2272419" y="3093290"/>
              <a:ext cx="1493822" cy="49794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9" name="直接连接符 18">
              <a:extLst>
                <a:ext uri="{FF2B5EF4-FFF2-40B4-BE49-F238E27FC236}">
                  <a16:creationId xmlns:a16="http://schemas.microsoft.com/office/drawing/2014/main" id="{FA0A7FBC-BABF-823C-9237-123555AEF5C3}"/>
                </a:ext>
              </a:extLst>
            </p:cNvPr>
            <p:cNvCxnSpPr/>
            <p:nvPr/>
          </p:nvCxnSpPr>
          <p:spPr bwMode="auto">
            <a:xfrm flipH="1">
              <a:off x="8356187" y="3645690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直接连接符 19">
              <a:extLst>
                <a:ext uri="{FF2B5EF4-FFF2-40B4-BE49-F238E27FC236}">
                  <a16:creationId xmlns:a16="http://schemas.microsoft.com/office/drawing/2014/main" id="{66145D07-90B8-6EA9-E910-7FD12B16FDA6}"/>
                </a:ext>
              </a:extLst>
            </p:cNvPr>
            <p:cNvCxnSpPr/>
            <p:nvPr/>
          </p:nvCxnSpPr>
          <p:spPr bwMode="auto">
            <a:xfrm flipV="1">
              <a:off x="7275786" y="5620696"/>
              <a:ext cx="0" cy="476107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直接连接符 20">
              <a:extLst>
                <a:ext uri="{FF2B5EF4-FFF2-40B4-BE49-F238E27FC236}">
                  <a16:creationId xmlns:a16="http://schemas.microsoft.com/office/drawing/2014/main" id="{229C662E-5968-1A19-36C6-9536F4501E6E}"/>
                </a:ext>
              </a:extLst>
            </p:cNvPr>
            <p:cNvCxnSpPr/>
            <p:nvPr/>
          </p:nvCxnSpPr>
          <p:spPr bwMode="auto">
            <a:xfrm>
              <a:off x="2304940" y="4114257"/>
              <a:ext cx="3023866" cy="68009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直接连接符 21">
              <a:extLst>
                <a:ext uri="{FF2B5EF4-FFF2-40B4-BE49-F238E27FC236}">
                  <a16:creationId xmlns:a16="http://schemas.microsoft.com/office/drawing/2014/main" id="{78FA1174-9814-DB3D-A39A-FE469EC66395}"/>
                </a:ext>
              </a:extLst>
            </p:cNvPr>
            <p:cNvCxnSpPr/>
            <p:nvPr/>
          </p:nvCxnSpPr>
          <p:spPr bwMode="auto">
            <a:xfrm>
              <a:off x="2304940" y="4114256"/>
              <a:ext cx="1488713" cy="54849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3" name="直接连接符 22">
              <a:extLst>
                <a:ext uri="{FF2B5EF4-FFF2-40B4-BE49-F238E27FC236}">
                  <a16:creationId xmlns:a16="http://schemas.microsoft.com/office/drawing/2014/main" id="{990A15AE-B9B6-6A07-B5C8-A5A3D97EA09F}"/>
                </a:ext>
              </a:extLst>
            </p:cNvPr>
            <p:cNvCxnSpPr/>
            <p:nvPr/>
          </p:nvCxnSpPr>
          <p:spPr bwMode="auto">
            <a:xfrm flipH="1">
              <a:off x="8356187" y="4775497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14" name="文本框 43">
              <a:extLst>
                <a:ext uri="{FF2B5EF4-FFF2-40B4-BE49-F238E27FC236}">
                  <a16:creationId xmlns:a16="http://schemas.microsoft.com/office/drawing/2014/main" id="{5901CCFB-388F-C306-DC7D-38455BE164B2}"/>
                </a:ext>
              </a:extLst>
            </p:cNvPr>
            <p:cNvSpPr txBox="1"/>
            <p:nvPr/>
          </p:nvSpPr>
          <p:spPr>
            <a:xfrm>
              <a:off x="10059298" y="5252409"/>
              <a:ext cx="109317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冷却塔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69">
              <a:extLst>
                <a:ext uri="{FF2B5EF4-FFF2-40B4-BE49-F238E27FC236}">
                  <a16:creationId xmlns:a16="http://schemas.microsoft.com/office/drawing/2014/main" id="{B53514B5-DD78-D145-7463-1B5171B6C66E}"/>
                </a:ext>
              </a:extLst>
            </p:cNvPr>
            <p:cNvSpPr txBox="1"/>
            <p:nvPr/>
          </p:nvSpPr>
          <p:spPr>
            <a:xfrm>
              <a:off x="1324411" y="4636855"/>
              <a:ext cx="99289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UPS</a:t>
              </a: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连接符 25">
              <a:extLst>
                <a:ext uri="{FF2B5EF4-FFF2-40B4-BE49-F238E27FC236}">
                  <a16:creationId xmlns:a16="http://schemas.microsoft.com/office/drawing/2014/main" id="{709EC032-D9E0-E5E2-B2D8-EC04AB82DF6F}"/>
                </a:ext>
              </a:extLst>
            </p:cNvPr>
            <p:cNvCxnSpPr/>
            <p:nvPr/>
          </p:nvCxnSpPr>
          <p:spPr bwMode="auto">
            <a:xfrm flipH="1">
              <a:off x="9175449" y="5405518"/>
              <a:ext cx="931477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7" name="直接连接符 26">
              <a:extLst>
                <a:ext uri="{FF2B5EF4-FFF2-40B4-BE49-F238E27FC236}">
                  <a16:creationId xmlns:a16="http://schemas.microsoft.com/office/drawing/2014/main" id="{B0AF8FF5-209E-C477-8025-4AB8C92686CE}"/>
                </a:ext>
              </a:extLst>
            </p:cNvPr>
            <p:cNvCxnSpPr/>
            <p:nvPr/>
          </p:nvCxnSpPr>
          <p:spPr bwMode="auto">
            <a:xfrm flipV="1">
              <a:off x="2270135" y="5620696"/>
              <a:ext cx="1523518" cy="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8" name="直接连接符 27">
              <a:extLst>
                <a:ext uri="{FF2B5EF4-FFF2-40B4-BE49-F238E27FC236}">
                  <a16:creationId xmlns:a16="http://schemas.microsoft.com/office/drawing/2014/main" id="{64A9E2F0-72C6-D8DE-71FF-93FFEEBB9108}"/>
                </a:ext>
              </a:extLst>
            </p:cNvPr>
            <p:cNvCxnSpPr/>
            <p:nvPr/>
          </p:nvCxnSpPr>
          <p:spPr bwMode="auto">
            <a:xfrm flipV="1">
              <a:off x="2272419" y="2903168"/>
              <a:ext cx="1702052" cy="181069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直接连接符 28">
              <a:extLst>
                <a:ext uri="{FF2B5EF4-FFF2-40B4-BE49-F238E27FC236}">
                  <a16:creationId xmlns:a16="http://schemas.microsoft.com/office/drawing/2014/main" id="{F3311FD2-27EF-DE9D-FDEC-FBB63BAAEA22}"/>
                </a:ext>
              </a:extLst>
            </p:cNvPr>
            <p:cNvCxnSpPr/>
            <p:nvPr/>
          </p:nvCxnSpPr>
          <p:spPr bwMode="auto">
            <a:xfrm>
              <a:off x="7226423" y="2413403"/>
              <a:ext cx="0" cy="24125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直接连接符 29">
              <a:extLst>
                <a:ext uri="{FF2B5EF4-FFF2-40B4-BE49-F238E27FC236}">
                  <a16:creationId xmlns:a16="http://schemas.microsoft.com/office/drawing/2014/main" id="{114574F4-A41B-32EE-501B-D26282C0B3AB}"/>
                </a:ext>
              </a:extLst>
            </p:cNvPr>
            <p:cNvCxnSpPr/>
            <p:nvPr/>
          </p:nvCxnSpPr>
          <p:spPr bwMode="auto">
            <a:xfrm flipH="1">
              <a:off x="7275786" y="6096803"/>
              <a:ext cx="285380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F70C8E18-F53E-49BA-958E-333BAB776EA4}"/>
              </a:ext>
            </a:extLst>
          </p:cNvPr>
          <p:cNvSpPr/>
          <p:nvPr/>
        </p:nvSpPr>
        <p:spPr>
          <a:xfrm>
            <a:off x="8263529" y="5203837"/>
            <a:ext cx="249299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基建楼宇系统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机房、配套楼宇土建、风火水电等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B4D2A6-CF90-4709-B08E-FFCA45E47080}"/>
              </a:ext>
            </a:extLst>
          </p:cNvPr>
          <p:cNvSpPr/>
          <p:nvPr/>
        </p:nvSpPr>
        <p:spPr>
          <a:xfrm>
            <a:off x="8263529" y="4359677"/>
            <a:ext cx="2885726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物理基础设施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供电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备电、制冷、布线、机柜、安防等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0CC5CA-2FA4-4FC6-BC65-956E38975E5A}"/>
              </a:ext>
            </a:extLst>
          </p:cNvPr>
          <p:cNvSpPr/>
          <p:nvPr/>
        </p:nvSpPr>
        <p:spPr>
          <a:xfrm>
            <a:off x="8263529" y="3515518"/>
            <a:ext cx="2800767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服务器、存储系统、网络系统及组网等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C88D75-61FA-4799-B7B7-99671F692E63}"/>
              </a:ext>
            </a:extLst>
          </p:cNvPr>
          <p:cNvSpPr/>
          <p:nvPr/>
        </p:nvSpPr>
        <p:spPr>
          <a:xfrm>
            <a:off x="8263530" y="2671359"/>
            <a:ext cx="3530134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算力使能平台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多租户、虚拟化、分布式并行计算、运维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101F806-51A8-4F5B-B68C-C79FAF40BD4A}"/>
              </a:ext>
            </a:extLst>
          </p:cNvPr>
          <p:cNvSpPr/>
          <p:nvPr/>
        </p:nvSpPr>
        <p:spPr>
          <a:xfrm>
            <a:off x="8263530" y="1827200"/>
            <a:ext cx="360868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应用与服务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数据业务及应用（大数据、互联网、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HPC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等）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6" name="连接符: 肘形 64">
            <a:extLst>
              <a:ext uri="{FF2B5EF4-FFF2-40B4-BE49-F238E27FC236}">
                <a16:creationId xmlns:a16="http://schemas.microsoft.com/office/drawing/2014/main" id="{FE62A044-EE9E-4F58-8002-BF1833C97DEF}"/>
              </a:ext>
            </a:extLst>
          </p:cNvPr>
          <p:cNvCxnSpPr>
            <a:cxnSpLocks/>
            <a:stCxn id="67" idx="2"/>
            <a:endCxn id="93" idx="2"/>
          </p:cNvCxnSpPr>
          <p:nvPr/>
        </p:nvCxnSpPr>
        <p:spPr>
          <a:xfrm rot="5400000">
            <a:off x="6651342" y="3269736"/>
            <a:ext cx="142921" cy="5566104"/>
          </a:xfrm>
          <a:prstGeom prst="bentConnector3">
            <a:avLst>
              <a:gd name="adj1" fmla="val 259949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547A503-545E-43CB-9222-7470A54440D0}"/>
              </a:ext>
            </a:extLst>
          </p:cNvPr>
          <p:cNvSpPr/>
          <p:nvPr/>
        </p:nvSpPr>
        <p:spPr>
          <a:xfrm>
            <a:off x="1369220" y="4224837"/>
            <a:ext cx="5131480" cy="170543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8" name="连接符: 肘形 67">
            <a:extLst>
              <a:ext uri="{FF2B5EF4-FFF2-40B4-BE49-F238E27FC236}">
                <a16:creationId xmlns:a16="http://schemas.microsoft.com/office/drawing/2014/main" id="{92C7BD0D-36C2-4D2D-9FFF-41ED556AA889}"/>
              </a:ext>
            </a:extLst>
          </p:cNvPr>
          <p:cNvCxnSpPr>
            <a:cxnSpLocks/>
            <a:stCxn id="88" idx="2"/>
            <a:endCxn id="77" idx="3"/>
          </p:cNvCxnSpPr>
          <p:nvPr/>
        </p:nvCxnSpPr>
        <p:spPr>
          <a:xfrm rot="10800000" flipV="1">
            <a:off x="6500700" y="4731647"/>
            <a:ext cx="1199420" cy="345908"/>
          </a:xfrm>
          <a:prstGeom prst="bentConnector3">
            <a:avLst>
              <a:gd name="adj1" fmla="val 40669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E0206F0-2BB8-42D6-B4D0-F939E4AEC0A3}"/>
              </a:ext>
            </a:extLst>
          </p:cNvPr>
          <p:cNvSpPr/>
          <p:nvPr/>
        </p:nvSpPr>
        <p:spPr>
          <a:xfrm>
            <a:off x="3931238" y="1478184"/>
            <a:ext cx="2575488" cy="274665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9E5EF0-ED12-446F-BEC0-491CE7112887}"/>
              </a:ext>
            </a:extLst>
          </p:cNvPr>
          <p:cNvSpPr/>
          <p:nvPr/>
        </p:nvSpPr>
        <p:spPr>
          <a:xfrm>
            <a:off x="1366755" y="1478185"/>
            <a:ext cx="2564483" cy="275688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81" name="连接符: 肘形 73">
            <a:extLst>
              <a:ext uri="{FF2B5EF4-FFF2-40B4-BE49-F238E27FC236}">
                <a16:creationId xmlns:a16="http://schemas.microsoft.com/office/drawing/2014/main" id="{A7D21409-F572-40FA-91F9-315CC428EC35}"/>
              </a:ext>
            </a:extLst>
          </p:cNvPr>
          <p:cNvCxnSpPr>
            <a:cxnSpLocks/>
            <a:stCxn id="86" idx="2"/>
            <a:endCxn id="79" idx="1"/>
          </p:cNvCxnSpPr>
          <p:nvPr/>
        </p:nvCxnSpPr>
        <p:spPr>
          <a:xfrm rot="10800000">
            <a:off x="3931238" y="2851510"/>
            <a:ext cx="3768882" cy="1034536"/>
          </a:xfrm>
          <a:prstGeom prst="bentConnector5">
            <a:avLst>
              <a:gd name="adj1" fmla="val 12736"/>
              <a:gd name="adj2" fmla="val 11489"/>
              <a:gd name="adj3" fmla="val 12771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1913139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3" name="GPT-2">
            <a:extLst>
              <a:ext uri="{FF2B5EF4-FFF2-40B4-BE49-F238E27FC236}">
                <a16:creationId xmlns:a16="http://schemas.microsoft.com/office/drawing/2014/main" id="{8C1A7F19-42B7-2118-C053-1117EAC6AFDB}"/>
              </a:ext>
            </a:extLst>
          </p:cNvPr>
          <p:cNvSpPr txBox="1"/>
          <p:nvPr/>
        </p:nvSpPr>
        <p:spPr>
          <a:xfrm>
            <a:off x="7862401" y="2056348"/>
            <a:ext cx="28052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L4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2758740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5" name="GPT-2">
            <a:extLst>
              <a:ext uri="{FF2B5EF4-FFF2-40B4-BE49-F238E27FC236}">
                <a16:creationId xmlns:a16="http://schemas.microsoft.com/office/drawing/2014/main" id="{A2B6D814-024E-8DF5-951A-A93DAFA72393}"/>
              </a:ext>
            </a:extLst>
          </p:cNvPr>
          <p:cNvSpPr txBox="1"/>
          <p:nvPr/>
        </p:nvSpPr>
        <p:spPr>
          <a:xfrm>
            <a:off x="7862401" y="2901949"/>
            <a:ext cx="25968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L3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3604341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7" name="GPT-2">
            <a:extLst>
              <a:ext uri="{FF2B5EF4-FFF2-40B4-BE49-F238E27FC236}">
                <a16:creationId xmlns:a16="http://schemas.microsoft.com/office/drawing/2014/main" id="{3D381B1D-3523-8E41-68B1-99597C81EAD3}"/>
              </a:ext>
            </a:extLst>
          </p:cNvPr>
          <p:cNvSpPr txBox="1"/>
          <p:nvPr/>
        </p:nvSpPr>
        <p:spPr>
          <a:xfrm>
            <a:off x="7862401" y="3747550"/>
            <a:ext cx="26449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L2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4449942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9" name="GPT-2">
            <a:extLst>
              <a:ext uri="{FF2B5EF4-FFF2-40B4-BE49-F238E27FC236}">
                <a16:creationId xmlns:a16="http://schemas.microsoft.com/office/drawing/2014/main" id="{F34189BA-4533-04B6-8589-33A0549F2959}"/>
              </a:ext>
            </a:extLst>
          </p:cNvPr>
          <p:cNvSpPr txBox="1"/>
          <p:nvPr/>
        </p:nvSpPr>
        <p:spPr>
          <a:xfrm>
            <a:off x="7862401" y="4593151"/>
            <a:ext cx="253274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L1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5295545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91" name="GPT-2">
            <a:extLst>
              <a:ext uri="{FF2B5EF4-FFF2-40B4-BE49-F238E27FC236}">
                <a16:creationId xmlns:a16="http://schemas.microsoft.com/office/drawing/2014/main" id="{0B6FCAA9-3009-4D3D-E048-0C28722EA735}"/>
              </a:ext>
            </a:extLst>
          </p:cNvPr>
          <p:cNvSpPr txBox="1"/>
          <p:nvPr/>
        </p:nvSpPr>
        <p:spPr>
          <a:xfrm>
            <a:off x="7862401" y="5438754"/>
            <a:ext cx="277320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L0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0828AA9-C5E3-728F-F9D3-EFEF141DB894}"/>
              </a:ext>
            </a:extLst>
          </p:cNvPr>
          <p:cNvSpPr/>
          <p:nvPr/>
        </p:nvSpPr>
        <p:spPr>
          <a:xfrm>
            <a:off x="8148417" y="1309104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fontAlgn="base">
              <a:spcAft>
                <a:spcPct val="0"/>
              </a:spcAft>
            </a:pPr>
            <a:r>
              <a:rPr kumimoji="1" lang="zh-CN" altLang="en-US" sz="2000" b="1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集群系统架构分层</a:t>
            </a:r>
          </a:p>
        </p:txBody>
      </p:sp>
    </p:spTree>
    <p:extLst>
      <p:ext uri="{BB962C8B-B14F-4D97-AF65-F5344CB8AC3E}">
        <p14:creationId xmlns:p14="http://schemas.microsoft.com/office/powerpoint/2010/main" val="107820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1"/>
          <p:cNvSpPr txBox="1">
            <a:spLocks/>
          </p:cNvSpPr>
          <p:nvPr/>
        </p:nvSpPr>
        <p:spPr>
          <a:xfrm>
            <a:off x="510173" y="219195"/>
            <a:ext cx="11716586" cy="582199"/>
          </a:xfrm>
          <a:prstGeom prst="rect">
            <a:avLst/>
          </a:prstGeom>
        </p:spPr>
        <p:txBody>
          <a:bodyPr/>
          <a:lstStyle/>
          <a:p>
            <a:pPr marL="0" lvl="2" indent="147594" defTabSz="12187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33">
            <a:extLst>
              <a:ext uri="{FF2B5EF4-FFF2-40B4-BE49-F238E27FC236}">
                <a16:creationId xmlns:a16="http://schemas.microsoft.com/office/drawing/2014/main" id="{180DBF2E-F2CA-1210-3234-A26BA5A6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AI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集群系统软件平台与应用</a:t>
            </a:r>
            <a:endParaRPr lang="zh-CN" altLang="en-US" dirty="0"/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C6E7F857-0DB3-75BE-CA4D-B9360F77D8B5}"/>
              </a:ext>
            </a:extLst>
          </p:cNvPr>
          <p:cNvSpPr/>
          <p:nvPr/>
        </p:nvSpPr>
        <p:spPr>
          <a:xfrm>
            <a:off x="951880" y="1534975"/>
            <a:ext cx="5023213" cy="282421"/>
          </a:xfrm>
          <a:prstGeom prst="trapezoid">
            <a:avLst>
              <a:gd name="adj" fmla="val 117447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7966" tIns="45706" rIns="91411" bIns="45706" anchor="ctr">
            <a:noAutofit/>
          </a:bodyPr>
          <a:lstStyle/>
          <a:p>
            <a:pPr defTabSz="1219052" fontAlgn="ctr"/>
            <a:endParaRPr lang="zh-CN" altLang="en-US" sz="1100" b="1" kern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F5CBE9-BD36-BDF4-9A3E-B877F4397D80}"/>
              </a:ext>
            </a:extLst>
          </p:cNvPr>
          <p:cNvSpPr/>
          <p:nvPr/>
        </p:nvSpPr>
        <p:spPr>
          <a:xfrm>
            <a:off x="2446432" y="1415573"/>
            <a:ext cx="168409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高性能计算中心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9A7F67-0515-67B4-76AA-C326C8577820}"/>
              </a:ext>
            </a:extLst>
          </p:cNvPr>
          <p:cNvSpPr/>
          <p:nvPr/>
        </p:nvSpPr>
        <p:spPr>
          <a:xfrm>
            <a:off x="1272290" y="1415573"/>
            <a:ext cx="1122423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AI</a:t>
            </a: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计算中心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A12B45-3AEB-9C6D-9C61-4667D5CE6E13}"/>
              </a:ext>
            </a:extLst>
          </p:cNvPr>
          <p:cNvSpPr/>
          <p:nvPr/>
        </p:nvSpPr>
        <p:spPr>
          <a:xfrm>
            <a:off x="4067144" y="1415573"/>
            <a:ext cx="108234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云数据中心</a:t>
            </a:r>
          </a:p>
        </p:txBody>
      </p:sp>
      <p:sp>
        <p:nvSpPr>
          <p:cNvPr id="40" name="矩形 83">
            <a:extLst>
              <a:ext uri="{FF2B5EF4-FFF2-40B4-BE49-F238E27FC236}">
                <a16:creationId xmlns:a16="http://schemas.microsoft.com/office/drawing/2014/main" id="{885ADE33-BEC0-39D2-F745-8DC3CA54CCD4}"/>
              </a:ext>
            </a:extLst>
          </p:cNvPr>
          <p:cNvSpPr/>
          <p:nvPr/>
        </p:nvSpPr>
        <p:spPr bwMode="auto">
          <a:xfrm>
            <a:off x="1023952" y="2973273"/>
            <a:ext cx="4039553" cy="888446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algn="ctr" defTabSz="91265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算力服务底座 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(HCSO)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0B4066-0052-2649-F2A1-D591954C1C15}"/>
              </a:ext>
            </a:extLst>
          </p:cNvPr>
          <p:cNvSpPr/>
          <p:nvPr/>
        </p:nvSpPr>
        <p:spPr bwMode="auto">
          <a:xfrm>
            <a:off x="5113842" y="1870123"/>
            <a:ext cx="849608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运营平台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5C2F009-C8EE-6873-DE89-D119E6A9E9B6}"/>
              </a:ext>
            </a:extLst>
          </p:cNvPr>
          <p:cNvSpPr/>
          <p:nvPr/>
        </p:nvSpPr>
        <p:spPr bwMode="auto">
          <a:xfrm>
            <a:off x="5110957" y="2426026"/>
            <a:ext cx="847653" cy="3731181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tIns="9000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全栈统一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运维平台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CCF4AE-EA10-3D96-AC1A-B8698CA8E9EE}"/>
              </a:ext>
            </a:extLst>
          </p:cNvPr>
          <p:cNvSpPr/>
          <p:nvPr/>
        </p:nvSpPr>
        <p:spPr bwMode="auto">
          <a:xfrm>
            <a:off x="1018764" y="5314871"/>
            <a:ext cx="4037035" cy="394808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高效液冷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+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高功率供电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996D5C-6115-9CBC-6C9F-F09A7EFC47A0}"/>
              </a:ext>
            </a:extLst>
          </p:cNvPr>
          <p:cNvSpPr/>
          <p:nvPr/>
        </p:nvSpPr>
        <p:spPr bwMode="auto">
          <a:xfrm>
            <a:off x="1025038" y="3927349"/>
            <a:ext cx="1894968" cy="1331905"/>
          </a:xfrm>
          <a:prstGeom prst="rect">
            <a:avLst/>
          </a:prstGeom>
          <a:solidFill>
            <a:srgbClr val="F4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计算子系统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多样性算力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D9432C-C13A-075E-7959-B0FC80B01984}"/>
              </a:ext>
            </a:extLst>
          </p:cNvPr>
          <p:cNvSpPr/>
          <p:nvPr/>
        </p:nvSpPr>
        <p:spPr>
          <a:xfrm>
            <a:off x="1130498" y="4250194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昇腾算力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3EB24A2-1111-5B64-602B-64B956510989}"/>
              </a:ext>
            </a:extLst>
          </p:cNvPr>
          <p:cNvSpPr/>
          <p:nvPr/>
        </p:nvSpPr>
        <p:spPr>
          <a:xfrm>
            <a:off x="1995474" y="4250194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鲲鹏算力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F0328AE-373D-F006-625B-42AB5E18069D}"/>
              </a:ext>
            </a:extLst>
          </p:cNvPr>
          <p:cNvSpPr/>
          <p:nvPr/>
        </p:nvSpPr>
        <p:spPr>
          <a:xfrm>
            <a:off x="1995474" y="4726766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x86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54AC5A-245C-7FCE-70D2-CDFBAB3F058F}"/>
              </a:ext>
            </a:extLst>
          </p:cNvPr>
          <p:cNvSpPr/>
          <p:nvPr/>
        </p:nvSpPr>
        <p:spPr>
          <a:xfrm>
            <a:off x="1130498" y="4726766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GPU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2" name="矩形 65">
            <a:extLst>
              <a:ext uri="{FF2B5EF4-FFF2-40B4-BE49-F238E27FC236}">
                <a16:creationId xmlns:a16="http://schemas.microsoft.com/office/drawing/2014/main" id="{049B6774-22FB-AD23-FAC0-EDF33A78541E}"/>
              </a:ext>
            </a:extLst>
          </p:cNvPr>
          <p:cNvSpPr/>
          <p:nvPr/>
        </p:nvSpPr>
        <p:spPr bwMode="auto">
          <a:xfrm>
            <a:off x="1018764" y="5758517"/>
            <a:ext cx="4035139" cy="39869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一体化机房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DBCCB89-98BD-9AE4-2597-22397D8EED69}"/>
              </a:ext>
            </a:extLst>
          </p:cNvPr>
          <p:cNvSpPr/>
          <p:nvPr/>
        </p:nvSpPr>
        <p:spPr bwMode="auto">
          <a:xfrm>
            <a:off x="2980588" y="3927349"/>
            <a:ext cx="1020547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存储子系统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C096E7A-FA24-7085-C835-64DEE5FF63D9}"/>
              </a:ext>
            </a:extLst>
          </p:cNvPr>
          <p:cNvSpPr/>
          <p:nvPr/>
        </p:nvSpPr>
        <p:spPr bwMode="auto">
          <a:xfrm>
            <a:off x="4038269" y="3927349"/>
            <a:ext cx="1017529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网络互联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子系统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C13A07-A4D4-93C8-D4D6-ED758DE6CB4A}"/>
              </a:ext>
            </a:extLst>
          </p:cNvPr>
          <p:cNvSpPr/>
          <p:nvPr/>
        </p:nvSpPr>
        <p:spPr>
          <a:xfrm>
            <a:off x="5184493" y="3270634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资源监控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4A8D0E9-BD96-B9D4-428B-8A1537072A11}"/>
              </a:ext>
            </a:extLst>
          </p:cNvPr>
          <p:cNvSpPr/>
          <p:nvPr/>
        </p:nvSpPr>
        <p:spPr>
          <a:xfrm>
            <a:off x="5180658" y="3758095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告警日志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4081066-387C-0D03-2979-FF69BCC60BD8}"/>
              </a:ext>
            </a:extLst>
          </p:cNvPr>
          <p:cNvSpPr/>
          <p:nvPr/>
        </p:nvSpPr>
        <p:spPr>
          <a:xfrm>
            <a:off x="5180658" y="4239201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运维</a:t>
            </a:r>
            <a:endParaRPr lang="en-US" altLang="zh-CN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可视化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9E1CD12-59B6-662B-043E-728FCACBFD25}"/>
              </a:ext>
            </a:extLst>
          </p:cNvPr>
          <p:cNvSpPr/>
          <p:nvPr/>
        </p:nvSpPr>
        <p:spPr>
          <a:xfrm>
            <a:off x="5179193" y="4726820"/>
            <a:ext cx="709222" cy="366108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…</a:t>
            </a:r>
            <a:endParaRPr lang="zh-CN" altLang="en-US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1" name="矩形 148">
            <a:extLst>
              <a:ext uri="{FF2B5EF4-FFF2-40B4-BE49-F238E27FC236}">
                <a16:creationId xmlns:a16="http://schemas.microsoft.com/office/drawing/2014/main" id="{4F64530A-3F20-6020-495A-AA9EB2E35FC6}"/>
              </a:ext>
            </a:extLst>
          </p:cNvPr>
          <p:cNvSpPr/>
          <p:nvPr/>
        </p:nvSpPr>
        <p:spPr bwMode="auto">
          <a:xfrm>
            <a:off x="1023952" y="1870123"/>
            <a:ext cx="122731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训练服务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2435B9-0B39-FF93-AF2D-5719CC9C8F4F}"/>
              </a:ext>
            </a:extLst>
          </p:cNvPr>
          <p:cNvSpPr/>
          <p:nvPr/>
        </p:nvSpPr>
        <p:spPr bwMode="auto">
          <a:xfrm>
            <a:off x="2331973" y="1875624"/>
            <a:ext cx="1405372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服务</a:t>
            </a:r>
          </a:p>
        </p:txBody>
      </p:sp>
      <p:sp>
        <p:nvSpPr>
          <p:cNvPr id="63" name="矩形 83">
            <a:extLst>
              <a:ext uri="{FF2B5EF4-FFF2-40B4-BE49-F238E27FC236}">
                <a16:creationId xmlns:a16="http://schemas.microsoft.com/office/drawing/2014/main" id="{B8108CEF-12C2-C7E3-2ED2-E7A6C222B2A9}"/>
              </a:ext>
            </a:extLst>
          </p:cNvPr>
          <p:cNvSpPr/>
          <p:nvPr/>
        </p:nvSpPr>
        <p:spPr bwMode="auto">
          <a:xfrm>
            <a:off x="3790660" y="1875624"/>
            <a:ext cx="1270246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大数据服务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259C3E-AA7D-DC73-2094-1D5D8B72CB17}"/>
              </a:ext>
            </a:extLst>
          </p:cNvPr>
          <p:cNvSpPr/>
          <p:nvPr/>
        </p:nvSpPr>
        <p:spPr>
          <a:xfrm>
            <a:off x="2330691" y="2423529"/>
            <a:ext cx="139886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CCSuite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B03109-65F2-7594-73E5-E52B5F9BEAC6}"/>
              </a:ext>
            </a:extLst>
          </p:cNvPr>
          <p:cNvSpPr/>
          <p:nvPr/>
        </p:nvSpPr>
        <p:spPr>
          <a:xfrm>
            <a:off x="1024803" y="2418028"/>
            <a:ext cx="123033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ModelArts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317650-13D4-ADE5-774B-AE527F96B670}"/>
              </a:ext>
            </a:extLst>
          </p:cNvPr>
          <p:cNvSpPr/>
          <p:nvPr/>
        </p:nvSpPr>
        <p:spPr>
          <a:xfrm>
            <a:off x="3790140" y="2426026"/>
            <a:ext cx="1273365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大数据平台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9CCC4C-56D2-2781-33A8-6A466A91B37B}"/>
              </a:ext>
            </a:extLst>
          </p:cNvPr>
          <p:cNvSpPr txBox="1"/>
          <p:nvPr/>
        </p:nvSpPr>
        <p:spPr>
          <a:xfrm>
            <a:off x="1163469" y="3315528"/>
            <a:ext cx="959215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HPC</a:t>
            </a:r>
            <a:r>
              <a:rPr lang="zh-CN" altLang="en-US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资源池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0E395AE-825F-ECB3-6FA6-5F83AFB16B33}"/>
              </a:ext>
            </a:extLst>
          </p:cNvPr>
          <p:cNvSpPr txBox="1"/>
          <p:nvPr/>
        </p:nvSpPr>
        <p:spPr>
          <a:xfrm>
            <a:off x="2696293" y="3315528"/>
            <a:ext cx="773783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AI</a:t>
            </a: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资源池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6D3BD8F-2888-6105-205A-6E9BAC7DA82E}"/>
              </a:ext>
            </a:extLst>
          </p:cNvPr>
          <p:cNvSpPr txBox="1"/>
          <p:nvPr/>
        </p:nvSpPr>
        <p:spPr>
          <a:xfrm>
            <a:off x="3998033" y="3315528"/>
            <a:ext cx="951200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通用资源池</a:t>
            </a:r>
          </a:p>
        </p:txBody>
      </p:sp>
      <p:cxnSp>
        <p:nvCxnSpPr>
          <p:cNvPr id="76" name="直接箭头连接符 131">
            <a:extLst>
              <a:ext uri="{FF2B5EF4-FFF2-40B4-BE49-F238E27FC236}">
                <a16:creationId xmlns:a16="http://schemas.microsoft.com/office/drawing/2014/main" id="{1C1CBE59-CE76-AADE-1DEF-12BE28E4F0E3}"/>
              </a:ext>
            </a:extLst>
          </p:cNvPr>
          <p:cNvCxnSpPr/>
          <p:nvPr/>
        </p:nvCxnSpPr>
        <p:spPr>
          <a:xfrm>
            <a:off x="2122684" y="3486814"/>
            <a:ext cx="573609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7" name="直接箭头连接符 132">
            <a:extLst>
              <a:ext uri="{FF2B5EF4-FFF2-40B4-BE49-F238E27FC236}">
                <a16:creationId xmlns:a16="http://schemas.microsoft.com/office/drawing/2014/main" id="{ECF373AC-558D-4D1C-4CE4-01ADCE8C387C}"/>
              </a:ext>
            </a:extLst>
          </p:cNvPr>
          <p:cNvCxnSpPr/>
          <p:nvPr/>
        </p:nvCxnSpPr>
        <p:spPr>
          <a:xfrm>
            <a:off x="3470075" y="3486814"/>
            <a:ext cx="527958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8" name="直接箭头连接符 153">
            <a:extLst>
              <a:ext uri="{FF2B5EF4-FFF2-40B4-BE49-F238E27FC236}">
                <a16:creationId xmlns:a16="http://schemas.microsoft.com/office/drawing/2014/main" id="{60E0C4CC-1C7A-2911-C0D4-E92D88630DD8}"/>
              </a:ext>
            </a:extLst>
          </p:cNvPr>
          <p:cNvCxnSpPr/>
          <p:nvPr/>
        </p:nvCxnSpPr>
        <p:spPr>
          <a:xfrm>
            <a:off x="769390" y="1870124"/>
            <a:ext cx="0" cy="4287083"/>
          </a:xfrm>
          <a:prstGeom prst="straightConnector1">
            <a:avLst/>
          </a:prstGeom>
          <a:noFill/>
          <a:ln w="19050" cap="flat" cmpd="sng" algn="ctr">
            <a:gradFill>
              <a:gsLst>
                <a:gs pos="70000">
                  <a:srgbClr val="C61A1A"/>
                </a:gs>
                <a:gs pos="0">
                  <a:srgbClr val="C00000"/>
                </a:gs>
                <a:gs pos="24000">
                  <a:srgbClr val="C41010"/>
                </a:gs>
                <a:gs pos="33000">
                  <a:srgbClr val="FFFFFF">
                    <a:alpha val="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C00000"/>
                </a:gs>
              </a:gsLst>
              <a:lin ang="5400000" scaled="0"/>
            </a:gra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B6F00-C9FC-72B2-6945-84D67FF01915}"/>
              </a:ext>
            </a:extLst>
          </p:cNvPr>
          <p:cNvSpPr txBox="1"/>
          <p:nvPr/>
        </p:nvSpPr>
        <p:spPr>
          <a:xfrm>
            <a:off x="688033" y="2908386"/>
            <a:ext cx="215444" cy="1933147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1400" b="1" spc="3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全栈垂直优化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69C9A8B-40B0-A009-621E-639C1A600199}"/>
              </a:ext>
            </a:extLst>
          </p:cNvPr>
          <p:cNvSpPr txBox="1"/>
          <p:nvPr/>
        </p:nvSpPr>
        <p:spPr>
          <a:xfrm>
            <a:off x="3265315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5216D4B-E6A2-9080-A8E2-DA464801DDE1}"/>
              </a:ext>
            </a:extLst>
          </p:cNvPr>
          <p:cNvSpPr txBox="1"/>
          <p:nvPr/>
        </p:nvSpPr>
        <p:spPr>
          <a:xfrm>
            <a:off x="1951496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748180A-6627-8CD1-339B-F4776A7A7C9D}"/>
              </a:ext>
            </a:extLst>
          </p:cNvPr>
          <p:cNvSpPr/>
          <p:nvPr/>
        </p:nvSpPr>
        <p:spPr>
          <a:xfrm>
            <a:off x="955146" y="2864630"/>
            <a:ext cx="4147054" cy="1042561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D73A36D-85AA-335E-C514-815A0DB4277E}"/>
              </a:ext>
            </a:extLst>
          </p:cNvPr>
          <p:cNvSpPr/>
          <p:nvPr/>
        </p:nvSpPr>
        <p:spPr>
          <a:xfrm>
            <a:off x="5090332" y="1827538"/>
            <a:ext cx="884761" cy="4329668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4BEC4A-EB11-0A61-C36D-389ACF00F36A}"/>
              </a:ext>
            </a:extLst>
          </p:cNvPr>
          <p:cNvSpPr/>
          <p:nvPr/>
        </p:nvSpPr>
        <p:spPr>
          <a:xfrm>
            <a:off x="955147" y="1822069"/>
            <a:ext cx="4139326" cy="1042561"/>
          </a:xfrm>
          <a:prstGeom prst="rect">
            <a:avLst/>
          </a:prstGeom>
          <a:solidFill>
            <a:srgbClr val="81C15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6" name="连接符: 肘形 64">
            <a:extLst>
              <a:ext uri="{FF2B5EF4-FFF2-40B4-BE49-F238E27FC236}">
                <a16:creationId xmlns:a16="http://schemas.microsoft.com/office/drawing/2014/main" id="{3988BFB7-4E31-6ECB-AB0A-AEC1B669651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5975092" y="3165996"/>
            <a:ext cx="1839312" cy="82637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58">
            <a:extLst>
              <a:ext uri="{FF2B5EF4-FFF2-40B4-BE49-F238E27FC236}">
                <a16:creationId xmlns:a16="http://schemas.microsoft.com/office/drawing/2014/main" id="{2CCD1F49-BFED-83C0-EF76-6CD5DA0FE269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727770" y="2301142"/>
            <a:ext cx="3086634" cy="0"/>
          </a:xfrm>
          <a:prstGeom prst="line">
            <a:avLst/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">
            <a:extLst>
              <a:ext uri="{FF2B5EF4-FFF2-40B4-BE49-F238E27FC236}">
                <a16:creationId xmlns:a16="http://schemas.microsoft.com/office/drawing/2014/main" id="{6A7ED67C-E3C0-32C9-C6A8-2BA443642F42}"/>
              </a:ext>
            </a:extLst>
          </p:cNvPr>
          <p:cNvGrpSpPr/>
          <p:nvPr/>
        </p:nvGrpSpPr>
        <p:grpSpPr>
          <a:xfrm>
            <a:off x="7277232" y="1421982"/>
            <a:ext cx="4411180" cy="4672224"/>
            <a:chOff x="7401314" y="1001938"/>
            <a:chExt cx="4411180" cy="4672224"/>
          </a:xfrm>
        </p:grpSpPr>
        <p:grpSp>
          <p:nvGrpSpPr>
            <p:cNvPr id="103" name="组合 70">
              <a:extLst>
                <a:ext uri="{FF2B5EF4-FFF2-40B4-BE49-F238E27FC236}">
                  <a16:creationId xmlns:a16="http://schemas.microsoft.com/office/drawing/2014/main" id="{B64F7636-6333-68BA-38A8-545DBDA95D56}"/>
                </a:ext>
              </a:extLst>
            </p:cNvPr>
            <p:cNvGrpSpPr/>
            <p:nvPr/>
          </p:nvGrpSpPr>
          <p:grpSpPr>
            <a:xfrm>
              <a:off x="7401314" y="1115864"/>
              <a:ext cx="4072947" cy="4528759"/>
              <a:chOff x="1310876" y="1413362"/>
              <a:chExt cx="3306092" cy="2221319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0ABC9E6-4905-51AA-2738-52F7F1AB8D21}"/>
                  </a:ext>
                </a:extLst>
              </p:cNvPr>
              <p:cNvSpPr/>
              <p:nvPr/>
            </p:nvSpPr>
            <p:spPr>
              <a:xfrm>
                <a:off x="1310876" y="1596603"/>
                <a:ext cx="3301686" cy="2038078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60000"/>
                      <a:lumOff val="40000"/>
                      <a:alpha val="0"/>
                    </a:schemeClr>
                  </a:gs>
                  <a:gs pos="33000">
                    <a:schemeClr val="bg1">
                      <a:lumMod val="60000"/>
                      <a:lumOff val="40000"/>
                      <a:alpha val="10000"/>
                    </a:schemeClr>
                  </a:gs>
                </a:gsLst>
                <a:lin ang="54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defTabSz="914111">
                  <a:lnSpc>
                    <a:spcPct val="120000"/>
                  </a:lnSpc>
                </a:pPr>
                <a:endParaRPr kumimoji="1" lang="en-US" altLang="zh-CN" sz="120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梯形 129">
                <a:extLst>
                  <a:ext uri="{FF2B5EF4-FFF2-40B4-BE49-F238E27FC236}">
                    <a16:creationId xmlns:a16="http://schemas.microsoft.com/office/drawing/2014/main" id="{84947416-B386-C1FC-E700-0FD289B00536}"/>
                  </a:ext>
                </a:extLst>
              </p:cNvPr>
              <p:cNvSpPr/>
              <p:nvPr/>
            </p:nvSpPr>
            <p:spPr>
              <a:xfrm>
                <a:off x="1310876" y="1413362"/>
                <a:ext cx="3306092" cy="173781"/>
              </a:xfrm>
              <a:prstGeom prst="trapezoid">
                <a:avLst>
                  <a:gd name="adj" fmla="val 193683"/>
                </a:avLst>
              </a:prstGeom>
              <a:gradFill>
                <a:gsLst>
                  <a:gs pos="0">
                    <a:schemeClr val="bg1">
                      <a:lumMod val="60000"/>
                      <a:lumOff val="40000"/>
                      <a:alpha val="20000"/>
                    </a:schemeClr>
                  </a:gs>
                  <a:gs pos="100000">
                    <a:schemeClr val="bg1">
                      <a:lumMod val="40000"/>
                      <a:lumOff val="60000"/>
                      <a:alpha val="0"/>
                    </a:schemeClr>
                  </a:gs>
                </a:gsLst>
                <a:lin ang="16200000" scaled="0"/>
              </a:gradFill>
              <a:ln w="9525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CC9900"/>
                  </a:buClr>
                  <a:buSzPct val="60000"/>
                  <a:buFont typeface="Wingdings" pitchFamily="2" charset="2"/>
                  <a:buChar char="n"/>
                </a:pPr>
                <a:endParaRPr lang="zh-CN" altLang="en-US" sz="1000">
                  <a:solidFill>
                    <a:srgbClr val="666666"/>
                  </a:solidFill>
                  <a:latin typeface="Lexend" pitchFamily="2" charset="0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04" name="梯形 103">
              <a:extLst>
                <a:ext uri="{FF2B5EF4-FFF2-40B4-BE49-F238E27FC236}">
                  <a16:creationId xmlns:a16="http://schemas.microsoft.com/office/drawing/2014/main" id="{9B472862-3ADE-C8A8-5D0F-9794B061EFB0}"/>
                </a:ext>
              </a:extLst>
            </p:cNvPr>
            <p:cNvSpPr/>
            <p:nvPr/>
          </p:nvSpPr>
          <p:spPr bwMode="auto">
            <a:xfrm>
              <a:off x="7674071" y="359825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梯形 104">
              <a:extLst>
                <a:ext uri="{FF2B5EF4-FFF2-40B4-BE49-F238E27FC236}">
                  <a16:creationId xmlns:a16="http://schemas.microsoft.com/office/drawing/2014/main" id="{129DE501-C8DF-C173-E542-A8CC457FA149}"/>
                </a:ext>
              </a:extLst>
            </p:cNvPr>
            <p:cNvSpPr/>
            <p:nvPr/>
          </p:nvSpPr>
          <p:spPr bwMode="auto">
            <a:xfrm>
              <a:off x="7674071" y="190442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>
              <a:extLst>
                <a:ext uri="{FF2B5EF4-FFF2-40B4-BE49-F238E27FC236}">
                  <a16:creationId xmlns:a16="http://schemas.microsoft.com/office/drawing/2014/main" id="{659885AD-3C04-E418-98EA-25BDA50E24D0}"/>
                </a:ext>
              </a:extLst>
            </p:cNvPr>
            <p:cNvSpPr/>
            <p:nvPr/>
          </p:nvSpPr>
          <p:spPr bwMode="auto">
            <a:xfrm>
              <a:off x="7674071" y="5292081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梯形 106">
              <a:extLst>
                <a:ext uri="{FF2B5EF4-FFF2-40B4-BE49-F238E27FC236}">
                  <a16:creationId xmlns:a16="http://schemas.microsoft.com/office/drawing/2014/main" id="{53B2AD20-7AE0-7E2B-FB8F-504DF74DD733}"/>
                </a:ext>
              </a:extLst>
            </p:cNvPr>
            <p:cNvSpPr/>
            <p:nvPr/>
          </p:nvSpPr>
          <p:spPr bwMode="auto">
            <a:xfrm>
              <a:off x="7674071" y="444516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C94FA34A-A05F-42A3-2B03-949DB8836CF4}"/>
                </a:ext>
              </a:extLst>
            </p:cNvPr>
            <p:cNvSpPr/>
            <p:nvPr/>
          </p:nvSpPr>
          <p:spPr bwMode="auto">
            <a:xfrm>
              <a:off x="7674071" y="275133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FDFC129-53B8-F24F-6624-5F9BC4071699}"/>
                </a:ext>
              </a:extLst>
            </p:cNvPr>
            <p:cNvSpPr/>
            <p:nvPr/>
          </p:nvSpPr>
          <p:spPr>
            <a:xfrm>
              <a:off x="8203814" y="4886397"/>
              <a:ext cx="249299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基建楼宇系统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机房、配套楼宇土建、风火水电等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F598DEB-C684-D391-E28C-CFC82EE8787E}"/>
                </a:ext>
              </a:extLst>
            </p:cNvPr>
            <p:cNvSpPr/>
            <p:nvPr/>
          </p:nvSpPr>
          <p:spPr>
            <a:xfrm>
              <a:off x="8203814" y="4039670"/>
              <a:ext cx="2885726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物理基础设施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供电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备电、制冷、布线、机柜、安防等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86D728E-74F7-87DB-0E7F-7E737941AF33}"/>
                </a:ext>
              </a:extLst>
            </p:cNvPr>
            <p:cNvSpPr/>
            <p:nvPr/>
          </p:nvSpPr>
          <p:spPr>
            <a:xfrm>
              <a:off x="8203814" y="3192942"/>
              <a:ext cx="2800767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算力底座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服务器、存储系统、网络系统及组网等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A0775E7-987D-287F-CC0C-BB118215844D}"/>
                </a:ext>
              </a:extLst>
            </p:cNvPr>
            <p:cNvSpPr/>
            <p:nvPr/>
          </p:nvSpPr>
          <p:spPr>
            <a:xfrm>
              <a:off x="8203814" y="2346214"/>
              <a:ext cx="3530134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算力使能平台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多租户、虚拟化、分布式并行计算、运维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运营等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74A5D55-4792-65F7-87F4-F843447A51C9}"/>
                </a:ext>
              </a:extLst>
            </p:cNvPr>
            <p:cNvSpPr/>
            <p:nvPr/>
          </p:nvSpPr>
          <p:spPr>
            <a:xfrm>
              <a:off x="8203814" y="1499486"/>
              <a:ext cx="360868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应用与服务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数据业务及应用（大数据、互联网、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HPC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等）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3494536E-960F-0D22-13D2-DF757972B913}"/>
                </a:ext>
              </a:extLst>
            </p:cNvPr>
            <p:cNvSpPr/>
            <p:nvPr/>
          </p:nvSpPr>
          <p:spPr>
            <a:xfrm>
              <a:off x="7640405" y="1605973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19" name="GPT-2">
              <a:extLst>
                <a:ext uri="{FF2B5EF4-FFF2-40B4-BE49-F238E27FC236}">
                  <a16:creationId xmlns:a16="http://schemas.microsoft.com/office/drawing/2014/main" id="{8D7CECC9-E0AD-064F-4252-E36827FB1051}"/>
                </a:ext>
              </a:extLst>
            </p:cNvPr>
            <p:cNvSpPr txBox="1"/>
            <p:nvPr/>
          </p:nvSpPr>
          <p:spPr>
            <a:xfrm>
              <a:off x="7793068" y="1764570"/>
              <a:ext cx="258084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L4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6167058-00F4-582D-180F-A3B341CDA725}"/>
                </a:ext>
              </a:extLst>
            </p:cNvPr>
            <p:cNvSpPr/>
            <p:nvPr/>
          </p:nvSpPr>
          <p:spPr>
            <a:xfrm>
              <a:off x="7640405" y="2451574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1" name="GPT-2">
              <a:extLst>
                <a:ext uri="{FF2B5EF4-FFF2-40B4-BE49-F238E27FC236}">
                  <a16:creationId xmlns:a16="http://schemas.microsoft.com/office/drawing/2014/main" id="{B12000CD-ABA9-739A-EC0E-C4C20D2132CF}"/>
                </a:ext>
              </a:extLst>
            </p:cNvPr>
            <p:cNvSpPr txBox="1"/>
            <p:nvPr/>
          </p:nvSpPr>
          <p:spPr>
            <a:xfrm>
              <a:off x="7802686" y="2610171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L3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9E1DD9B-06D7-96BC-A80F-6F3376BB6D8D}"/>
                </a:ext>
              </a:extLst>
            </p:cNvPr>
            <p:cNvSpPr/>
            <p:nvPr/>
          </p:nvSpPr>
          <p:spPr>
            <a:xfrm>
              <a:off x="7640405" y="3297175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3" name="GPT-2">
              <a:extLst>
                <a:ext uri="{FF2B5EF4-FFF2-40B4-BE49-F238E27FC236}">
                  <a16:creationId xmlns:a16="http://schemas.microsoft.com/office/drawing/2014/main" id="{E8739022-A2B1-C586-2A17-17B81D25A57D}"/>
                </a:ext>
              </a:extLst>
            </p:cNvPr>
            <p:cNvSpPr txBox="1"/>
            <p:nvPr/>
          </p:nvSpPr>
          <p:spPr>
            <a:xfrm>
              <a:off x="7800282" y="3455772"/>
              <a:ext cx="243657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L2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0971EAA-A851-3B94-EBB5-E13C27AC2687}"/>
                </a:ext>
              </a:extLst>
            </p:cNvPr>
            <p:cNvSpPr/>
            <p:nvPr/>
          </p:nvSpPr>
          <p:spPr>
            <a:xfrm>
              <a:off x="7640405" y="4142776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5" name="GPT-2">
              <a:extLst>
                <a:ext uri="{FF2B5EF4-FFF2-40B4-BE49-F238E27FC236}">
                  <a16:creationId xmlns:a16="http://schemas.microsoft.com/office/drawing/2014/main" id="{E3FBEE57-B57E-B44F-A74C-79D769CAD167}"/>
                </a:ext>
              </a:extLst>
            </p:cNvPr>
            <p:cNvSpPr txBox="1"/>
            <p:nvPr/>
          </p:nvSpPr>
          <p:spPr>
            <a:xfrm>
              <a:off x="7802686" y="4301373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L1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176243F-3315-AEEF-F36B-1CA4EA2AB13B}"/>
                </a:ext>
              </a:extLst>
            </p:cNvPr>
            <p:cNvSpPr/>
            <p:nvPr/>
          </p:nvSpPr>
          <p:spPr>
            <a:xfrm>
              <a:off x="7640405" y="4988379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7" name="GPT-2">
              <a:extLst>
                <a:ext uri="{FF2B5EF4-FFF2-40B4-BE49-F238E27FC236}">
                  <a16:creationId xmlns:a16="http://schemas.microsoft.com/office/drawing/2014/main" id="{A311BAA4-424D-CCC0-D968-D23806668D43}"/>
                </a:ext>
              </a:extLst>
            </p:cNvPr>
            <p:cNvSpPr txBox="1"/>
            <p:nvPr/>
          </p:nvSpPr>
          <p:spPr>
            <a:xfrm>
              <a:off x="7794671" y="5146976"/>
              <a:ext cx="25487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L0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6C9422F-100C-23DF-4665-CB36C4EE2338}"/>
                </a:ext>
              </a:extLst>
            </p:cNvPr>
            <p:cNvSpPr/>
            <p:nvPr/>
          </p:nvSpPr>
          <p:spPr>
            <a:xfrm>
              <a:off x="8191292" y="1001938"/>
              <a:ext cx="2492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 fontAlgn="base">
                <a:spcAft>
                  <a:spcPct val="0"/>
                </a:spcAft>
              </a:pPr>
              <a:r>
                <a:rPr kumimoji="1" lang="zh-CN" altLang="en-US" b="1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集群系统架构分层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10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50C5-09FB-EA43-97B0-4AB137B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</a:rPr>
              <a:t> 集群</a:t>
            </a:r>
            <a:r>
              <a:rPr lang="zh-CN" altLang="en-US" dirty="0"/>
              <a:t>架构重点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D34FA-F08B-CBD0-44C5-9A4A93A5D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超大规模高速互联，提升有效算力，</a:t>
            </a:r>
            <a:r>
              <a:rPr lang="en-US" altLang="zh-CN" dirty="0"/>
              <a:t>AI</a:t>
            </a:r>
            <a:r>
              <a:rPr lang="zh-CN" altLang="en-US" dirty="0"/>
              <a:t>负载更亲和</a:t>
            </a: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8E18638E-8305-7FFF-F094-40AEF0260453}"/>
              </a:ext>
            </a:extLst>
          </p:cNvPr>
          <p:cNvSpPr/>
          <p:nvPr/>
        </p:nvSpPr>
        <p:spPr>
          <a:xfrm>
            <a:off x="503675" y="5058250"/>
            <a:ext cx="2504271" cy="79887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L0/L1</a:t>
            </a:r>
            <a:r>
              <a:rPr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物理配套</a:t>
            </a:r>
            <a:endParaRPr lang="en-US" altLang="zh-CN" sz="16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485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能效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|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供电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| 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承重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2D8924E-8DE3-4ADE-38EE-B94E78278F1E}"/>
              </a:ext>
            </a:extLst>
          </p:cNvPr>
          <p:cNvSpPr/>
          <p:nvPr/>
        </p:nvSpPr>
        <p:spPr>
          <a:xfrm>
            <a:off x="503675" y="4159494"/>
            <a:ext cx="2504271" cy="79887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L2</a:t>
            </a:r>
            <a:r>
              <a:rPr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算力底座</a:t>
            </a:r>
            <a:endParaRPr lang="en-US" altLang="zh-CN" sz="16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485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| 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网络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| 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存储</a:t>
            </a:r>
            <a:endParaRPr lang="en-US" altLang="zh-CN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BD77642-6C91-3EEA-FEFB-5CA8825EA55E}"/>
              </a:ext>
            </a:extLst>
          </p:cNvPr>
          <p:cNvSpPr/>
          <p:nvPr/>
        </p:nvSpPr>
        <p:spPr>
          <a:xfrm>
            <a:off x="3159262" y="5058250"/>
            <a:ext cx="8527344" cy="79887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高密、高功、液冷配套 </a:t>
            </a:r>
            <a:r>
              <a:rPr lang="en-US" altLang="zh-CN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= </a:t>
            </a: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低</a:t>
            </a:r>
            <a:r>
              <a:rPr lang="en-US" altLang="zh-CN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PUE</a:t>
            </a: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，高能效</a:t>
            </a:r>
            <a:endParaRPr lang="en-US" altLang="zh-CN" sz="16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059EAE63-240E-0E2B-6956-F009809B5DE0}"/>
              </a:ext>
            </a:extLst>
          </p:cNvPr>
          <p:cNvSpPr/>
          <p:nvPr/>
        </p:nvSpPr>
        <p:spPr>
          <a:xfrm>
            <a:off x="3159262" y="4114019"/>
            <a:ext cx="8527344" cy="79887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算网</a:t>
            </a:r>
            <a:r>
              <a:rPr lang="en-US" altLang="zh-CN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算存</a:t>
            </a:r>
            <a:r>
              <a:rPr lang="en-US" altLang="zh-CN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存网协同、软硬协同、全栈优化</a:t>
            </a:r>
            <a:endParaRPr lang="en-US" altLang="zh-CN" sz="16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长稳算力底座，达成极致算力效率 </a:t>
            </a:r>
            <a:r>
              <a:rPr lang="en-US" altLang="zh-CN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MFU</a:t>
            </a:r>
            <a:r>
              <a:rPr lang="en-US" altLang="zh-CN" sz="12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DF127C1B-C6D4-0259-1D04-92FDB4D896F4}"/>
              </a:ext>
            </a:extLst>
          </p:cNvPr>
          <p:cNvSpPr/>
          <p:nvPr/>
        </p:nvSpPr>
        <p:spPr>
          <a:xfrm>
            <a:off x="3159262" y="3169788"/>
            <a:ext cx="8527344" cy="79887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大模型训练对计算 </a:t>
            </a:r>
            <a:r>
              <a:rPr lang="en-US" altLang="zh-CN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通信架构强亲和</a:t>
            </a:r>
            <a:endParaRPr lang="en-US" altLang="zh-CN" sz="16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故障管理支撑</a:t>
            </a: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集群高可用</a:t>
            </a:r>
            <a:endParaRPr lang="zh-CN" altLang="en-US" sz="12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39E20D5F-FC63-8B94-DF04-329A2EEDDC8E}"/>
              </a:ext>
            </a:extLst>
          </p:cNvPr>
          <p:cNvSpPr/>
          <p:nvPr/>
        </p:nvSpPr>
        <p:spPr>
          <a:xfrm>
            <a:off x="3159262" y="2225556"/>
            <a:ext cx="8527344" cy="798877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公有云多租算力存力运力可分可合</a:t>
            </a:r>
            <a:endParaRPr lang="en-US" altLang="zh-CN" sz="16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4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算力池化支撑 </a:t>
            </a:r>
            <a:r>
              <a:rPr lang="en-US" altLang="zh-CN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 高效训练</a:t>
            </a:r>
            <a:r>
              <a:rPr lang="en-US" altLang="zh-CN" sz="12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endParaRPr lang="zh-CN" altLang="en-US" sz="12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302307B9-9C4C-E448-F38B-3A060B18623C}"/>
              </a:ext>
            </a:extLst>
          </p:cNvPr>
          <p:cNvSpPr/>
          <p:nvPr/>
        </p:nvSpPr>
        <p:spPr>
          <a:xfrm>
            <a:off x="503675" y="2216122"/>
            <a:ext cx="2504271" cy="1773483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3485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L3</a:t>
            </a:r>
            <a:r>
              <a:rPr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算力使能平台</a:t>
            </a:r>
            <a:endParaRPr lang="en-US" altLang="zh-CN" sz="12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485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调度平台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| PaaS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| 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智能运维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07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D7EDB2-F34D-FBCD-23D8-A3E4627FE9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27" r="1365" b="1215"/>
          <a:stretch/>
        </p:blipFill>
        <p:spPr>
          <a:xfrm>
            <a:off x="849357" y="1999612"/>
            <a:ext cx="10498047" cy="35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A116B-E8C4-40E1-5568-84AB439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</a:rPr>
              <a:t> 集群硬件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zh-CN" altLang="en-US" sz="3200" b="1" dirty="0"/>
              <a:t>参考架构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088528-A6EF-E222-935E-237A13655426}"/>
              </a:ext>
            </a:extLst>
          </p:cNvPr>
          <p:cNvSpPr/>
          <p:nvPr/>
        </p:nvSpPr>
        <p:spPr>
          <a:xfrm>
            <a:off x="9108712" y="1602192"/>
            <a:ext cx="1484017" cy="3096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解决方案厂商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A10716-24E1-2C0C-CA90-4A923A7196EE}"/>
              </a:ext>
            </a:extLst>
          </p:cNvPr>
          <p:cNvSpPr/>
          <p:nvPr/>
        </p:nvSpPr>
        <p:spPr>
          <a:xfrm>
            <a:off x="7460574" y="1602192"/>
            <a:ext cx="1484017" cy="3096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 客户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A47DFC-2D5E-27AC-1C95-7FC921ACB0AF}"/>
              </a:ext>
            </a:extLst>
          </p:cNvPr>
          <p:cNvSpPr/>
          <p:nvPr/>
        </p:nvSpPr>
        <p:spPr>
          <a:xfrm>
            <a:off x="1699049" y="4764992"/>
            <a:ext cx="10131266" cy="1488027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2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610CF5-B25D-2ECE-733E-67C4279D4F16}"/>
              </a:ext>
            </a:extLst>
          </p:cNvPr>
          <p:cNvSpPr/>
          <p:nvPr/>
        </p:nvSpPr>
        <p:spPr bwMode="auto">
          <a:xfrm>
            <a:off x="8271086" y="4940975"/>
            <a:ext cx="1912646" cy="468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智能配电小母线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E43F07-EFDE-96D9-61F1-1A40A711AD23}"/>
              </a:ext>
            </a:extLst>
          </p:cNvPr>
          <p:cNvSpPr/>
          <p:nvPr/>
        </p:nvSpPr>
        <p:spPr bwMode="auto">
          <a:xfrm>
            <a:off x="1853175" y="4940975"/>
            <a:ext cx="3851477" cy="468267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液冷方舱</a:t>
            </a:r>
            <a:r>
              <a:rPr lang="zh-CN" altLang="en-US" sz="1200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（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液冷</a:t>
            </a: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/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风冷柜、</a:t>
            </a: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CDU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、列间空调等</a:t>
            </a:r>
            <a:r>
              <a:rPr lang="zh-CN" altLang="en-US" sz="1200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）</a:t>
            </a:r>
            <a:endParaRPr lang="zh-CN" altLang="en-US" sz="14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A853DA-BFCE-90B5-1E7D-0002D9AC0B2B}"/>
              </a:ext>
            </a:extLst>
          </p:cNvPr>
          <p:cNvSpPr/>
          <p:nvPr/>
        </p:nvSpPr>
        <p:spPr bwMode="auto">
          <a:xfrm>
            <a:off x="1873401" y="5560676"/>
            <a:ext cx="9791490" cy="522981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基础机房配套设施 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（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冷源、高低压配电、发电）</a:t>
            </a:r>
            <a:endParaRPr lang="zh-CN" altLang="en-US" sz="14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AA0900-AC9C-96CA-F0E6-2A6E34650A4C}"/>
              </a:ext>
            </a:extLst>
          </p:cNvPr>
          <p:cNvSpPr/>
          <p:nvPr/>
        </p:nvSpPr>
        <p:spPr bwMode="auto">
          <a:xfrm>
            <a:off x="5872513" y="4947688"/>
            <a:ext cx="2230712" cy="45484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液冷机柜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Super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2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PoD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）</a:t>
            </a:r>
            <a:endParaRPr lang="en-US" altLang="zh-CN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45" name="直接连接符 86">
            <a:extLst>
              <a:ext uri="{FF2B5EF4-FFF2-40B4-BE49-F238E27FC236}">
                <a16:creationId xmlns:a16="http://schemas.microsoft.com/office/drawing/2014/main" id="{55CF97C2-AA22-FBA9-17BB-311598FF52BB}"/>
              </a:ext>
            </a:extLst>
          </p:cNvPr>
          <p:cNvCxnSpPr/>
          <p:nvPr/>
        </p:nvCxnSpPr>
        <p:spPr>
          <a:xfrm>
            <a:off x="5818351" y="4940975"/>
            <a:ext cx="0" cy="454840"/>
          </a:xfrm>
          <a:prstGeom prst="line">
            <a:avLst/>
          </a:prstGeom>
          <a:noFill/>
          <a:ln w="127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F7E558E-38F7-A44B-8256-1B7E29ACEAEB}"/>
              </a:ext>
            </a:extLst>
          </p:cNvPr>
          <p:cNvSpPr/>
          <p:nvPr/>
        </p:nvSpPr>
        <p:spPr bwMode="auto">
          <a:xfrm>
            <a:off x="10351592" y="4940975"/>
            <a:ext cx="1259179" cy="468267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末端空调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CE9FC1D-C97B-2CE7-836A-0F9B3EC64091}"/>
              </a:ext>
            </a:extLst>
          </p:cNvPr>
          <p:cNvSpPr/>
          <p:nvPr/>
        </p:nvSpPr>
        <p:spPr>
          <a:xfrm>
            <a:off x="10756850" y="1602192"/>
            <a:ext cx="1073465" cy="309600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开源组件</a:t>
            </a:r>
            <a:endParaRPr lang="zh-CN" altLang="en-US" sz="11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69469-93C6-913A-409A-4618FE2D2C3E}"/>
              </a:ext>
            </a:extLst>
          </p:cNvPr>
          <p:cNvSpPr/>
          <p:nvPr/>
        </p:nvSpPr>
        <p:spPr>
          <a:xfrm>
            <a:off x="1864539" y="4139819"/>
            <a:ext cx="1872166" cy="360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defTabSz="914034">
              <a:defRPr/>
            </a:pPr>
            <a:endParaRPr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7ABA1-78DD-6164-FE14-AE426905BFA4}"/>
              </a:ext>
            </a:extLst>
          </p:cNvPr>
          <p:cNvSpPr/>
          <p:nvPr/>
        </p:nvSpPr>
        <p:spPr>
          <a:xfrm>
            <a:off x="1853175" y="4032956"/>
            <a:ext cx="7863455" cy="5397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4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E2D0FA-3F2C-B39F-F40C-4B9158EA8388}"/>
              </a:ext>
            </a:extLst>
          </p:cNvPr>
          <p:cNvSpPr/>
          <p:nvPr/>
        </p:nvSpPr>
        <p:spPr>
          <a:xfrm>
            <a:off x="2953657" y="4141209"/>
            <a:ext cx="698656" cy="35722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742931-3FB3-6AAC-8E66-15BE9D6ACE05}"/>
              </a:ext>
            </a:extLst>
          </p:cNvPr>
          <p:cNvSpPr/>
          <p:nvPr/>
        </p:nvSpPr>
        <p:spPr>
          <a:xfrm>
            <a:off x="4005276" y="4139819"/>
            <a:ext cx="4671626" cy="3600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4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6EF123-3C86-8B4A-A3AA-3435C5E2A4E6}"/>
              </a:ext>
            </a:extLst>
          </p:cNvPr>
          <p:cNvSpPr/>
          <p:nvPr/>
        </p:nvSpPr>
        <p:spPr>
          <a:xfrm>
            <a:off x="8828250" y="4139819"/>
            <a:ext cx="722549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F86E71-6028-2FBE-0AEA-224FBAC3525E}"/>
              </a:ext>
            </a:extLst>
          </p:cNvPr>
          <p:cNvSpPr/>
          <p:nvPr/>
        </p:nvSpPr>
        <p:spPr>
          <a:xfrm>
            <a:off x="1820448" y="2822623"/>
            <a:ext cx="2822395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计算管控服务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5A8F70-4EA3-3085-124C-CCEDE6AB9A86}"/>
              </a:ext>
            </a:extLst>
          </p:cNvPr>
          <p:cNvSpPr/>
          <p:nvPr/>
        </p:nvSpPr>
        <p:spPr>
          <a:xfrm>
            <a:off x="4781072" y="2822623"/>
            <a:ext cx="2304489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网络管控服务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DC4C15-72F5-992E-55F4-5DBB25CB0D26}"/>
              </a:ext>
            </a:extLst>
          </p:cNvPr>
          <p:cNvSpPr/>
          <p:nvPr/>
        </p:nvSpPr>
        <p:spPr>
          <a:xfrm>
            <a:off x="1853175" y="2734052"/>
            <a:ext cx="5959205" cy="5397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05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6EAB12-0A76-3ADE-EECA-684B1668911F}"/>
              </a:ext>
            </a:extLst>
          </p:cNvPr>
          <p:cNvSpPr txBox="1"/>
          <p:nvPr/>
        </p:nvSpPr>
        <p:spPr>
          <a:xfrm>
            <a:off x="5091264" y="2469565"/>
            <a:ext cx="108812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云管服务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17E1C4-B95D-36E8-98C1-71DECF19B9FC}"/>
              </a:ext>
            </a:extLst>
          </p:cNvPr>
          <p:cNvSpPr/>
          <p:nvPr/>
        </p:nvSpPr>
        <p:spPr>
          <a:xfrm>
            <a:off x="7234014" y="2822623"/>
            <a:ext cx="2316785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存储管控服务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F791DC-589F-3516-48CE-E61A3C455BED}"/>
              </a:ext>
            </a:extLst>
          </p:cNvPr>
          <p:cNvSpPr/>
          <p:nvPr/>
        </p:nvSpPr>
        <p:spPr>
          <a:xfrm>
            <a:off x="4967046" y="4203828"/>
            <a:ext cx="1182773" cy="23198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61580D-CABA-91E3-52E6-496597B3C702}"/>
              </a:ext>
            </a:extLst>
          </p:cNvPr>
          <p:cNvSpPr/>
          <p:nvPr/>
        </p:nvSpPr>
        <p:spPr>
          <a:xfrm>
            <a:off x="6229709" y="4200434"/>
            <a:ext cx="1192315" cy="238771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业务面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0CA6D2-7FB6-7A26-D78E-4AD7BFA5F0B7}"/>
              </a:ext>
            </a:extLst>
          </p:cNvPr>
          <p:cNvSpPr/>
          <p:nvPr/>
        </p:nvSpPr>
        <p:spPr>
          <a:xfrm>
            <a:off x="7501915" y="4197923"/>
            <a:ext cx="1096103" cy="2437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262C061-83F5-FE38-3CEE-AFED48B81CE6}"/>
              </a:ext>
            </a:extLst>
          </p:cNvPr>
          <p:cNvSpPr/>
          <p:nvPr/>
        </p:nvSpPr>
        <p:spPr>
          <a:xfrm>
            <a:off x="9719799" y="2823930"/>
            <a:ext cx="1951787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运维管理服务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06D514-00E3-CE64-77F0-1116F34DA7AF}"/>
              </a:ext>
            </a:extLst>
          </p:cNvPr>
          <p:cNvSpPr/>
          <p:nvPr/>
        </p:nvSpPr>
        <p:spPr>
          <a:xfrm>
            <a:off x="4013177" y="4165931"/>
            <a:ext cx="81455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034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FA4CE02-BBF9-F9E3-48DE-A46A5CD722D1}"/>
              </a:ext>
            </a:extLst>
          </p:cNvPr>
          <p:cNvSpPr/>
          <p:nvPr/>
        </p:nvSpPr>
        <p:spPr>
          <a:xfrm>
            <a:off x="8000722" y="2734052"/>
            <a:ext cx="3742839" cy="5397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D16B308-7C88-429A-CEE5-539254B7E935}"/>
              </a:ext>
            </a:extLst>
          </p:cNvPr>
          <p:cNvSpPr txBox="1"/>
          <p:nvPr/>
        </p:nvSpPr>
        <p:spPr>
          <a:xfrm>
            <a:off x="10154125" y="2468088"/>
            <a:ext cx="108939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运维服务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3B87EB-4BFC-7C7D-D422-D2B192B30157}"/>
              </a:ext>
            </a:extLst>
          </p:cNvPr>
          <p:cNvSpPr/>
          <p:nvPr/>
        </p:nvSpPr>
        <p:spPr>
          <a:xfrm>
            <a:off x="1699049" y="2321960"/>
            <a:ext cx="10131266" cy="2321961"/>
          </a:xfrm>
          <a:prstGeom prst="rect">
            <a:avLst/>
          </a:prstGeom>
          <a:noFill/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2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60F181-CC62-912E-12E2-73B50369245D}"/>
              </a:ext>
            </a:extLst>
          </p:cNvPr>
          <p:cNvSpPr/>
          <p:nvPr/>
        </p:nvSpPr>
        <p:spPr>
          <a:xfrm>
            <a:off x="1820448" y="3697779"/>
            <a:ext cx="7740625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操作系统 </a:t>
            </a:r>
            <a:r>
              <a:rPr lang="en-US" altLang="zh-CN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OS</a:t>
            </a:r>
            <a:r>
              <a:rPr lang="zh-CN" altLang="en-US" sz="12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(Ubuntu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Linux)</a:t>
            </a: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DE1948-BC25-B36D-A1D7-6966A14D35A2}"/>
              </a:ext>
            </a:extLst>
          </p:cNvPr>
          <p:cNvSpPr/>
          <p:nvPr/>
        </p:nvSpPr>
        <p:spPr>
          <a:xfrm>
            <a:off x="1823473" y="3301928"/>
            <a:ext cx="7740625" cy="328423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异构计算架构</a:t>
            </a:r>
            <a:r>
              <a:rPr lang="zh-CN" altLang="en-US" sz="12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(NVIDIA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CUDA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Ascend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CANN)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12B597D-012D-9D4F-3593-3142377089D0}"/>
              </a:ext>
            </a:extLst>
          </p:cNvPr>
          <p:cNvSpPr/>
          <p:nvPr/>
        </p:nvSpPr>
        <p:spPr>
          <a:xfrm>
            <a:off x="9713113" y="3305553"/>
            <a:ext cx="1951778" cy="53975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集群运维系统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666CA8F-4E8B-E312-10FA-1F6E2CD8BB1D}"/>
              </a:ext>
            </a:extLst>
          </p:cNvPr>
          <p:cNvSpPr/>
          <p:nvPr/>
        </p:nvSpPr>
        <p:spPr>
          <a:xfrm>
            <a:off x="9719800" y="3953216"/>
            <a:ext cx="1951787" cy="545213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NCE</a:t>
            </a: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网络系统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D9A5D4-5D78-2BB1-2AD2-7E557FF346EC}"/>
              </a:ext>
            </a:extLst>
          </p:cNvPr>
          <p:cNvSpPr txBox="1"/>
          <p:nvPr/>
        </p:nvSpPr>
        <p:spPr>
          <a:xfrm>
            <a:off x="312064" y="3249216"/>
            <a:ext cx="1110066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L2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48C106F-866B-FD1C-8987-390205DFE751}"/>
              </a:ext>
            </a:extLst>
          </p:cNvPr>
          <p:cNvSpPr txBox="1"/>
          <p:nvPr/>
        </p:nvSpPr>
        <p:spPr>
          <a:xfrm>
            <a:off x="150850" y="2174064"/>
            <a:ext cx="1432495" cy="28924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3851"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L3</a:t>
            </a:r>
            <a:r>
              <a:rPr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智算使能</a:t>
            </a:r>
            <a:endParaRPr lang="en-US" altLang="zh-CN" sz="16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F8174C-2178-EE2E-4A9E-F5BC036ACB54}"/>
              </a:ext>
            </a:extLst>
          </p:cNvPr>
          <p:cNvSpPr txBox="1"/>
          <p:nvPr/>
        </p:nvSpPr>
        <p:spPr>
          <a:xfrm>
            <a:off x="162779" y="1524553"/>
            <a:ext cx="1408636" cy="28924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L4</a:t>
            </a: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大模型应用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8D7941-9FEB-AA25-5FB6-A3ADE4C91791}"/>
              </a:ext>
            </a:extLst>
          </p:cNvPr>
          <p:cNvSpPr txBox="1"/>
          <p:nvPr/>
        </p:nvSpPr>
        <p:spPr>
          <a:xfrm>
            <a:off x="316166" y="5500178"/>
            <a:ext cx="1101862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L0/L1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物理配套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9BAFB9B2-D8F2-FB29-FD1D-6F239C4671FF}"/>
              </a:ext>
            </a:extLst>
          </p:cNvPr>
          <p:cNvSpPr/>
          <p:nvPr/>
        </p:nvSpPr>
        <p:spPr bwMode="auto">
          <a:xfrm>
            <a:off x="118042" y="1639649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id="{069E63D0-C236-A148-71E2-B6ED2B3E9282}"/>
              </a:ext>
            </a:extLst>
          </p:cNvPr>
          <p:cNvSpPr/>
          <p:nvPr/>
        </p:nvSpPr>
        <p:spPr bwMode="auto">
          <a:xfrm>
            <a:off x="118042" y="2223872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0A3462D1-0513-DFC3-12DF-49CBC6AE5997}"/>
              </a:ext>
            </a:extLst>
          </p:cNvPr>
          <p:cNvSpPr/>
          <p:nvPr/>
        </p:nvSpPr>
        <p:spPr bwMode="auto">
          <a:xfrm>
            <a:off x="118042" y="3586934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A8F50E8-8EDF-627F-5F6C-00275F4C3894}"/>
              </a:ext>
            </a:extLst>
          </p:cNvPr>
          <p:cNvSpPr/>
          <p:nvPr/>
        </p:nvSpPr>
        <p:spPr bwMode="auto">
          <a:xfrm>
            <a:off x="118042" y="5804845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7BB9361-414B-667C-8524-F8684FF3E544}"/>
              </a:ext>
            </a:extLst>
          </p:cNvPr>
          <p:cNvSpPr txBox="1"/>
          <p:nvPr/>
        </p:nvSpPr>
        <p:spPr>
          <a:xfrm>
            <a:off x="2005079" y="4165931"/>
            <a:ext cx="698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034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计算</a:t>
            </a:r>
          </a:p>
        </p:txBody>
      </p:sp>
    </p:spTree>
    <p:extLst>
      <p:ext uri="{BB962C8B-B14F-4D97-AF65-F5344CB8AC3E}">
        <p14:creationId xmlns:p14="http://schemas.microsoft.com/office/powerpoint/2010/main" val="94778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A116B-E8C4-40E1-5568-84AB439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软件平台与应用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参考架构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116739-6B78-A72E-E0A7-B1F4C74F9187}"/>
              </a:ext>
            </a:extLst>
          </p:cNvPr>
          <p:cNvSpPr/>
          <p:nvPr/>
        </p:nvSpPr>
        <p:spPr>
          <a:xfrm>
            <a:off x="2894495" y="2317976"/>
            <a:ext cx="1975811" cy="360000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语言大模型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FAAC07-6B5E-F2A5-D2A7-4C56F74D6272}"/>
              </a:ext>
            </a:extLst>
          </p:cNvPr>
          <p:cNvSpPr/>
          <p:nvPr/>
        </p:nvSpPr>
        <p:spPr>
          <a:xfrm>
            <a:off x="4988665" y="2317976"/>
            <a:ext cx="2110778" cy="360000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图像大模型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45C60C-DD5B-8577-31FF-669858FB15B5}"/>
              </a:ext>
            </a:extLst>
          </p:cNvPr>
          <p:cNvSpPr/>
          <p:nvPr/>
        </p:nvSpPr>
        <p:spPr>
          <a:xfrm>
            <a:off x="7202359" y="2317976"/>
            <a:ext cx="2038304" cy="360000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多模态大模型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02D541-3847-F9E7-86C5-DEA084666527}"/>
              </a:ext>
            </a:extLst>
          </p:cNvPr>
          <p:cNvSpPr/>
          <p:nvPr/>
        </p:nvSpPr>
        <p:spPr>
          <a:xfrm>
            <a:off x="1832218" y="3604232"/>
            <a:ext cx="9851655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智算平台</a:t>
            </a:r>
            <a:endParaRPr lang="zh-CN" altLang="en-US" sz="1200" b="1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5CFF5F9-A2B0-385A-A80D-C36AABA3FC83}"/>
              </a:ext>
            </a:extLst>
          </p:cNvPr>
          <p:cNvSpPr/>
          <p:nvPr/>
        </p:nvSpPr>
        <p:spPr>
          <a:xfrm>
            <a:off x="1714847" y="3493214"/>
            <a:ext cx="10115468" cy="1479477"/>
          </a:xfrm>
          <a:prstGeom prst="rect">
            <a:avLst/>
          </a:prstGeom>
          <a:noFill/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CDAF0C5-9EAA-C5E0-1FFD-F36FB399195F}"/>
              </a:ext>
            </a:extLst>
          </p:cNvPr>
          <p:cNvSpPr/>
          <p:nvPr/>
        </p:nvSpPr>
        <p:spPr>
          <a:xfrm>
            <a:off x="1832220" y="4513598"/>
            <a:ext cx="9851655" cy="360000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容器集群调度平台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(K8S/Docker)</a:t>
            </a:r>
            <a:endParaRPr lang="zh-CN" altLang="en-US" sz="105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A9B751-9412-185F-00B2-910204A6F40C}"/>
              </a:ext>
            </a:extLst>
          </p:cNvPr>
          <p:cNvSpPr/>
          <p:nvPr/>
        </p:nvSpPr>
        <p:spPr>
          <a:xfrm>
            <a:off x="9527512" y="4624561"/>
            <a:ext cx="1965600" cy="188303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11CF385-7CB3-7725-2274-8CB18702D80A}"/>
              </a:ext>
            </a:extLst>
          </p:cNvPr>
          <p:cNvSpPr/>
          <p:nvPr/>
        </p:nvSpPr>
        <p:spPr>
          <a:xfrm>
            <a:off x="1832219" y="4060937"/>
            <a:ext cx="5591184" cy="360000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kumimoji="1"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PyTorch</a:t>
            </a:r>
            <a:endParaRPr kumimoji="1"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814D44C-A42D-5852-2C86-059A407D1C4E}"/>
              </a:ext>
            </a:extLst>
          </p:cNvPr>
          <p:cNvSpPr/>
          <p:nvPr/>
        </p:nvSpPr>
        <p:spPr>
          <a:xfrm>
            <a:off x="7518688" y="4060937"/>
            <a:ext cx="2301148" cy="360000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kumimoji="1"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MindSpore/Paddle/TF/JAX</a:t>
            </a:r>
            <a:endParaRPr kumimoji="1" lang="zh-CN" altLang="en-US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C85A93-4DE5-DE11-C156-D2988E09E2FB}"/>
              </a:ext>
            </a:extLst>
          </p:cNvPr>
          <p:cNvSpPr/>
          <p:nvPr/>
        </p:nvSpPr>
        <p:spPr>
          <a:xfrm>
            <a:off x="1714847" y="1661282"/>
            <a:ext cx="10115468" cy="3600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 大模型行业与生态应用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F5C34D-A80F-5E3D-5E64-B6140B13F3E5}"/>
              </a:ext>
            </a:extLst>
          </p:cNvPr>
          <p:cNvSpPr/>
          <p:nvPr/>
        </p:nvSpPr>
        <p:spPr>
          <a:xfrm>
            <a:off x="1714847" y="2149098"/>
            <a:ext cx="10115468" cy="1215688"/>
          </a:xfrm>
          <a:prstGeom prst="rect">
            <a:avLst/>
          </a:prstGeom>
          <a:noFill/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2C7A0D-1BF7-E2AA-FC49-12F622BE9C0A}"/>
              </a:ext>
            </a:extLst>
          </p:cNvPr>
          <p:cNvSpPr txBox="1"/>
          <p:nvPr/>
        </p:nvSpPr>
        <p:spPr>
          <a:xfrm>
            <a:off x="1799897" y="2369188"/>
            <a:ext cx="99168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大模型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8E0441-7570-C7E6-2119-0D8BABBB9B85}"/>
              </a:ext>
            </a:extLst>
          </p:cNvPr>
          <p:cNvSpPr/>
          <p:nvPr/>
        </p:nvSpPr>
        <p:spPr>
          <a:xfrm>
            <a:off x="9357961" y="2256343"/>
            <a:ext cx="2325909" cy="98068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4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51F93F8-384A-22F2-A3DC-0DD98DFD34E0}"/>
              </a:ext>
            </a:extLst>
          </p:cNvPr>
          <p:cNvSpPr txBox="1"/>
          <p:nvPr/>
        </p:nvSpPr>
        <p:spPr>
          <a:xfrm>
            <a:off x="9429418" y="2305249"/>
            <a:ext cx="22003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MindStudio/NVInsight</a:t>
            </a:r>
            <a:endParaRPr kumimoji="1"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700804F-31DF-C5F1-F437-969F9E92963E}"/>
              </a:ext>
            </a:extLst>
          </p:cNvPr>
          <p:cNvSpPr/>
          <p:nvPr/>
        </p:nvSpPr>
        <p:spPr>
          <a:xfrm>
            <a:off x="9429418" y="2548828"/>
            <a:ext cx="215769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模型迁移工具</a:t>
            </a:r>
            <a:r>
              <a:rPr lang="en-US" altLang="zh-CN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D82357-7445-BAD2-CEC2-B1C4CE827517}"/>
              </a:ext>
            </a:extLst>
          </p:cNvPr>
          <p:cNvSpPr txBox="1"/>
          <p:nvPr/>
        </p:nvSpPr>
        <p:spPr>
          <a:xfrm>
            <a:off x="1611931" y="2878529"/>
            <a:ext cx="136761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大模型加速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5559A8C-B9AE-1ABA-C09E-A761E228C996}"/>
              </a:ext>
            </a:extLst>
          </p:cNvPr>
          <p:cNvSpPr/>
          <p:nvPr/>
        </p:nvSpPr>
        <p:spPr>
          <a:xfrm>
            <a:off x="9429418" y="2891920"/>
            <a:ext cx="215769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模型开发、调优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D9A5D4-5D78-2BB1-2AD2-7E557FF346EC}"/>
              </a:ext>
            </a:extLst>
          </p:cNvPr>
          <p:cNvSpPr txBox="1"/>
          <p:nvPr/>
        </p:nvSpPr>
        <p:spPr>
          <a:xfrm>
            <a:off x="328266" y="4749236"/>
            <a:ext cx="1110066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L2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48C106F-866B-FD1C-8987-390205DFE751}"/>
              </a:ext>
            </a:extLst>
          </p:cNvPr>
          <p:cNvSpPr txBox="1"/>
          <p:nvPr/>
        </p:nvSpPr>
        <p:spPr>
          <a:xfrm>
            <a:off x="280371" y="3748512"/>
            <a:ext cx="1205856" cy="64780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3851"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L3</a:t>
            </a:r>
          </a:p>
          <a:p>
            <a:pPr algn="ctr" defTabSz="913851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智算使能</a:t>
            </a:r>
            <a:endParaRPr lang="en-US" altLang="zh-CN" sz="16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F8174C-2178-EE2E-4A9E-F5BC036ACB54}"/>
              </a:ext>
            </a:extLst>
          </p:cNvPr>
          <p:cNvSpPr txBox="1"/>
          <p:nvPr/>
        </p:nvSpPr>
        <p:spPr>
          <a:xfrm>
            <a:off x="290413" y="2356750"/>
            <a:ext cx="1185772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L4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大模型应用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8D7941-9FEB-AA25-5FB6-A3ADE4C91791}"/>
              </a:ext>
            </a:extLst>
          </p:cNvPr>
          <p:cNvSpPr txBox="1"/>
          <p:nvPr/>
        </p:nvSpPr>
        <p:spPr>
          <a:xfrm>
            <a:off x="332368" y="5500178"/>
            <a:ext cx="1101862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L0/L1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物理配套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9BAFB9B2-D8F2-FB29-FD1D-6F239C4671FF}"/>
              </a:ext>
            </a:extLst>
          </p:cNvPr>
          <p:cNvSpPr/>
          <p:nvPr/>
        </p:nvSpPr>
        <p:spPr bwMode="auto">
          <a:xfrm>
            <a:off x="134244" y="2702501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id="{069E63D0-C236-A148-71E2-B6ED2B3E9282}"/>
              </a:ext>
            </a:extLst>
          </p:cNvPr>
          <p:cNvSpPr/>
          <p:nvPr/>
        </p:nvSpPr>
        <p:spPr bwMode="auto">
          <a:xfrm>
            <a:off x="134244" y="4149765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0A3462D1-0513-DFC3-12DF-49CBC6AE5997}"/>
              </a:ext>
            </a:extLst>
          </p:cNvPr>
          <p:cNvSpPr/>
          <p:nvPr/>
        </p:nvSpPr>
        <p:spPr bwMode="auto">
          <a:xfrm>
            <a:off x="134244" y="5086954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A8F50E8-8EDF-627F-5F6C-00275F4C3894}"/>
              </a:ext>
            </a:extLst>
          </p:cNvPr>
          <p:cNvSpPr/>
          <p:nvPr/>
        </p:nvSpPr>
        <p:spPr bwMode="auto">
          <a:xfrm>
            <a:off x="134244" y="5804845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2FE9AB-93E6-6094-868E-55599147FFC6}"/>
              </a:ext>
            </a:extLst>
          </p:cNvPr>
          <p:cNvSpPr/>
          <p:nvPr/>
        </p:nvSpPr>
        <p:spPr>
          <a:xfrm>
            <a:off x="9945960" y="4070125"/>
            <a:ext cx="1737911" cy="360000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kumimoji="1"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VLLM/SGLang/…</a:t>
            </a:r>
            <a:endParaRPr kumimoji="1" lang="zh-CN" altLang="en-US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BDD4B-197C-44D3-1B66-4B8D66476FDC}"/>
              </a:ext>
            </a:extLst>
          </p:cNvPr>
          <p:cNvSpPr/>
          <p:nvPr/>
        </p:nvSpPr>
        <p:spPr>
          <a:xfrm>
            <a:off x="9108712" y="1204640"/>
            <a:ext cx="1484017" cy="30960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解决方案厂商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F4097-BC4F-16FE-9821-E0E2BC64A193}"/>
              </a:ext>
            </a:extLst>
          </p:cNvPr>
          <p:cNvSpPr/>
          <p:nvPr/>
        </p:nvSpPr>
        <p:spPr>
          <a:xfrm>
            <a:off x="7460574" y="1204640"/>
            <a:ext cx="1484017" cy="309600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 客户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E27C4B-B89C-2B30-46DC-92B2A17B2C94}"/>
              </a:ext>
            </a:extLst>
          </p:cNvPr>
          <p:cNvSpPr/>
          <p:nvPr/>
        </p:nvSpPr>
        <p:spPr>
          <a:xfrm>
            <a:off x="10756850" y="1204640"/>
            <a:ext cx="1073465" cy="309600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开源组件</a:t>
            </a:r>
            <a:endParaRPr lang="zh-CN" altLang="en-US" sz="11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FF9AA-4101-3397-699F-C1C280DE0982}"/>
              </a:ext>
            </a:extLst>
          </p:cNvPr>
          <p:cNvSpPr/>
          <p:nvPr/>
        </p:nvSpPr>
        <p:spPr>
          <a:xfrm>
            <a:off x="2923514" y="2821639"/>
            <a:ext cx="6308550" cy="360000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大模型算力加速 </a:t>
            </a:r>
            <a:r>
              <a:rPr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(Megatron-LM/DeepSpeed)</a:t>
            </a:r>
            <a:endParaRPr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470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A116B-E8C4-40E1-5568-84AB439C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参考架构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D9A5D4-5D78-2BB1-2AD2-7E557FF346EC}"/>
              </a:ext>
            </a:extLst>
          </p:cNvPr>
          <p:cNvSpPr txBox="1"/>
          <p:nvPr/>
        </p:nvSpPr>
        <p:spPr>
          <a:xfrm>
            <a:off x="328266" y="4153339"/>
            <a:ext cx="1110066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L2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48C106F-866B-FD1C-8987-390205DFE751}"/>
              </a:ext>
            </a:extLst>
          </p:cNvPr>
          <p:cNvSpPr txBox="1"/>
          <p:nvPr/>
        </p:nvSpPr>
        <p:spPr>
          <a:xfrm>
            <a:off x="280371" y="2669732"/>
            <a:ext cx="1205856" cy="64780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3851"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L3</a:t>
            </a:r>
          </a:p>
          <a:p>
            <a:pPr algn="ctr" defTabSz="913851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智算使能</a:t>
            </a:r>
            <a:endParaRPr lang="en-US" altLang="zh-CN" sz="16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F8174C-2178-EE2E-4A9E-F5BC036ACB54}"/>
              </a:ext>
            </a:extLst>
          </p:cNvPr>
          <p:cNvSpPr txBox="1"/>
          <p:nvPr/>
        </p:nvSpPr>
        <p:spPr>
          <a:xfrm>
            <a:off x="290413" y="1565649"/>
            <a:ext cx="1185772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L4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大模型应用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8D7941-9FEB-AA25-5FB6-A3ADE4C91791}"/>
              </a:ext>
            </a:extLst>
          </p:cNvPr>
          <p:cNvSpPr txBox="1"/>
          <p:nvPr/>
        </p:nvSpPr>
        <p:spPr>
          <a:xfrm>
            <a:off x="332368" y="5551548"/>
            <a:ext cx="1101862" cy="609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 defTabSz="914400">
              <a:lnSpc>
                <a:spcPct val="130000"/>
              </a:lnSpc>
              <a:defRPr/>
            </a:pPr>
            <a:r>
              <a:rPr kumimoji="1" lang="en-US" altLang="zh-CN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L0/L1</a:t>
            </a:r>
          </a:p>
          <a:p>
            <a:pPr algn="ctr" defTabSz="914400">
              <a:lnSpc>
                <a:spcPct val="130000"/>
              </a:lnSpc>
              <a:defRPr/>
            </a:pPr>
            <a:r>
              <a:rPr kumimoji="1" lang="zh-CN" altLang="en-US" sz="16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物理配套</a:t>
            </a: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9BAFB9B2-D8F2-FB29-FD1D-6F239C4671FF}"/>
              </a:ext>
            </a:extLst>
          </p:cNvPr>
          <p:cNvSpPr/>
          <p:nvPr/>
        </p:nvSpPr>
        <p:spPr bwMode="auto">
          <a:xfrm>
            <a:off x="134244" y="1911400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梯形 63">
            <a:extLst>
              <a:ext uri="{FF2B5EF4-FFF2-40B4-BE49-F238E27FC236}">
                <a16:creationId xmlns:a16="http://schemas.microsoft.com/office/drawing/2014/main" id="{069E63D0-C236-A148-71E2-B6ED2B3E9282}"/>
              </a:ext>
            </a:extLst>
          </p:cNvPr>
          <p:cNvSpPr/>
          <p:nvPr/>
        </p:nvSpPr>
        <p:spPr bwMode="auto">
          <a:xfrm>
            <a:off x="134244" y="3070985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0A3462D1-0513-DFC3-12DF-49CBC6AE5997}"/>
              </a:ext>
            </a:extLst>
          </p:cNvPr>
          <p:cNvSpPr/>
          <p:nvPr/>
        </p:nvSpPr>
        <p:spPr bwMode="auto">
          <a:xfrm>
            <a:off x="134244" y="4491057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A8F50E8-8EDF-627F-5F6C-00275F4C3894}"/>
              </a:ext>
            </a:extLst>
          </p:cNvPr>
          <p:cNvSpPr/>
          <p:nvPr/>
        </p:nvSpPr>
        <p:spPr bwMode="auto">
          <a:xfrm>
            <a:off x="134244" y="5856215"/>
            <a:ext cx="1498110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/>
          <a:p>
            <a:pPr algn="ctr" defTabSz="1219540" fontAlgn="ctr">
              <a:defRPr/>
            </a:pPr>
            <a:endParaRPr 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65AE103-38EB-1038-16E4-3AB7BBBC97EF}"/>
              </a:ext>
            </a:extLst>
          </p:cNvPr>
          <p:cNvSpPr/>
          <p:nvPr/>
        </p:nvSpPr>
        <p:spPr>
          <a:xfrm>
            <a:off x="1699049" y="5432087"/>
            <a:ext cx="10131266" cy="975042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2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74F9749-EE0B-02F8-93A2-31BCE51960B3}"/>
              </a:ext>
            </a:extLst>
          </p:cNvPr>
          <p:cNvSpPr/>
          <p:nvPr/>
        </p:nvSpPr>
        <p:spPr bwMode="auto">
          <a:xfrm>
            <a:off x="8271086" y="5547401"/>
            <a:ext cx="1912646" cy="306661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智能配电小母线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46AF2BF-D30A-E06A-4EFE-D63224B27321}"/>
              </a:ext>
            </a:extLst>
          </p:cNvPr>
          <p:cNvSpPr/>
          <p:nvPr/>
        </p:nvSpPr>
        <p:spPr bwMode="auto">
          <a:xfrm>
            <a:off x="1853175" y="5547401"/>
            <a:ext cx="3851477" cy="306836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液冷方舱</a:t>
            </a:r>
            <a:r>
              <a:rPr lang="zh-CN" altLang="en-US" sz="1200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（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液冷</a:t>
            </a: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/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风冷柜、</a:t>
            </a: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CDU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、列间空调等</a:t>
            </a:r>
            <a:r>
              <a:rPr lang="zh-CN" altLang="en-US" sz="1200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）</a:t>
            </a:r>
            <a:endParaRPr lang="zh-CN" altLang="en-US" sz="14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2826BB-ADA5-09DC-F6A0-2459190B3DFD}"/>
              </a:ext>
            </a:extLst>
          </p:cNvPr>
          <p:cNvSpPr/>
          <p:nvPr/>
        </p:nvSpPr>
        <p:spPr bwMode="auto">
          <a:xfrm>
            <a:off x="1873401" y="5953465"/>
            <a:ext cx="9791490" cy="342688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基础机房配套设施 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（</a:t>
            </a:r>
            <a:r>
              <a:rPr lang="zh-CN" altLang="en-US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冷源、高低压配电、发电）</a:t>
            </a:r>
            <a:endParaRPr lang="zh-CN" altLang="en-US" sz="14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5C5C6A4-14F2-2703-225B-181F16A7CEFE}"/>
              </a:ext>
            </a:extLst>
          </p:cNvPr>
          <p:cNvSpPr/>
          <p:nvPr/>
        </p:nvSpPr>
        <p:spPr bwMode="auto">
          <a:xfrm>
            <a:off x="5872513" y="5551800"/>
            <a:ext cx="2230712" cy="29803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液冷机柜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Super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2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PoD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）</a:t>
            </a:r>
            <a:endParaRPr lang="en-US" altLang="zh-CN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72" name="直接连接符 86">
            <a:extLst>
              <a:ext uri="{FF2B5EF4-FFF2-40B4-BE49-F238E27FC236}">
                <a16:creationId xmlns:a16="http://schemas.microsoft.com/office/drawing/2014/main" id="{D18D648E-5154-2C32-0EBF-902BC6009231}"/>
              </a:ext>
            </a:extLst>
          </p:cNvPr>
          <p:cNvCxnSpPr/>
          <p:nvPr/>
        </p:nvCxnSpPr>
        <p:spPr>
          <a:xfrm>
            <a:off x="5818351" y="5547401"/>
            <a:ext cx="0" cy="298038"/>
          </a:xfrm>
          <a:prstGeom prst="line">
            <a:avLst/>
          </a:prstGeom>
          <a:noFill/>
          <a:ln w="127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9008E3B-1613-69B3-6B6F-B43D162A465B}"/>
              </a:ext>
            </a:extLst>
          </p:cNvPr>
          <p:cNvSpPr/>
          <p:nvPr/>
        </p:nvSpPr>
        <p:spPr bwMode="auto">
          <a:xfrm>
            <a:off x="10351592" y="5547401"/>
            <a:ext cx="1259179" cy="306836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末端空调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84AB144-25D4-A63E-9672-4D9ABA7F1301}"/>
              </a:ext>
            </a:extLst>
          </p:cNvPr>
          <p:cNvSpPr/>
          <p:nvPr/>
        </p:nvSpPr>
        <p:spPr>
          <a:xfrm>
            <a:off x="1864539" y="4950519"/>
            <a:ext cx="1872166" cy="235893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defTabSz="914034">
              <a:defRPr/>
            </a:pPr>
            <a:endParaRPr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54E462-5EAE-235A-348C-7A3D6CAE9B46}"/>
              </a:ext>
            </a:extLst>
          </p:cNvPr>
          <p:cNvSpPr/>
          <p:nvPr/>
        </p:nvSpPr>
        <p:spPr>
          <a:xfrm>
            <a:off x="1853175" y="4880496"/>
            <a:ext cx="7863455" cy="3536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4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A75FADB-28A9-1E0E-440A-C18EEF643173}"/>
              </a:ext>
            </a:extLst>
          </p:cNvPr>
          <p:cNvSpPr/>
          <p:nvPr/>
        </p:nvSpPr>
        <p:spPr>
          <a:xfrm>
            <a:off x="2953657" y="4951429"/>
            <a:ext cx="698656" cy="234071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E3FCD4C-C01B-6B9D-9152-4769AADD87F4}"/>
              </a:ext>
            </a:extLst>
          </p:cNvPr>
          <p:cNvSpPr/>
          <p:nvPr/>
        </p:nvSpPr>
        <p:spPr>
          <a:xfrm>
            <a:off x="4005276" y="4950519"/>
            <a:ext cx="4671626" cy="235893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4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FF5D966-E1DF-46A8-2777-58DE7C937C0E}"/>
              </a:ext>
            </a:extLst>
          </p:cNvPr>
          <p:cNvSpPr/>
          <p:nvPr/>
        </p:nvSpPr>
        <p:spPr>
          <a:xfrm>
            <a:off x="8828250" y="4950519"/>
            <a:ext cx="722549" cy="23589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1B40AAB-4435-F4DF-9DA9-EB836D180D4A}"/>
              </a:ext>
            </a:extLst>
          </p:cNvPr>
          <p:cNvSpPr/>
          <p:nvPr/>
        </p:nvSpPr>
        <p:spPr>
          <a:xfrm>
            <a:off x="1820448" y="4087415"/>
            <a:ext cx="2822395" cy="23589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计算管控服务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75E3A62-A25A-5580-C8F1-072624625CDB}"/>
              </a:ext>
            </a:extLst>
          </p:cNvPr>
          <p:cNvSpPr/>
          <p:nvPr/>
        </p:nvSpPr>
        <p:spPr>
          <a:xfrm>
            <a:off x="4781072" y="4087415"/>
            <a:ext cx="2304489" cy="23589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网络管控服务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BA31460-05C5-47AA-E6CB-D25F81AC4508}"/>
              </a:ext>
            </a:extLst>
          </p:cNvPr>
          <p:cNvSpPr/>
          <p:nvPr/>
        </p:nvSpPr>
        <p:spPr>
          <a:xfrm>
            <a:off x="1853175" y="4029378"/>
            <a:ext cx="5959205" cy="3536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05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EB4E94A-7868-26FB-D4DC-92F1A1519C4A}"/>
              </a:ext>
            </a:extLst>
          </p:cNvPr>
          <p:cNvSpPr txBox="1"/>
          <p:nvPr/>
        </p:nvSpPr>
        <p:spPr>
          <a:xfrm>
            <a:off x="5091264" y="3753330"/>
            <a:ext cx="1088122" cy="1613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云管服务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E3E54F5-E45F-83B4-B3D9-96B62A80859C}"/>
              </a:ext>
            </a:extLst>
          </p:cNvPr>
          <p:cNvSpPr/>
          <p:nvPr/>
        </p:nvSpPr>
        <p:spPr>
          <a:xfrm>
            <a:off x="7234014" y="4087415"/>
            <a:ext cx="2316785" cy="23589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存储管控服务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8981BDD-0C3F-1F17-4687-2A87F0415CC5}"/>
              </a:ext>
            </a:extLst>
          </p:cNvPr>
          <p:cNvSpPr/>
          <p:nvPr/>
        </p:nvSpPr>
        <p:spPr>
          <a:xfrm>
            <a:off x="4967046" y="4992461"/>
            <a:ext cx="1182773" cy="1520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1E94958-3CFD-14F2-27C2-07FB352C1B88}"/>
              </a:ext>
            </a:extLst>
          </p:cNvPr>
          <p:cNvSpPr/>
          <p:nvPr/>
        </p:nvSpPr>
        <p:spPr>
          <a:xfrm>
            <a:off x="6229709" y="4990237"/>
            <a:ext cx="1192315" cy="156457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业务面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C74A5F3-036F-7AB3-617F-D7DE0CDA3428}"/>
              </a:ext>
            </a:extLst>
          </p:cNvPr>
          <p:cNvSpPr/>
          <p:nvPr/>
        </p:nvSpPr>
        <p:spPr>
          <a:xfrm>
            <a:off x="7501915" y="4988592"/>
            <a:ext cx="1096103" cy="15974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5628A8E-2610-2E38-34ED-21F0EEFE91EE}"/>
              </a:ext>
            </a:extLst>
          </p:cNvPr>
          <p:cNvSpPr/>
          <p:nvPr/>
        </p:nvSpPr>
        <p:spPr>
          <a:xfrm>
            <a:off x="9719799" y="4088271"/>
            <a:ext cx="1951787" cy="23589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运维管理服务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65326DD-79FF-0632-2C20-A8E77695D30C}"/>
              </a:ext>
            </a:extLst>
          </p:cNvPr>
          <p:cNvSpPr/>
          <p:nvPr/>
        </p:nvSpPr>
        <p:spPr>
          <a:xfrm>
            <a:off x="4013177" y="4909272"/>
            <a:ext cx="814553" cy="33855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034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4545FB5-5375-20EC-51C5-BB774977B24B}"/>
              </a:ext>
            </a:extLst>
          </p:cNvPr>
          <p:cNvSpPr/>
          <p:nvPr/>
        </p:nvSpPr>
        <p:spPr>
          <a:xfrm>
            <a:off x="8000722" y="4029378"/>
            <a:ext cx="3742839" cy="3536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D17E9B0-4D29-F945-66E9-EE03CBA2CFD6}"/>
              </a:ext>
            </a:extLst>
          </p:cNvPr>
          <p:cNvSpPr txBox="1"/>
          <p:nvPr/>
        </p:nvSpPr>
        <p:spPr>
          <a:xfrm>
            <a:off x="10154125" y="3752363"/>
            <a:ext cx="1089397" cy="1613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运维服务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79B5B85-8B8F-0AFD-08A0-D1238DAF03E2}"/>
              </a:ext>
            </a:extLst>
          </p:cNvPr>
          <p:cNvSpPr/>
          <p:nvPr/>
        </p:nvSpPr>
        <p:spPr>
          <a:xfrm>
            <a:off x="1699049" y="3656611"/>
            <a:ext cx="10131266" cy="1680063"/>
          </a:xfrm>
          <a:prstGeom prst="rect">
            <a:avLst/>
          </a:prstGeom>
          <a:noFill/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2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5E29E5F-068B-6205-2CCA-338DB13A0228}"/>
              </a:ext>
            </a:extLst>
          </p:cNvPr>
          <p:cNvSpPr/>
          <p:nvPr/>
        </p:nvSpPr>
        <p:spPr>
          <a:xfrm>
            <a:off x="1820448" y="4660868"/>
            <a:ext cx="7740625" cy="2358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操作系统 </a:t>
            </a:r>
            <a:r>
              <a:rPr lang="en-US" altLang="zh-CN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OS</a:t>
            </a:r>
            <a:r>
              <a:rPr lang="zh-CN" altLang="en-US" sz="12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(Ubuntu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Linux)</a:t>
            </a: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2F34C2F-4348-C680-71B9-6E75BE8A73D5}"/>
              </a:ext>
            </a:extLst>
          </p:cNvPr>
          <p:cNvSpPr/>
          <p:nvPr/>
        </p:nvSpPr>
        <p:spPr>
          <a:xfrm>
            <a:off x="1823473" y="4401483"/>
            <a:ext cx="7740625" cy="2152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异构计算架构</a:t>
            </a:r>
            <a:r>
              <a:rPr lang="zh-CN" altLang="en-US" sz="12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(NVIDIA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CUDA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Ascend</a:t>
            </a:r>
            <a:r>
              <a: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CANN)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00B715F-8A9B-EC11-0983-AC118DFAC617}"/>
              </a:ext>
            </a:extLst>
          </p:cNvPr>
          <p:cNvSpPr/>
          <p:nvPr/>
        </p:nvSpPr>
        <p:spPr>
          <a:xfrm>
            <a:off x="9713113" y="4403859"/>
            <a:ext cx="1951778" cy="35368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集群运维系统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6BD0C-4FC0-7EDB-4D4E-DEAEAD0CD766}"/>
              </a:ext>
            </a:extLst>
          </p:cNvPr>
          <p:cNvSpPr/>
          <p:nvPr/>
        </p:nvSpPr>
        <p:spPr>
          <a:xfrm>
            <a:off x="9719800" y="4828245"/>
            <a:ext cx="1951787" cy="357255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NCE</a:t>
            </a: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网络系统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48C9C57-9AFC-9FC9-BFA4-CA6DB67B62C6}"/>
              </a:ext>
            </a:extLst>
          </p:cNvPr>
          <p:cNvSpPr txBox="1"/>
          <p:nvPr/>
        </p:nvSpPr>
        <p:spPr>
          <a:xfrm>
            <a:off x="2005079" y="4909272"/>
            <a:ext cx="69865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14034">
              <a:defRPr/>
            </a:pPr>
            <a:r>
              <a:rPr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4CF6AF7-977E-F667-EA0E-2CC06BDA09CC}"/>
              </a:ext>
            </a:extLst>
          </p:cNvPr>
          <p:cNvSpPr/>
          <p:nvPr/>
        </p:nvSpPr>
        <p:spPr>
          <a:xfrm>
            <a:off x="2894495" y="1681504"/>
            <a:ext cx="1975811" cy="265833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语言大模型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BB8497F-350E-EA8C-9ABA-5112A850A59B}"/>
              </a:ext>
            </a:extLst>
          </p:cNvPr>
          <p:cNvSpPr/>
          <p:nvPr/>
        </p:nvSpPr>
        <p:spPr>
          <a:xfrm>
            <a:off x="4988665" y="1681504"/>
            <a:ext cx="2110778" cy="265833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图像大模型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02EEAE1-97D8-2532-CF29-079238FF58F1}"/>
              </a:ext>
            </a:extLst>
          </p:cNvPr>
          <p:cNvSpPr/>
          <p:nvPr/>
        </p:nvSpPr>
        <p:spPr>
          <a:xfrm>
            <a:off x="7202359" y="1681504"/>
            <a:ext cx="2038304" cy="265833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多模态大模型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849C739-70E9-F366-AFF3-53345865F65F}"/>
              </a:ext>
            </a:extLst>
          </p:cNvPr>
          <p:cNvSpPr/>
          <p:nvPr/>
        </p:nvSpPr>
        <p:spPr>
          <a:xfrm>
            <a:off x="1832218" y="2563029"/>
            <a:ext cx="9851655" cy="26583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智算平台</a:t>
            </a:r>
            <a:endParaRPr lang="zh-CN" altLang="en-US" sz="1200" b="1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FF2E9C6-E859-88C2-9FD9-11E291951AF9}"/>
              </a:ext>
            </a:extLst>
          </p:cNvPr>
          <p:cNvSpPr/>
          <p:nvPr/>
        </p:nvSpPr>
        <p:spPr>
          <a:xfrm>
            <a:off x="1714847" y="2481050"/>
            <a:ext cx="10115468" cy="1092483"/>
          </a:xfrm>
          <a:prstGeom prst="rect">
            <a:avLst/>
          </a:prstGeom>
          <a:noFill/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BFC61DC-62BB-32DF-56BF-5FBDF2226729}"/>
              </a:ext>
            </a:extLst>
          </p:cNvPr>
          <p:cNvSpPr/>
          <p:nvPr/>
        </p:nvSpPr>
        <p:spPr>
          <a:xfrm>
            <a:off x="1832220" y="3234527"/>
            <a:ext cx="9851655" cy="265833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容器集群调度平台 </a:t>
            </a:r>
            <a:r>
              <a:rPr lang="en-US" altLang="zh-CN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(K8S/Docker)</a:t>
            </a:r>
            <a:endParaRPr lang="zh-CN" altLang="en-US" sz="105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9000A86-509E-16CD-6E1D-B9C091C7B462}"/>
              </a:ext>
            </a:extLst>
          </p:cNvPr>
          <p:cNvSpPr/>
          <p:nvPr/>
        </p:nvSpPr>
        <p:spPr>
          <a:xfrm>
            <a:off x="9527512" y="3316465"/>
            <a:ext cx="1965600" cy="139048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3EB1B64-D44F-910F-1361-3827F86D10B5}"/>
              </a:ext>
            </a:extLst>
          </p:cNvPr>
          <p:cNvSpPr/>
          <p:nvPr/>
        </p:nvSpPr>
        <p:spPr>
          <a:xfrm>
            <a:off x="1832219" y="2900271"/>
            <a:ext cx="5591184" cy="265833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kumimoji="1"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PyTorch</a:t>
            </a:r>
            <a:endParaRPr kumimoji="1"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6C7FAB2-4079-0ED0-DBFC-0EBD7F0C7735}"/>
              </a:ext>
            </a:extLst>
          </p:cNvPr>
          <p:cNvSpPr/>
          <p:nvPr/>
        </p:nvSpPr>
        <p:spPr>
          <a:xfrm>
            <a:off x="7518688" y="2900271"/>
            <a:ext cx="2301148" cy="265833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kumimoji="1"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MindSpore/Paddle/TF/JAX</a:t>
            </a:r>
            <a:endParaRPr kumimoji="1" lang="zh-CN" altLang="en-US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380889D-76DC-B964-11BB-B624F6EA3EE3}"/>
              </a:ext>
            </a:extLst>
          </p:cNvPr>
          <p:cNvSpPr/>
          <p:nvPr/>
        </p:nvSpPr>
        <p:spPr>
          <a:xfrm>
            <a:off x="1714847" y="1128306"/>
            <a:ext cx="10115468" cy="265833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400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 大模型行业与生态应用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71B4B5-907E-6405-90DE-3B79C88ED013}"/>
              </a:ext>
            </a:extLst>
          </p:cNvPr>
          <p:cNvSpPr/>
          <p:nvPr/>
        </p:nvSpPr>
        <p:spPr>
          <a:xfrm>
            <a:off x="1714847" y="1488521"/>
            <a:ext cx="10115468" cy="897694"/>
          </a:xfrm>
          <a:prstGeom prst="rect">
            <a:avLst/>
          </a:prstGeom>
          <a:noFill/>
          <a:ln w="28575" cap="flat" cmpd="sng" algn="ctr">
            <a:solidFill>
              <a:srgbClr val="DDDDD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100" kern="0" dirty="0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2C84998-DB6F-84A6-19C2-96C7E3A4CDEE}"/>
              </a:ext>
            </a:extLst>
          </p:cNvPr>
          <p:cNvSpPr txBox="1"/>
          <p:nvPr/>
        </p:nvSpPr>
        <p:spPr>
          <a:xfrm>
            <a:off x="1799897" y="1704147"/>
            <a:ext cx="991683" cy="18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大模型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9A7D65D-A922-E7BF-73B0-AB4DD42BE9C2}"/>
              </a:ext>
            </a:extLst>
          </p:cNvPr>
          <p:cNvSpPr/>
          <p:nvPr/>
        </p:nvSpPr>
        <p:spPr>
          <a:xfrm>
            <a:off x="9357961" y="1567714"/>
            <a:ext cx="2325909" cy="724160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4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220F21E-321F-FB62-20FB-6FC6EC51AB9B}"/>
              </a:ext>
            </a:extLst>
          </p:cNvPr>
          <p:cNvSpPr txBox="1"/>
          <p:nvPr/>
        </p:nvSpPr>
        <p:spPr>
          <a:xfrm>
            <a:off x="9429418" y="1603827"/>
            <a:ext cx="2200371" cy="1590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MindStudio/NVInsight</a:t>
            </a:r>
            <a:endParaRPr kumimoji="1"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D503030-4D5F-574E-978A-EA39F3D734F9}"/>
              </a:ext>
            </a:extLst>
          </p:cNvPr>
          <p:cNvSpPr/>
          <p:nvPr/>
        </p:nvSpPr>
        <p:spPr>
          <a:xfrm>
            <a:off x="9429418" y="1783692"/>
            <a:ext cx="2157690" cy="21266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模型迁移工具</a:t>
            </a:r>
            <a:r>
              <a:rPr lang="en-US" altLang="zh-CN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lang="zh-CN" altLang="en-US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9F68199-C98C-75D4-129B-B058E82B7D90}"/>
              </a:ext>
            </a:extLst>
          </p:cNvPr>
          <p:cNvSpPr txBox="1"/>
          <p:nvPr/>
        </p:nvSpPr>
        <p:spPr>
          <a:xfrm>
            <a:off x="1611931" y="2080258"/>
            <a:ext cx="1367615" cy="18181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6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大模型加速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ABF7320-4784-90D6-E712-1CD99B4CA52C}"/>
              </a:ext>
            </a:extLst>
          </p:cNvPr>
          <p:cNvSpPr/>
          <p:nvPr/>
        </p:nvSpPr>
        <p:spPr>
          <a:xfrm>
            <a:off x="9429418" y="2037040"/>
            <a:ext cx="2157690" cy="21266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1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模型开发、调优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2DBE091-AD0A-F18F-3817-4A581B1826F9}"/>
              </a:ext>
            </a:extLst>
          </p:cNvPr>
          <p:cNvSpPr/>
          <p:nvPr/>
        </p:nvSpPr>
        <p:spPr>
          <a:xfrm>
            <a:off x="9945960" y="2907056"/>
            <a:ext cx="1737911" cy="265833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kumimoji="1"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VLLM/SGLang/…</a:t>
            </a:r>
            <a:endParaRPr kumimoji="1" lang="zh-CN" altLang="en-US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838EC46-5476-93AF-457B-5FD09E3BEDEA}"/>
              </a:ext>
            </a:extLst>
          </p:cNvPr>
          <p:cNvSpPr/>
          <p:nvPr/>
        </p:nvSpPr>
        <p:spPr>
          <a:xfrm>
            <a:off x="9108712" y="791110"/>
            <a:ext cx="1484017" cy="22861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解决方案厂商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20FFAED-2369-DB7F-6BFF-E85918BFF240}"/>
              </a:ext>
            </a:extLst>
          </p:cNvPr>
          <p:cNvSpPr/>
          <p:nvPr/>
        </p:nvSpPr>
        <p:spPr>
          <a:xfrm>
            <a:off x="7460574" y="791110"/>
            <a:ext cx="1484017" cy="228616"/>
          </a:xfrm>
          <a:prstGeom prst="rect">
            <a:avLst/>
          </a:prstGeom>
          <a:solidFill>
            <a:srgbClr val="66BA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en-US" altLang="zh-CN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4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 客户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9975C20-3786-0A37-8A84-EE9F3C560B15}"/>
              </a:ext>
            </a:extLst>
          </p:cNvPr>
          <p:cNvSpPr/>
          <p:nvPr/>
        </p:nvSpPr>
        <p:spPr>
          <a:xfrm>
            <a:off x="10756850" y="791110"/>
            <a:ext cx="1073465" cy="228616"/>
          </a:xfrm>
          <a:prstGeom prst="rect">
            <a:avLst/>
          </a:prstGeom>
          <a:solidFill>
            <a:srgbClr val="DDDDD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开源组件</a:t>
            </a:r>
            <a:endParaRPr lang="zh-CN" altLang="en-US" sz="11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E955EFD-3A69-8276-4506-CA998F6230AB}"/>
              </a:ext>
            </a:extLst>
          </p:cNvPr>
          <p:cNvSpPr/>
          <p:nvPr/>
        </p:nvSpPr>
        <p:spPr>
          <a:xfrm>
            <a:off x="2902966" y="2038249"/>
            <a:ext cx="6308550" cy="265833"/>
          </a:xfrm>
          <a:prstGeom prst="rect">
            <a:avLst/>
          </a:prstGeom>
          <a:gradFill>
            <a:gsLst>
              <a:gs pos="0">
                <a:srgbClr val="66BA36"/>
              </a:gs>
              <a:gs pos="99000">
                <a:schemeClr val="bg1">
                  <a:lumMod val="75000"/>
                </a:schemeClr>
              </a:gs>
              <a:gs pos="26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r>
              <a:rPr lang="zh-CN" altLang="en-US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大模型算力加速 </a:t>
            </a:r>
            <a:r>
              <a:rPr lang="en-US" altLang="zh-CN" sz="14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(Megatron-LM/DeepSpeed)</a:t>
            </a:r>
            <a:endParaRPr lang="zh-CN" altLang="en-US" sz="14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10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AI</a:t>
            </a:r>
            <a:r>
              <a:rPr lang="zh-CN" altLang="en-US" sz="9600" b="1" dirty="0"/>
              <a:t>计算集群目标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245650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19883-8B2D-F1D2-0242-396DC5E7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集群设计目标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0DDA4C-ABD2-DAC5-202E-FADFF165F6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888" y="1246188"/>
                <a:ext cx="10963275" cy="620581"/>
              </a:xfrm>
            </p:spPr>
            <p:txBody>
              <a:bodyPr/>
              <a:lstStyle/>
              <a:p>
                <a:r>
                  <a:rPr lang="zh-CN" altLang="en-US" b="1" dirty="0"/>
                  <a:t>设计目标：</a:t>
                </a:r>
                <a:r>
                  <a:rPr lang="zh-CN" altLang="en-US" b="1" dirty="0">
                    <a:solidFill>
                      <a:srgbClr val="66BA36"/>
                    </a:solidFill>
                  </a:rPr>
                  <a:t>围绕集群规模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66BA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b="1" dirty="0">
                    <a:solidFill>
                      <a:srgbClr val="66BA36"/>
                    </a:solidFill>
                  </a:rPr>
                  <a:t> 计算效率，实现持续提升有效算力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0DDA4C-ABD2-DAC5-202E-FADFF165F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888" y="1246188"/>
                <a:ext cx="10963275" cy="620581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931A4A1-A082-FFFA-E7E1-05861FBC98DD}"/>
                  </a:ext>
                </a:extLst>
              </p:cNvPr>
              <p:cNvSpPr/>
              <p:nvPr/>
            </p:nvSpPr>
            <p:spPr>
              <a:xfrm>
                <a:off x="620321" y="2580030"/>
                <a:ext cx="11343490" cy="823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11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dirty="0" smtClean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AI</m:t>
                      </m:r>
                      <m:r>
                        <a:rPr lang="zh-CN" altLang="en-US" sz="2200" b="0" i="1" dirty="0" smtClean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zh-CN" altLang="en-US" sz="2200" i="1" dirty="0" smtClean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集群有效算力</m:t>
                      </m:r>
                      <m:r>
                        <a:rPr lang="en-US" altLang="zh-CN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200" i="1" dirty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200" i="1" dirty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单卡算力</m:t>
                          </m:r>
                          <m:r>
                            <a:rPr lang="zh-CN" altLang="en-US" sz="2200" b="0" i="1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200" i="1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200" b="0" i="1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200" i="1" dirty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𝑁𝑃𝑈</m:t>
                          </m:r>
                          <m:r>
                            <a:rPr lang="zh-CN" altLang="en-US" sz="2200" i="1" dirty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卡数</m:t>
                          </m:r>
                        </m:e>
                      </m:d>
                      <m:r>
                        <a:rPr lang="zh-CN" altLang="en-US" sz="2200" b="0" i="1" dirty="0" smtClean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zh-CN" altLang="en-US" sz="2200" b="0" i="1" dirty="0" smtClean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计算效率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≈</m:t>
                      </m:r>
                      <m:f>
                        <m:fPr>
                          <m:ctrlPr>
                            <a:rPr lang="en-US" altLang="zh-CN" sz="2200" i="1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200" b="0" i="1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  <m:r>
                            <a:rPr kumimoji="1" lang="zh-CN" altLang="en-US" sz="2200" b="0" i="1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200" i="1" dirty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200" b="0" i="0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zh-CN" altLang="en-US" sz="2200" dirty="0">
                              <a:solidFill>
                                <a:srgbClr val="374153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大模型参数量</m:t>
                          </m:r>
                          <m:r>
                            <m:rPr>
                              <m:nor/>
                            </m:rPr>
                            <a:rPr kumimoji="1" lang="zh-CN" altLang="en-US" sz="2200" b="0" i="0" dirty="0" smtClean="0">
                              <a:solidFill>
                                <a:srgbClr val="374153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sz="2200" i="1" dirty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sz="2200" b="0" i="0" dirty="0" smtClean="0">
                              <a:solidFill>
                                <a:srgbClr val="37415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zh-CN" altLang="en-US" sz="2200" dirty="0">
                              <a:solidFill>
                                <a:srgbClr val="374153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有效样本量</m:t>
                          </m:r>
                          <m:r>
                            <m:rPr>
                              <m:nor/>
                            </m:rPr>
                            <a:rPr lang="zh-CN" altLang="en-US" sz="2200" dirty="0">
                              <a:solidFill>
                                <a:srgbClr val="374153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zh-CN" altLang="en-US" sz="2200" dirty="0">
                              <a:solidFill>
                                <a:srgbClr val="374153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训练时长</m:t>
                          </m:r>
                          <m:r>
                            <m:rPr>
                              <m:nor/>
                            </m:rPr>
                            <a:rPr lang="zh-CN" altLang="en-US" sz="2200" dirty="0">
                              <a:solidFill>
                                <a:srgbClr val="374153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200" dirty="0">
                  <a:solidFill>
                    <a:srgbClr val="3741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931A4A1-A082-FFFA-E7E1-05861FBC9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1" y="2580030"/>
                <a:ext cx="11343490" cy="823367"/>
              </a:xfrm>
              <a:prstGeom prst="rect">
                <a:avLst/>
              </a:prstGeom>
              <a:blipFill>
                <a:blip r:embed="rId3"/>
                <a:stretch>
                  <a:fillRect t="-615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800C165-EE04-1116-50FF-7E9271267897}"/>
                  </a:ext>
                </a:extLst>
              </p:cNvPr>
              <p:cNvSpPr txBox="1"/>
              <p:nvPr/>
            </p:nvSpPr>
            <p:spPr>
              <a:xfrm>
                <a:off x="2174168" y="4458229"/>
                <a:ext cx="8235796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668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dirty="0" smtClean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效率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 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单机执行最优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&amp; 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集群并行最优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&amp; </m:t>
                      </m:r>
                      <m:r>
                        <a:rPr lang="zh-CN" altLang="en-US" sz="2200" i="1" dirty="0">
                          <a:solidFill>
                            <a:srgbClr val="374153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中断时间最短</m:t>
                      </m:r>
                    </m:oMath>
                  </m:oMathPara>
                </a14:m>
                <a:endParaRPr lang="zh-CN" altLang="en-US" sz="2200" dirty="0">
                  <a:solidFill>
                    <a:srgbClr val="374153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800C165-EE04-1116-50FF-7E927126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168" y="4458229"/>
                <a:ext cx="8235796" cy="603627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55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19883-8B2D-F1D2-0242-396DC5E7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集群设计目标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0DDA4C-ABD2-DAC5-202E-FADFF165F6C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888" y="1246188"/>
                <a:ext cx="10963275" cy="587297"/>
              </a:xfrm>
            </p:spPr>
            <p:txBody>
              <a:bodyPr/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计算效率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r>
                      <a:rPr lang="zh-CN" altLang="en-US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单机执行最优</m:t>
                    </m:r>
                    <m:r>
                      <a:rPr lang="zh-CN" altLang="en-US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&amp; </m:t>
                    </m:r>
                    <m:r>
                      <a:rPr lang="zh-CN" altLang="en-US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集群并行最优</m:t>
                    </m:r>
                    <m:r>
                      <a:rPr lang="zh-CN" altLang="en-US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&amp; </m:t>
                    </m:r>
                    <m:r>
                      <a:rPr lang="zh-CN" altLang="en-US" sz="2000" i="1" dirty="0">
                        <a:solidFill>
                          <a:srgbClr val="37415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中断时间最短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0DDA4C-ABD2-DAC5-202E-FADFF165F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888" y="1246188"/>
                <a:ext cx="10963275" cy="587297"/>
              </a:xfrm>
              <a:blipFill>
                <a:blip r:embed="rId2"/>
                <a:stretch>
                  <a:fillRect l="-347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">
            <a:extLst>
              <a:ext uri="{FF2B5EF4-FFF2-40B4-BE49-F238E27FC236}">
                <a16:creationId xmlns:a16="http://schemas.microsoft.com/office/drawing/2014/main" id="{B2A8DCD0-F592-AB5A-279C-68DC94360844}"/>
              </a:ext>
            </a:extLst>
          </p:cNvPr>
          <p:cNvSpPr/>
          <p:nvPr/>
        </p:nvSpPr>
        <p:spPr>
          <a:xfrm>
            <a:off x="485512" y="2214880"/>
            <a:ext cx="2504271" cy="132411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4112">
              <a:spcAft>
                <a:spcPts val="300"/>
              </a:spcAft>
              <a:defRPr/>
            </a:pPr>
            <a:r>
              <a:rPr lang="zh-CN" altLang="en-US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模型算力利用率（</a:t>
            </a:r>
            <a:r>
              <a:rPr lang="en-US" altLang="zh-CN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MFU</a:t>
            </a:r>
            <a:r>
              <a:rPr lang="zh-CN" altLang="en-US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5F7123B1-9C2F-FE14-8E6E-0FDCFCE7FD68}"/>
              </a:ext>
            </a:extLst>
          </p:cNvPr>
          <p:cNvSpPr/>
          <p:nvPr/>
        </p:nvSpPr>
        <p:spPr>
          <a:xfrm>
            <a:off x="3141099" y="2214880"/>
            <a:ext cx="8527344" cy="1324115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算的更快：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提升算子、算法效率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算的更省：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降低调度和计算开销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运的高效：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提升参数交换带宽和网络利用率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DE57CE0A-F083-C776-8F36-C26A010ACA9A}"/>
              </a:ext>
            </a:extLst>
          </p:cNvPr>
          <p:cNvSpPr/>
          <p:nvPr/>
        </p:nvSpPr>
        <p:spPr>
          <a:xfrm>
            <a:off x="485512" y="3711657"/>
            <a:ext cx="2504271" cy="117324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4112">
              <a:spcAft>
                <a:spcPts val="300"/>
              </a:spcAft>
              <a:defRPr/>
            </a:pPr>
            <a:r>
              <a:rPr lang="zh-CN" altLang="en-US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万卡集群线性度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08FF63DD-5767-177B-84EE-C266D5738536}"/>
              </a:ext>
            </a:extLst>
          </p:cNvPr>
          <p:cNvSpPr/>
          <p:nvPr/>
        </p:nvSpPr>
        <p:spPr>
          <a:xfrm>
            <a:off x="3141099" y="3711657"/>
            <a:ext cx="8527344" cy="117324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高效并行：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架构亲和的模型切分策略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高效通信：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）增大参数面通信带宽和覆盖范围；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）降低冲突，持续提升网络利用率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CFD3A521-D4C5-26ED-A195-228DB5E7BB9D}"/>
              </a:ext>
            </a:extLst>
          </p:cNvPr>
          <p:cNvSpPr/>
          <p:nvPr/>
        </p:nvSpPr>
        <p:spPr>
          <a:xfrm>
            <a:off x="485512" y="5057569"/>
            <a:ext cx="2504271" cy="103843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故障恢复时间（</a:t>
            </a:r>
            <a:r>
              <a:rPr lang="en-US" altLang="zh-CN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MTTR</a:t>
            </a:r>
            <a:r>
              <a:rPr lang="zh-CN" altLang="en-US" sz="1600" b="1" kern="0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6" name="矩形">
            <a:extLst>
              <a:ext uri="{FF2B5EF4-FFF2-40B4-BE49-F238E27FC236}">
                <a16:creationId xmlns:a16="http://schemas.microsoft.com/office/drawing/2014/main" id="{D69C38DA-C890-A809-32DF-C142084ACA70}"/>
              </a:ext>
            </a:extLst>
          </p:cNvPr>
          <p:cNvSpPr/>
          <p:nvPr/>
        </p:nvSpPr>
        <p:spPr>
          <a:xfrm>
            <a:off x="3141099" y="5057569"/>
            <a:ext cx="8527344" cy="1038432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miter lim="800000"/>
          </a:ln>
          <a:effectLst>
            <a:outerShdw blurRad="76200" algn="tl" rotWithShape="0">
              <a:srgbClr val="123866">
                <a:alpha val="17000"/>
              </a:srgbClr>
            </a:outerShdw>
          </a:effectLst>
        </p:spPr>
        <p:txBody>
          <a:bodyPr rtlCol="0" anchor="ctr"/>
          <a:lstStyle/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少出故障：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硬件高可靠、训前压测检查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476096" lvl="1" indent="-23699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defRPr/>
            </a:pPr>
            <a:r>
              <a:rPr lang="zh-CN" altLang="en-US" sz="16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快速恢复：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断点续训，快速定界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+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快换快修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317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D238-D037-37E1-D3E7-FB563458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面向十年百倍增长，未来计算集群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大技术特征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25F87A-59E5-5E57-C1FB-493C3645D43C}"/>
              </a:ext>
            </a:extLst>
          </p:cNvPr>
          <p:cNvSpPr/>
          <p:nvPr/>
        </p:nvSpPr>
        <p:spPr>
          <a:xfrm>
            <a:off x="506290" y="2730689"/>
            <a:ext cx="4437433" cy="776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全球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算力规模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105 </a:t>
            </a:r>
            <a:r>
              <a:rPr lang="en-US" altLang="zh-CN" sz="2000" b="1" dirty="0" err="1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ZFlops</a:t>
            </a:r>
            <a:r>
              <a:rPr lang="zh-CN" altLang="en-US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FP16</a:t>
            </a:r>
            <a:r>
              <a:rPr lang="zh-CN" altLang="en-US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十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年增长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500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4B0F6B-F9BF-992E-ABD2-A313389FB305}"/>
              </a:ext>
            </a:extLst>
          </p:cNvPr>
          <p:cNvSpPr/>
          <p:nvPr/>
        </p:nvSpPr>
        <p:spPr>
          <a:xfrm>
            <a:off x="506290" y="3904660"/>
            <a:ext cx="4709944" cy="776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算力能效 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350TFlops</a:t>
            </a:r>
            <a:r>
              <a:rPr lang="zh-CN" altLang="en-US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FP32</a:t>
            </a:r>
            <a:r>
              <a:rPr lang="zh-CN" altLang="en-US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/KW</a:t>
            </a:r>
            <a:r>
              <a:rPr lang="zh-CN" altLang="en-US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十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年增长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88BFD-985A-9175-B5F7-FF8E4AC58174}"/>
              </a:ext>
            </a:extLst>
          </p:cNvPr>
          <p:cNvSpPr/>
          <p:nvPr/>
        </p:nvSpPr>
        <p:spPr>
          <a:xfrm>
            <a:off x="506290" y="5078632"/>
            <a:ext cx="2318263" cy="776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集群网络互连速率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3.2Tbps</a:t>
            </a:r>
            <a:r>
              <a:rPr lang="zh-CN" altLang="en-US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14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增长</a:t>
            </a:r>
            <a:r>
              <a:rPr lang="en-US" altLang="zh-CN" sz="20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B326CA-24FE-0FB8-9B1F-41E2FB1E2CA1}"/>
              </a:ext>
            </a:extLst>
          </p:cNvPr>
          <p:cNvSpPr txBox="1"/>
          <p:nvPr/>
        </p:nvSpPr>
        <p:spPr>
          <a:xfrm>
            <a:off x="503968" y="1914035"/>
            <a:ext cx="4535392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53000">
                      <a:srgbClr val="FFC000"/>
                    </a:gs>
                    <a:gs pos="0">
                      <a:srgbClr val="FFED90"/>
                    </a:gs>
                  </a:gsLst>
                  <a:lin ang="1800000" scaled="0"/>
                </a:gradFill>
                <a:effectLst>
                  <a:glow rad="76200">
                    <a:srgbClr val="C7000B">
                      <a:alpha val="16000"/>
                    </a:srgbClr>
                  </a:glo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sz="2000" b="1" dirty="0">
                <a:solidFill>
                  <a:srgbClr val="66BA36"/>
                </a:solidFill>
                <a:effectLst/>
                <a:latin typeface="微软雅黑" panose="020B0503020204020204" pitchFamily="34" charset="-122"/>
              </a:rPr>
              <a:t>数据中心 算力和能效 实现十年百倍增长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045C87-2F50-78EB-B48D-1BED8CAB0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81091" y="1710100"/>
            <a:ext cx="6467069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8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exagon Infographics PowerPoint Template Designs - SlideSalad">
            <a:extLst>
              <a:ext uri="{FF2B5EF4-FFF2-40B4-BE49-F238E27FC236}">
                <a16:creationId xmlns:a16="http://schemas.microsoft.com/office/drawing/2014/main" id="{17CBD686-82F1-6D84-C6F6-C8498BC05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11669" y="2209219"/>
            <a:ext cx="4220979" cy="378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ADD238-D037-37E1-D3E7-FB563458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面向十年百倍增长，未来计算集群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大技术特征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AE34B0-4D13-0F55-3B01-BE2E312DB739}"/>
              </a:ext>
            </a:extLst>
          </p:cNvPr>
          <p:cNvSpPr txBox="1"/>
          <p:nvPr/>
        </p:nvSpPr>
        <p:spPr>
          <a:xfrm>
            <a:off x="639585" y="1657326"/>
            <a:ext cx="2880000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567FF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柔性资源</a:t>
            </a:r>
            <a:endParaRPr lang="en-US" altLang="zh-CN" sz="2400" b="1" dirty="0">
              <a:solidFill>
                <a:srgbClr val="567FF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全池化；柔计算；泛协作；</a:t>
            </a:r>
            <a:endParaRPr lang="en-US" altLang="zh-CN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7B40D-DAC6-1703-3B74-725C293AAFF9}"/>
              </a:ext>
            </a:extLst>
          </p:cNvPr>
          <p:cNvSpPr txBox="1"/>
          <p:nvPr/>
        </p:nvSpPr>
        <p:spPr>
          <a:xfrm>
            <a:off x="8596221" y="1855643"/>
            <a:ext cx="2880000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3996DF"/>
                </a:solidFill>
                <a:cs typeface="+mn-ea"/>
                <a:sym typeface="Arial" panose="020B0604020202020204" pitchFamily="34" charset="0"/>
              </a:rPr>
              <a:t>安全智慧</a:t>
            </a:r>
            <a:endParaRPr lang="en-US" altLang="zh-CN" sz="2400" dirty="0">
              <a:solidFill>
                <a:srgbClr val="3996DF"/>
              </a:solidFill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00" b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rPr>
              <a:t>高安全；高可靠；高智能</a:t>
            </a:r>
            <a:endParaRPr lang="en-US" altLang="zh-CN" sz="1800" b="0" dirty="0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A78DDA-93C7-F4B0-CACE-1E17B31FA24F}"/>
              </a:ext>
            </a:extLst>
          </p:cNvPr>
          <p:cNvSpPr txBox="1"/>
          <p:nvPr/>
        </p:nvSpPr>
        <p:spPr>
          <a:xfrm>
            <a:off x="639585" y="3346647"/>
            <a:ext cx="2880000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E24856"/>
                </a:solidFill>
                <a:cs typeface="+mn-ea"/>
                <a:sym typeface="Arial" panose="020B0604020202020204" pitchFamily="34" charset="0"/>
              </a:rPr>
              <a:t>多样泛在</a:t>
            </a:r>
            <a:endParaRPr lang="en-US" altLang="zh-CN" sz="2400" dirty="0">
              <a:solidFill>
                <a:srgbClr val="E24856"/>
              </a:solidFill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00" b="0" dirty="0">
                <a:solidFill>
                  <a:srgbClr val="374153"/>
                </a:solidFill>
                <a:cs typeface="+mn-ea"/>
                <a:sym typeface="Arial" panose="020B0604020202020204" pitchFamily="34" charset="0"/>
              </a:rPr>
              <a:t>大集群；新型态；融算力；</a:t>
            </a:r>
            <a:endParaRPr lang="en-US" altLang="zh-CN" sz="1800" b="0" dirty="0">
              <a:solidFill>
                <a:srgbClr val="374153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17CF2-1C63-F21D-0D65-4710511FF804}"/>
              </a:ext>
            </a:extLst>
          </p:cNvPr>
          <p:cNvSpPr txBox="1"/>
          <p:nvPr/>
        </p:nvSpPr>
        <p:spPr>
          <a:xfrm>
            <a:off x="639585" y="4962738"/>
            <a:ext cx="2880000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17C21"/>
                </a:solidFill>
                <a:cs typeface="+mn-ea"/>
                <a:sym typeface="Arial" panose="020B0604020202020204" pitchFamily="34" charset="0"/>
              </a:rPr>
              <a:t>负载亲和</a:t>
            </a:r>
            <a:endParaRPr lang="en-US" altLang="zh-CN" sz="2400" dirty="0">
              <a:solidFill>
                <a:srgbClr val="F17C21"/>
              </a:solidFill>
              <a:cs typeface="+mn-ea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00" b="0" dirty="0">
                <a:solidFill>
                  <a:srgbClr val="374153"/>
                </a:solidFill>
                <a:cs typeface="+mn-ea"/>
                <a:sym typeface="Arial" panose="020B0604020202020204" pitchFamily="34" charset="0"/>
              </a:rPr>
              <a:t>大小芯；新算力；新存储；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97D923-4724-0D35-DE82-7D81384A0932}"/>
              </a:ext>
            </a:extLst>
          </p:cNvPr>
          <p:cNvSpPr txBox="1"/>
          <p:nvPr/>
        </p:nvSpPr>
        <p:spPr>
          <a:xfrm>
            <a:off x="8596221" y="3429000"/>
            <a:ext cx="2880000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44C386"/>
                </a:solidFill>
                <a:cs typeface="+mn-ea"/>
                <a:sym typeface="Arial" panose="020B0604020202020204" pitchFamily="34" charset="0"/>
              </a:rPr>
              <a:t>对等互联</a:t>
            </a:r>
            <a:endParaRPr lang="en-US" altLang="zh-CN" sz="2400" dirty="0">
              <a:solidFill>
                <a:srgbClr val="44C386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00" b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rPr>
              <a:t>超融合；高性能；光内生</a:t>
            </a:r>
            <a:endParaRPr lang="en-US" altLang="zh-CN" sz="1800" b="0" dirty="0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D3F42E-5EAB-BE9E-CCAC-A28048331F79}"/>
              </a:ext>
            </a:extLst>
          </p:cNvPr>
          <p:cNvSpPr txBox="1"/>
          <p:nvPr/>
        </p:nvSpPr>
        <p:spPr>
          <a:xfrm>
            <a:off x="8596221" y="4950092"/>
            <a:ext cx="2880000" cy="101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DCB1E"/>
                </a:solidFill>
                <a:cs typeface="+mn-ea"/>
                <a:sym typeface="Arial" panose="020B0604020202020204" pitchFamily="34" charset="0"/>
              </a:rPr>
              <a:t>零碳节能</a:t>
            </a:r>
            <a:endParaRPr lang="en-US" altLang="zh-CN" sz="2400" dirty="0">
              <a:solidFill>
                <a:srgbClr val="FDCB1E"/>
              </a:solidFill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zh-CN" altLang="en-US" sz="1800" b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rPr>
              <a:t>绿供电；新储能；液制冷</a:t>
            </a:r>
            <a:endParaRPr lang="en-US" altLang="zh-CN" sz="1800" b="0" dirty="0">
              <a:solidFill>
                <a:prstClr val="black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DA932-31F6-E0A3-AC15-96F7C61DED35}"/>
              </a:ext>
            </a:extLst>
          </p:cNvPr>
          <p:cNvSpPr txBox="1"/>
          <p:nvPr/>
        </p:nvSpPr>
        <p:spPr>
          <a:xfrm>
            <a:off x="4257478" y="1418155"/>
            <a:ext cx="3697365" cy="58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374153"/>
                </a:solidFill>
                <a:latin typeface="Lexend" pitchFamily="2" charset="0"/>
                <a:cs typeface="+mn-ea"/>
                <a:sym typeface="Arial" panose="020B0604020202020204" pitchFamily="34" charset="0"/>
              </a:rPr>
              <a:t>计算集群 </a:t>
            </a:r>
            <a:r>
              <a:rPr lang="en-US" altLang="zh-CN" sz="2400" b="1" dirty="0">
                <a:solidFill>
                  <a:srgbClr val="374153"/>
                </a:solidFill>
                <a:latin typeface="Lexend" pitchFamily="2" charset="0"/>
                <a:cs typeface="+mn-ea"/>
                <a:sym typeface="Arial" panose="020B0604020202020204" pitchFamily="34" charset="0"/>
              </a:rPr>
              <a:t>2030</a:t>
            </a:r>
          </a:p>
        </p:txBody>
      </p:sp>
    </p:spTree>
    <p:extLst>
      <p:ext uri="{BB962C8B-B14F-4D97-AF65-F5344CB8AC3E}">
        <p14:creationId xmlns:p14="http://schemas.microsoft.com/office/powerpoint/2010/main" val="384764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552F297-6CC5-9F93-C6C7-09027AE5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大模型训练负载呈现出 高并行  </a:t>
            </a:r>
            <a:r>
              <a:rPr lang="en-US" altLang="zh-CN" dirty="0"/>
              <a:t>&amp;</a:t>
            </a:r>
            <a:r>
              <a:rPr lang="zh-CN" altLang="en-US" dirty="0"/>
              <a:t>网络化 的特征，集群成为最佳算力平台</a:t>
            </a:r>
          </a:p>
          <a:p>
            <a:r>
              <a:rPr lang="zh-CN" altLang="en-US" dirty="0"/>
              <a:t>集群建设关键要素：基础设施先进性、超大规模互连、极致算力效率、集群高可用</a:t>
            </a:r>
            <a:r>
              <a:rPr lang="en-US" altLang="zh-CN" dirty="0"/>
              <a:t>&amp;</a:t>
            </a:r>
            <a:r>
              <a:rPr lang="zh-CN" altLang="en-US" dirty="0"/>
              <a:t>易运维</a:t>
            </a:r>
            <a:endParaRPr lang="en-US" altLang="zh-CN" dirty="0"/>
          </a:p>
          <a:p>
            <a:r>
              <a:rPr lang="zh-CN" altLang="en-US" dirty="0"/>
              <a:t>围绕集群规模、计算效率、长稳运行发力，打造应用亲和 </a:t>
            </a:r>
            <a:r>
              <a:rPr lang="en-US" altLang="zh-CN" dirty="0"/>
              <a:t>AI</a:t>
            </a:r>
            <a:r>
              <a:rPr lang="zh-CN" altLang="en-US" dirty="0"/>
              <a:t> 集群架构，最大化使能有效算力</a:t>
            </a:r>
            <a:endParaRPr lang="en-US" altLang="zh-CN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A78EAD-54B7-B66E-1BB2-BA7E6D137B77}"/>
              </a:ext>
            </a:extLst>
          </p:cNvPr>
          <p:cNvSpPr txBox="1">
            <a:spLocks/>
          </p:cNvSpPr>
          <p:nvPr/>
        </p:nvSpPr>
        <p:spPr>
          <a:xfrm>
            <a:off x="1113741" y="1624765"/>
            <a:ext cx="9805987" cy="39687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C1B-068E-24DA-9813-9D3C9C0B95C6}"/>
              </a:ext>
            </a:extLst>
          </p:cNvPr>
          <p:cNvSpPr txBox="1">
            <a:spLocks/>
          </p:cNvSpPr>
          <p:nvPr/>
        </p:nvSpPr>
        <p:spPr>
          <a:xfrm>
            <a:off x="1196338" y="2376653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3BC6BF-315A-1498-4CBC-8E22AB1AE808}"/>
              </a:ext>
            </a:extLst>
          </p:cNvPr>
          <p:cNvSpPr txBox="1">
            <a:spLocks/>
          </p:cNvSpPr>
          <p:nvPr/>
        </p:nvSpPr>
        <p:spPr>
          <a:xfrm>
            <a:off x="1196338" y="3127785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？？？？！！！！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0E6B0A8-12A3-B921-9029-235DE85E47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建设一个 </a:t>
            </a:r>
            <a:r>
              <a:rPr lang="en-US" altLang="zh-CN" dirty="0"/>
              <a:t>AI</a:t>
            </a:r>
            <a:r>
              <a:rPr lang="zh-CN" altLang="en-US" dirty="0"/>
              <a:t> 计算集群，软硬件栈分为哪几层？</a:t>
            </a:r>
            <a:r>
              <a:rPr lang="en-US" altLang="zh-CN" dirty="0"/>
              <a:t>AIInfra</a:t>
            </a:r>
            <a:r>
              <a:rPr lang="zh-CN" altLang="en-US" dirty="0"/>
              <a:t> 到底是怎么分层，硅基流动说自己做的是 </a:t>
            </a:r>
            <a:r>
              <a:rPr lang="en-US" altLang="zh-CN" dirty="0"/>
              <a:t>AIInfra</a:t>
            </a:r>
            <a:r>
              <a:rPr lang="zh-CN" altLang="en-US" dirty="0"/>
              <a:t>，芯片公司说自己做的也是 </a:t>
            </a:r>
            <a:r>
              <a:rPr lang="en-US" altLang="zh-CN" dirty="0"/>
              <a:t>AIInfra</a:t>
            </a:r>
            <a:r>
              <a:rPr lang="zh-CN" altLang="en-US" dirty="0"/>
              <a:t>。到底什么是</a:t>
            </a:r>
            <a:r>
              <a:rPr lang="en-US" altLang="zh-CN" dirty="0"/>
              <a:t> AIInfra</a:t>
            </a:r>
            <a:r>
              <a:rPr lang="zh-CN" altLang="en-US" dirty="0"/>
              <a:t>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你觉得在 </a:t>
            </a:r>
            <a:r>
              <a:rPr lang="en-US" altLang="zh-CN" dirty="0"/>
              <a:t>AIInfra</a:t>
            </a:r>
            <a:r>
              <a:rPr lang="zh-CN" altLang="en-US" dirty="0"/>
              <a:t> 的这么多公司里面，有哪些公司能够脱颖而出？是寒武纪，是华为，还是天数，最近的</a:t>
            </a:r>
            <a:r>
              <a:rPr lang="en-US" altLang="zh-CN" dirty="0"/>
              <a:t> PPU</a:t>
            </a:r>
            <a:r>
              <a:rPr lang="zh-CN" altLang="en-US" dirty="0"/>
              <a:t> 阿里平头哥等都出来了，还有谁？！</a:t>
            </a:r>
            <a:endParaRPr lang="en-US" altLang="zh-CN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3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0">
              <a:buNone/>
            </a:pPr>
            <a:r>
              <a:rPr lang="en-US" altLang="zh-CN" sz="2400" b="1" dirty="0"/>
              <a:t>AI</a:t>
            </a:r>
            <a:r>
              <a:rPr lang="zh-CN" altLang="en-US" sz="2400" b="1" dirty="0"/>
              <a:t> 计算集群：</a:t>
            </a:r>
            <a:endParaRPr lang="en-US" altLang="zh-CN" sz="2400" b="1" dirty="0"/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400" dirty="0"/>
              <a:t>算力挑战（大规模训练、并发负载、集群组网）</a:t>
            </a:r>
            <a:endParaRPr lang="en-US" altLang="zh-CN" sz="2400" dirty="0"/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400" dirty="0"/>
              <a:t>AI</a:t>
            </a:r>
            <a:r>
              <a:rPr lang="zh-CN" altLang="en-US" sz="2400" dirty="0"/>
              <a:t> 集群架构（</a:t>
            </a:r>
            <a:r>
              <a:rPr lang="en-US" altLang="zh-CN" sz="2400" dirty="0"/>
              <a:t>AIInfra</a:t>
            </a:r>
            <a:r>
              <a:rPr lang="zh-CN" altLang="en-US" sz="2400" dirty="0"/>
              <a:t> 整体解决方案、软件平台与应用）</a:t>
            </a: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400" dirty="0"/>
              <a:t>建设目标（有效算力、可用度）</a:t>
            </a:r>
            <a:endParaRPr lang="en-US" altLang="zh-CN" sz="2400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AI</a:t>
            </a:r>
            <a:r>
              <a:rPr lang="zh-CN" altLang="en-US" sz="9600" b="1" dirty="0"/>
              <a:t>计算集群挑战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45542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E1FD4C-814B-438C-42EF-EA9A8BFA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通算业务负载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30702A-39D4-4B8C-3A67-A34CD4100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zh-CN" altLang="en-US" dirty="0"/>
              <a:t>负载多样、分散、任务间关联少；多数负载在单个服务器内闭环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个负载运行在</a:t>
            </a:r>
            <a:r>
              <a:rPr lang="en-US" altLang="zh-CN" dirty="0"/>
              <a:t>M</a:t>
            </a:r>
            <a:r>
              <a:rPr lang="zh-CN" altLang="en-US" dirty="0"/>
              <a:t>个服务器上，服务器之间松耦合</a:t>
            </a:r>
            <a:endParaRPr lang="en-US" altLang="zh-CN" dirty="0"/>
          </a:p>
          <a:p>
            <a:r>
              <a:rPr lang="zh-CN" altLang="en-US" dirty="0"/>
              <a:t> 负载类型多样化，多数负载在单服务器内闭环，难以做针对性集群设计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0FCBDB9-683E-8358-BFC6-85DCD248D5F5}"/>
              </a:ext>
            </a:extLst>
          </p:cNvPr>
          <p:cNvSpPr/>
          <p:nvPr/>
        </p:nvSpPr>
        <p:spPr>
          <a:xfrm>
            <a:off x="4495194" y="5912524"/>
            <a:ext cx="251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zh-CN" altLang="en-US" b="1" kern="0" dirty="0">
                <a:solidFill>
                  <a:srgbClr val="374153"/>
                </a:solidFill>
                <a:latin typeface="微软雅黑" panose="020B0503020204020204" pitchFamily="34" charset="-122"/>
                <a:ea typeface="微软雅黑"/>
              </a:rPr>
              <a:t>云数据中心集群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7C9AB4-B91D-8B21-5FB7-9373DE99C9E3}"/>
              </a:ext>
            </a:extLst>
          </p:cNvPr>
          <p:cNvSpPr/>
          <p:nvPr/>
        </p:nvSpPr>
        <p:spPr>
          <a:xfrm>
            <a:off x="2070321" y="3767809"/>
            <a:ext cx="1122330" cy="832312"/>
          </a:xfrm>
          <a:prstGeom prst="rect">
            <a:avLst/>
          </a:prstGeom>
          <a:noFill/>
          <a:ln w="38100" cap="flat">
            <a:solidFill>
              <a:srgbClr val="66BA36"/>
            </a:solidFill>
            <a:prstDash val="solid"/>
            <a:miter lim="800000"/>
          </a:ln>
          <a:effectLst/>
        </p:spPr>
        <p:txBody>
          <a:bodyPr wrap="square" lIns="52874" tIns="52874" rIns="52874" bIns="52874" numCol="1" anchor="ctr">
            <a:noAutofit/>
          </a:bodyPr>
          <a:lstStyle/>
          <a:p>
            <a:pPr algn="ctr" defTabSz="913668">
              <a:defRPr/>
            </a:pPr>
            <a:endParaRPr lang="zh-CN" altLang="en-US" sz="2400" kern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FE172E-0581-1E85-A3E6-91A0EA7677E4}"/>
              </a:ext>
            </a:extLst>
          </p:cNvPr>
          <p:cNvSpPr/>
          <p:nvPr/>
        </p:nvSpPr>
        <p:spPr>
          <a:xfrm>
            <a:off x="4181749" y="3767809"/>
            <a:ext cx="1122330" cy="832312"/>
          </a:xfrm>
          <a:prstGeom prst="rect">
            <a:avLst/>
          </a:prstGeom>
          <a:noFill/>
          <a:ln w="38100" cap="flat">
            <a:solidFill>
              <a:srgbClr val="66BA36"/>
            </a:solidFill>
            <a:prstDash val="solid"/>
            <a:miter lim="800000"/>
          </a:ln>
          <a:effectLst/>
        </p:spPr>
        <p:txBody>
          <a:bodyPr wrap="square" lIns="52874" tIns="52874" rIns="52874" bIns="52874" numCol="1" anchor="ctr">
            <a:noAutofit/>
          </a:bodyPr>
          <a:lstStyle/>
          <a:p>
            <a:pPr defTabSz="913668">
              <a:defRPr/>
            </a:pPr>
            <a:endParaRPr lang="zh-CN" altLang="en-US" sz="2400" kern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24BFEB-83BF-8366-49D4-465F57E6A5FF}"/>
              </a:ext>
            </a:extLst>
          </p:cNvPr>
          <p:cNvSpPr/>
          <p:nvPr/>
        </p:nvSpPr>
        <p:spPr>
          <a:xfrm>
            <a:off x="8734304" y="3767809"/>
            <a:ext cx="1122330" cy="832312"/>
          </a:xfrm>
          <a:prstGeom prst="rect">
            <a:avLst/>
          </a:prstGeom>
          <a:noFill/>
          <a:ln w="38100" cap="flat">
            <a:solidFill>
              <a:srgbClr val="66BA36"/>
            </a:solidFill>
            <a:prstDash val="solid"/>
            <a:miter lim="800000"/>
          </a:ln>
          <a:effectLst/>
        </p:spPr>
        <p:txBody>
          <a:bodyPr wrap="square" lIns="52874" tIns="52874" rIns="52874" bIns="52874" numCol="1" anchor="ctr">
            <a:noAutofit/>
          </a:bodyPr>
          <a:lstStyle/>
          <a:p>
            <a:pPr defTabSz="913668">
              <a:defRPr/>
            </a:pPr>
            <a:endParaRPr lang="zh-CN" altLang="en-US" sz="2400" kern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887A5A-C6BE-F9E6-4BCF-24E5F5478034}"/>
              </a:ext>
            </a:extLst>
          </p:cNvPr>
          <p:cNvSpPr txBox="1"/>
          <p:nvPr/>
        </p:nvSpPr>
        <p:spPr>
          <a:xfrm>
            <a:off x="2318842" y="3836209"/>
            <a:ext cx="625280" cy="695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en-US" altLang="zh-CN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MRS</a:t>
            </a:r>
          </a:p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C7257B-4A0A-75C6-5696-F40301A731ED}"/>
              </a:ext>
            </a:extLst>
          </p:cNvPr>
          <p:cNvSpPr txBox="1"/>
          <p:nvPr/>
        </p:nvSpPr>
        <p:spPr>
          <a:xfrm>
            <a:off x="4422456" y="3836209"/>
            <a:ext cx="640911" cy="695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en-US" altLang="zh-CN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DMS</a:t>
            </a:r>
          </a:p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服务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EA9632-4D65-6C31-6C6F-0B6E952D7AFC}"/>
              </a:ext>
            </a:extLst>
          </p:cNvPr>
          <p:cNvSpPr txBox="1"/>
          <p:nvPr/>
        </p:nvSpPr>
        <p:spPr>
          <a:xfrm>
            <a:off x="9009617" y="3836209"/>
            <a:ext cx="571687" cy="695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存储</a:t>
            </a:r>
            <a:endParaRPr kumimoji="1" lang="en-US" altLang="zh-CN" sz="1600" dirty="0">
              <a:solidFill>
                <a:srgbClr val="374153"/>
              </a:solidFill>
              <a:latin typeface="Lexend" pitchFamily="2" charset="0"/>
              <a:ea typeface="微软雅黑"/>
            </a:endParaRPr>
          </a:p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服务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7F1C30-0D6D-04EB-E055-0B115ECD3B90}"/>
              </a:ext>
            </a:extLst>
          </p:cNvPr>
          <p:cNvSpPr txBox="1"/>
          <p:nvPr/>
        </p:nvSpPr>
        <p:spPr>
          <a:xfrm>
            <a:off x="1893444" y="3181258"/>
            <a:ext cx="1476087" cy="326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大数据</a:t>
            </a:r>
            <a:endParaRPr kumimoji="1" lang="en-US" altLang="zh-CN" sz="1600" b="1" dirty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EBC4C3-BB71-82AA-5B29-AC02A8BF9069}"/>
              </a:ext>
            </a:extLst>
          </p:cNvPr>
          <p:cNvSpPr txBox="1"/>
          <p:nvPr/>
        </p:nvSpPr>
        <p:spPr>
          <a:xfrm>
            <a:off x="3662922" y="3181258"/>
            <a:ext cx="2159983" cy="326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数据库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B2D8ED-05FF-6EE4-1090-2778CB01CEEE}"/>
              </a:ext>
            </a:extLst>
          </p:cNvPr>
          <p:cNvSpPr txBox="1"/>
          <p:nvPr/>
        </p:nvSpPr>
        <p:spPr>
          <a:xfrm>
            <a:off x="8203768" y="3181258"/>
            <a:ext cx="2183402" cy="326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云存储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EBD918-CBB7-D77A-D7D4-0B7B497B3865}"/>
              </a:ext>
            </a:extLst>
          </p:cNvPr>
          <p:cNvSpPr/>
          <p:nvPr/>
        </p:nvSpPr>
        <p:spPr>
          <a:xfrm>
            <a:off x="6146502" y="3767809"/>
            <a:ext cx="1681123" cy="832312"/>
          </a:xfrm>
          <a:prstGeom prst="rect">
            <a:avLst/>
          </a:prstGeom>
          <a:noFill/>
          <a:ln w="38100" cap="flat">
            <a:solidFill>
              <a:srgbClr val="66BA36"/>
            </a:solidFill>
            <a:prstDash val="solid"/>
            <a:miter lim="800000"/>
          </a:ln>
          <a:effectLst/>
        </p:spPr>
        <p:txBody>
          <a:bodyPr wrap="square" lIns="52874" tIns="52874" rIns="52874" bIns="52874" numCol="1" anchor="ctr">
            <a:noAutofit/>
          </a:bodyPr>
          <a:lstStyle/>
          <a:p>
            <a:pPr defTabSz="913668">
              <a:defRPr/>
            </a:pPr>
            <a:endParaRPr lang="zh-CN" altLang="en-US" sz="2400" kern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15685B-B0ED-0754-CAC4-CC452A6D29F7}"/>
              </a:ext>
            </a:extLst>
          </p:cNvPr>
          <p:cNvSpPr txBox="1"/>
          <p:nvPr/>
        </p:nvSpPr>
        <p:spPr>
          <a:xfrm>
            <a:off x="6398307" y="3836209"/>
            <a:ext cx="1301922" cy="695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虚机</a:t>
            </a:r>
            <a:r>
              <a:rPr kumimoji="1" lang="en-US" altLang="zh-CN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/</a:t>
            </a: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容器</a:t>
            </a:r>
            <a:endParaRPr kumimoji="1" lang="en-US" altLang="zh-CN" sz="1600" dirty="0">
              <a:solidFill>
                <a:srgbClr val="374153"/>
              </a:solidFill>
              <a:latin typeface="Lexend" pitchFamily="2" charset="0"/>
              <a:ea typeface="微软雅黑"/>
            </a:endParaRPr>
          </a:p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服务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BA33CA-9C8A-4781-627D-B35A53728E77}"/>
              </a:ext>
            </a:extLst>
          </p:cNvPr>
          <p:cNvSpPr txBox="1"/>
          <p:nvPr/>
        </p:nvSpPr>
        <p:spPr>
          <a:xfrm>
            <a:off x="6116297" y="3181258"/>
            <a:ext cx="1741531" cy="326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46">
              <a:lnSpc>
                <a:spcPct val="150000"/>
              </a:lnSpc>
              <a:defRPr/>
            </a:pPr>
            <a:r>
              <a:rPr kumimoji="1"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/>
              </a:rPr>
              <a:t>虚拟化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微软雅黑"/>
            </a:endParaRPr>
          </a:p>
        </p:txBody>
      </p:sp>
      <p:cxnSp>
        <p:nvCxnSpPr>
          <p:cNvPr id="29" name="直接连接符 92">
            <a:extLst>
              <a:ext uri="{FF2B5EF4-FFF2-40B4-BE49-F238E27FC236}">
                <a16:creationId xmlns:a16="http://schemas.microsoft.com/office/drawing/2014/main" id="{2A2FDDDE-4772-0D4A-8323-C24F4196C95A}"/>
              </a:ext>
            </a:extLst>
          </p:cNvPr>
          <p:cNvCxnSpPr>
            <a:cxnSpLocks/>
          </p:cNvCxnSpPr>
          <p:nvPr/>
        </p:nvCxnSpPr>
        <p:spPr>
          <a:xfrm>
            <a:off x="5735578" y="3768486"/>
            <a:ext cx="0" cy="1839570"/>
          </a:xfrm>
          <a:prstGeom prst="line">
            <a:avLst/>
          </a:prstGeom>
          <a:noFill/>
          <a:ln w="19050" cap="flat" cmpd="sng" algn="ctr">
            <a:solidFill>
              <a:srgbClr val="DDDDDD">
                <a:lumMod val="50000"/>
              </a:srgbClr>
            </a:solidFill>
            <a:prstDash val="sysDash"/>
            <a:miter lim="800000"/>
          </a:ln>
          <a:effectLst/>
        </p:spPr>
      </p:cxnSp>
      <p:cxnSp>
        <p:nvCxnSpPr>
          <p:cNvPr id="30" name="直接连接符 93">
            <a:extLst>
              <a:ext uri="{FF2B5EF4-FFF2-40B4-BE49-F238E27FC236}">
                <a16:creationId xmlns:a16="http://schemas.microsoft.com/office/drawing/2014/main" id="{418D50FC-C25B-51CB-88FA-5F7598EC93E6}"/>
              </a:ext>
            </a:extLst>
          </p:cNvPr>
          <p:cNvCxnSpPr>
            <a:cxnSpLocks/>
          </p:cNvCxnSpPr>
          <p:nvPr/>
        </p:nvCxnSpPr>
        <p:spPr>
          <a:xfrm>
            <a:off x="8269364" y="3768485"/>
            <a:ext cx="0" cy="1874240"/>
          </a:xfrm>
          <a:prstGeom prst="line">
            <a:avLst/>
          </a:prstGeom>
          <a:noFill/>
          <a:ln w="19050" cap="flat" cmpd="sng" algn="ctr">
            <a:solidFill>
              <a:srgbClr val="DDDDDD">
                <a:lumMod val="50000"/>
              </a:srgbClr>
            </a:solidFill>
            <a:prstDash val="sysDash"/>
            <a:miter lim="800000"/>
          </a:ln>
          <a:effectLst/>
        </p:spPr>
      </p:cxnSp>
      <p:cxnSp>
        <p:nvCxnSpPr>
          <p:cNvPr id="31" name="直接连接符 94">
            <a:extLst>
              <a:ext uri="{FF2B5EF4-FFF2-40B4-BE49-F238E27FC236}">
                <a16:creationId xmlns:a16="http://schemas.microsoft.com/office/drawing/2014/main" id="{D54BB3F8-9CC6-BF50-1A34-2D6AA18EB3B3}"/>
              </a:ext>
            </a:extLst>
          </p:cNvPr>
          <p:cNvCxnSpPr>
            <a:cxnSpLocks/>
          </p:cNvCxnSpPr>
          <p:nvPr/>
        </p:nvCxnSpPr>
        <p:spPr>
          <a:xfrm>
            <a:off x="3688603" y="3768485"/>
            <a:ext cx="0" cy="1874240"/>
          </a:xfrm>
          <a:prstGeom prst="line">
            <a:avLst/>
          </a:prstGeom>
          <a:noFill/>
          <a:ln w="19050" cap="flat" cmpd="sng" algn="ctr">
            <a:solidFill>
              <a:srgbClr val="DDDDDD">
                <a:lumMod val="50000"/>
              </a:srgbClr>
            </a:solidFill>
            <a:prstDash val="sysDash"/>
            <a:miter lim="800000"/>
          </a:ln>
          <a:effectLst/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7035FBC-9EC6-E141-8BC3-59F225491296}"/>
              </a:ext>
            </a:extLst>
          </p:cNvPr>
          <p:cNvSpPr/>
          <p:nvPr/>
        </p:nvSpPr>
        <p:spPr>
          <a:xfrm>
            <a:off x="1759691" y="3588691"/>
            <a:ext cx="8483643" cy="2185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E6622F-D8E6-A812-1B66-041F27E60D5B}"/>
              </a:ext>
            </a:extLst>
          </p:cNvPr>
          <p:cNvSpPr/>
          <p:nvPr/>
        </p:nvSpPr>
        <p:spPr>
          <a:xfrm>
            <a:off x="1759689" y="4860887"/>
            <a:ext cx="8309733" cy="9136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D811669-B4A3-CEF2-EA3D-AE5E5AC33496}"/>
              </a:ext>
            </a:extLst>
          </p:cNvPr>
          <p:cNvGrpSpPr/>
          <p:nvPr/>
        </p:nvGrpSpPr>
        <p:grpSpPr>
          <a:xfrm>
            <a:off x="4217563" y="4979821"/>
            <a:ext cx="1050701" cy="628227"/>
            <a:chOff x="2905730" y="3158001"/>
            <a:chExt cx="414665" cy="670459"/>
          </a:xfrm>
        </p:grpSpPr>
        <p:sp>
          <p:nvSpPr>
            <p:cNvPr id="33" name="圆角矩形 180">
              <a:extLst>
                <a:ext uri="{FF2B5EF4-FFF2-40B4-BE49-F238E27FC236}">
                  <a16:creationId xmlns:a16="http://schemas.microsoft.com/office/drawing/2014/main" id="{8340F57E-2A10-99B1-1893-F7A7A421E89B}"/>
                </a:ext>
              </a:extLst>
            </p:cNvPr>
            <p:cNvSpPr/>
            <p:nvPr/>
          </p:nvSpPr>
          <p:spPr>
            <a:xfrm>
              <a:off x="2905730" y="3158001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34" name="圆角矩形 181">
              <a:extLst>
                <a:ext uri="{FF2B5EF4-FFF2-40B4-BE49-F238E27FC236}">
                  <a16:creationId xmlns:a16="http://schemas.microsoft.com/office/drawing/2014/main" id="{956CAF6F-3517-7B73-B058-8C35120564B6}"/>
                </a:ext>
              </a:extLst>
            </p:cNvPr>
            <p:cNvSpPr/>
            <p:nvPr/>
          </p:nvSpPr>
          <p:spPr>
            <a:xfrm>
              <a:off x="2905730" y="3279674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35" name="圆角矩形 184">
              <a:extLst>
                <a:ext uri="{FF2B5EF4-FFF2-40B4-BE49-F238E27FC236}">
                  <a16:creationId xmlns:a16="http://schemas.microsoft.com/office/drawing/2014/main" id="{24D539E5-51A9-17C9-0C9C-91B3F3C5B3C1}"/>
                </a:ext>
              </a:extLst>
            </p:cNvPr>
            <p:cNvSpPr/>
            <p:nvPr/>
          </p:nvSpPr>
          <p:spPr>
            <a:xfrm>
              <a:off x="2905730" y="350732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36" name="圆角矩形 185">
              <a:extLst>
                <a:ext uri="{FF2B5EF4-FFF2-40B4-BE49-F238E27FC236}">
                  <a16:creationId xmlns:a16="http://schemas.microsoft.com/office/drawing/2014/main" id="{7A4C5244-BBC0-414B-0553-2ACBF9E6ECCE}"/>
                </a:ext>
              </a:extLst>
            </p:cNvPr>
            <p:cNvSpPr/>
            <p:nvPr/>
          </p:nvSpPr>
          <p:spPr>
            <a:xfrm>
              <a:off x="2905730" y="339893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37" name="圆角矩形 177">
              <a:extLst>
                <a:ext uri="{FF2B5EF4-FFF2-40B4-BE49-F238E27FC236}">
                  <a16:creationId xmlns:a16="http://schemas.microsoft.com/office/drawing/2014/main" id="{47E089BF-8128-65F6-50B9-C436EAB178AB}"/>
                </a:ext>
              </a:extLst>
            </p:cNvPr>
            <p:cNvSpPr/>
            <p:nvPr/>
          </p:nvSpPr>
          <p:spPr>
            <a:xfrm>
              <a:off x="2905730" y="3626108"/>
              <a:ext cx="414664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38" name="圆角矩形 179">
              <a:extLst>
                <a:ext uri="{FF2B5EF4-FFF2-40B4-BE49-F238E27FC236}">
                  <a16:creationId xmlns:a16="http://schemas.microsoft.com/office/drawing/2014/main" id="{C4931BC2-4144-0CEB-2A4B-EC5A8174D5BE}"/>
                </a:ext>
              </a:extLst>
            </p:cNvPr>
            <p:cNvSpPr/>
            <p:nvPr/>
          </p:nvSpPr>
          <p:spPr>
            <a:xfrm>
              <a:off x="2905730" y="3747781"/>
              <a:ext cx="414665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6DB294-4720-9499-F4C7-79383637E69D}"/>
              </a:ext>
            </a:extLst>
          </p:cNvPr>
          <p:cNvGrpSpPr/>
          <p:nvPr/>
        </p:nvGrpSpPr>
        <p:grpSpPr>
          <a:xfrm>
            <a:off x="6461712" y="4979826"/>
            <a:ext cx="1050701" cy="628228"/>
            <a:chOff x="2905730" y="3158001"/>
            <a:chExt cx="414665" cy="670459"/>
          </a:xfrm>
        </p:grpSpPr>
        <p:sp>
          <p:nvSpPr>
            <p:cNvPr id="40" name="圆角矩形 275">
              <a:extLst>
                <a:ext uri="{FF2B5EF4-FFF2-40B4-BE49-F238E27FC236}">
                  <a16:creationId xmlns:a16="http://schemas.microsoft.com/office/drawing/2014/main" id="{57A5FE1C-9604-3F76-6B8A-A5CE2C569C43}"/>
                </a:ext>
              </a:extLst>
            </p:cNvPr>
            <p:cNvSpPr/>
            <p:nvPr/>
          </p:nvSpPr>
          <p:spPr>
            <a:xfrm>
              <a:off x="2905730" y="3158001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1" name="圆角矩形 276">
              <a:extLst>
                <a:ext uri="{FF2B5EF4-FFF2-40B4-BE49-F238E27FC236}">
                  <a16:creationId xmlns:a16="http://schemas.microsoft.com/office/drawing/2014/main" id="{78DA7143-2D04-C91E-C9ED-477D2DACFD02}"/>
                </a:ext>
              </a:extLst>
            </p:cNvPr>
            <p:cNvSpPr/>
            <p:nvPr/>
          </p:nvSpPr>
          <p:spPr>
            <a:xfrm>
              <a:off x="2905730" y="3279674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2" name="圆角矩形 277">
              <a:extLst>
                <a:ext uri="{FF2B5EF4-FFF2-40B4-BE49-F238E27FC236}">
                  <a16:creationId xmlns:a16="http://schemas.microsoft.com/office/drawing/2014/main" id="{F36CA5D5-7B97-3714-C44A-E81A90DC3464}"/>
                </a:ext>
              </a:extLst>
            </p:cNvPr>
            <p:cNvSpPr/>
            <p:nvPr/>
          </p:nvSpPr>
          <p:spPr>
            <a:xfrm>
              <a:off x="2905730" y="350732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3" name="圆角矩形 278">
              <a:extLst>
                <a:ext uri="{FF2B5EF4-FFF2-40B4-BE49-F238E27FC236}">
                  <a16:creationId xmlns:a16="http://schemas.microsoft.com/office/drawing/2014/main" id="{C111C407-9091-3DDF-C14D-26CD33973340}"/>
                </a:ext>
              </a:extLst>
            </p:cNvPr>
            <p:cNvSpPr/>
            <p:nvPr/>
          </p:nvSpPr>
          <p:spPr>
            <a:xfrm>
              <a:off x="2905730" y="339893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4" name="圆角矩形 279">
              <a:extLst>
                <a:ext uri="{FF2B5EF4-FFF2-40B4-BE49-F238E27FC236}">
                  <a16:creationId xmlns:a16="http://schemas.microsoft.com/office/drawing/2014/main" id="{C1388219-83BF-9598-4D89-03214D8A96BB}"/>
                </a:ext>
              </a:extLst>
            </p:cNvPr>
            <p:cNvSpPr/>
            <p:nvPr/>
          </p:nvSpPr>
          <p:spPr>
            <a:xfrm>
              <a:off x="2905730" y="3626108"/>
              <a:ext cx="414664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5" name="圆角矩形 280">
              <a:extLst>
                <a:ext uri="{FF2B5EF4-FFF2-40B4-BE49-F238E27FC236}">
                  <a16:creationId xmlns:a16="http://schemas.microsoft.com/office/drawing/2014/main" id="{D59D9381-F40B-0E49-A0B9-33DCDAAE94B8}"/>
                </a:ext>
              </a:extLst>
            </p:cNvPr>
            <p:cNvSpPr/>
            <p:nvPr/>
          </p:nvSpPr>
          <p:spPr>
            <a:xfrm>
              <a:off x="2905730" y="3747781"/>
              <a:ext cx="414665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C638657-DB4E-30DC-A9EF-07EA07BEFFF5}"/>
              </a:ext>
            </a:extLst>
          </p:cNvPr>
          <p:cNvGrpSpPr/>
          <p:nvPr/>
        </p:nvGrpSpPr>
        <p:grpSpPr>
          <a:xfrm>
            <a:off x="8770119" y="4979826"/>
            <a:ext cx="1050701" cy="628228"/>
            <a:chOff x="2905730" y="3158001"/>
            <a:chExt cx="414665" cy="670459"/>
          </a:xfrm>
        </p:grpSpPr>
        <p:sp>
          <p:nvSpPr>
            <p:cNvPr id="47" name="圆角矩形 284">
              <a:extLst>
                <a:ext uri="{FF2B5EF4-FFF2-40B4-BE49-F238E27FC236}">
                  <a16:creationId xmlns:a16="http://schemas.microsoft.com/office/drawing/2014/main" id="{243CA167-DD87-508E-F0FB-F326AE502CFC}"/>
                </a:ext>
              </a:extLst>
            </p:cNvPr>
            <p:cNvSpPr/>
            <p:nvPr/>
          </p:nvSpPr>
          <p:spPr>
            <a:xfrm>
              <a:off x="2905730" y="3158001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8" name="圆角矩形 285">
              <a:extLst>
                <a:ext uri="{FF2B5EF4-FFF2-40B4-BE49-F238E27FC236}">
                  <a16:creationId xmlns:a16="http://schemas.microsoft.com/office/drawing/2014/main" id="{8B241E91-8796-2174-D4F6-2965A6A2CABA}"/>
                </a:ext>
              </a:extLst>
            </p:cNvPr>
            <p:cNvSpPr/>
            <p:nvPr/>
          </p:nvSpPr>
          <p:spPr>
            <a:xfrm>
              <a:off x="2905730" y="3279674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49" name="圆角矩形 286">
              <a:extLst>
                <a:ext uri="{FF2B5EF4-FFF2-40B4-BE49-F238E27FC236}">
                  <a16:creationId xmlns:a16="http://schemas.microsoft.com/office/drawing/2014/main" id="{618A9F73-5CD4-57FE-54DD-A3EA3F3EF708}"/>
                </a:ext>
              </a:extLst>
            </p:cNvPr>
            <p:cNvSpPr/>
            <p:nvPr/>
          </p:nvSpPr>
          <p:spPr>
            <a:xfrm>
              <a:off x="2905730" y="350732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0" name="圆角矩形 287">
              <a:extLst>
                <a:ext uri="{FF2B5EF4-FFF2-40B4-BE49-F238E27FC236}">
                  <a16:creationId xmlns:a16="http://schemas.microsoft.com/office/drawing/2014/main" id="{BCC963D4-19FD-AF1D-3F23-373F88C0FB4D}"/>
                </a:ext>
              </a:extLst>
            </p:cNvPr>
            <p:cNvSpPr/>
            <p:nvPr/>
          </p:nvSpPr>
          <p:spPr>
            <a:xfrm>
              <a:off x="2905730" y="339893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1" name="圆角矩形 288">
              <a:extLst>
                <a:ext uri="{FF2B5EF4-FFF2-40B4-BE49-F238E27FC236}">
                  <a16:creationId xmlns:a16="http://schemas.microsoft.com/office/drawing/2014/main" id="{80DCA4D6-1730-FA55-04FC-4E51A198BE72}"/>
                </a:ext>
              </a:extLst>
            </p:cNvPr>
            <p:cNvSpPr/>
            <p:nvPr/>
          </p:nvSpPr>
          <p:spPr>
            <a:xfrm>
              <a:off x="2905730" y="3626108"/>
              <a:ext cx="414664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2" name="圆角矩形 289">
              <a:extLst>
                <a:ext uri="{FF2B5EF4-FFF2-40B4-BE49-F238E27FC236}">
                  <a16:creationId xmlns:a16="http://schemas.microsoft.com/office/drawing/2014/main" id="{92C9DADC-385C-8BEB-D781-7CA2C3E5BBB0}"/>
                </a:ext>
              </a:extLst>
            </p:cNvPr>
            <p:cNvSpPr/>
            <p:nvPr/>
          </p:nvSpPr>
          <p:spPr>
            <a:xfrm>
              <a:off x="2905730" y="3747781"/>
              <a:ext cx="414665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55C2D18-C582-6277-7642-3128BC721A14}"/>
              </a:ext>
            </a:extLst>
          </p:cNvPr>
          <p:cNvGrpSpPr/>
          <p:nvPr/>
        </p:nvGrpSpPr>
        <p:grpSpPr>
          <a:xfrm>
            <a:off x="2113141" y="4979826"/>
            <a:ext cx="1050701" cy="628228"/>
            <a:chOff x="2905730" y="3158001"/>
            <a:chExt cx="414665" cy="670459"/>
          </a:xfrm>
        </p:grpSpPr>
        <p:sp>
          <p:nvSpPr>
            <p:cNvPr id="54" name="圆角矩形 180">
              <a:extLst>
                <a:ext uri="{FF2B5EF4-FFF2-40B4-BE49-F238E27FC236}">
                  <a16:creationId xmlns:a16="http://schemas.microsoft.com/office/drawing/2014/main" id="{C7C1639F-A1B5-01BE-B453-C2797C4CA4D6}"/>
                </a:ext>
              </a:extLst>
            </p:cNvPr>
            <p:cNvSpPr/>
            <p:nvPr/>
          </p:nvSpPr>
          <p:spPr>
            <a:xfrm>
              <a:off x="2905730" y="3158001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5" name="圆角矩形 181">
              <a:extLst>
                <a:ext uri="{FF2B5EF4-FFF2-40B4-BE49-F238E27FC236}">
                  <a16:creationId xmlns:a16="http://schemas.microsoft.com/office/drawing/2014/main" id="{53E0F034-F658-A9F0-8F42-00B3B2F47518}"/>
                </a:ext>
              </a:extLst>
            </p:cNvPr>
            <p:cNvSpPr/>
            <p:nvPr/>
          </p:nvSpPr>
          <p:spPr>
            <a:xfrm>
              <a:off x="2905730" y="3279674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6" name="圆角矩形 184">
              <a:extLst>
                <a:ext uri="{FF2B5EF4-FFF2-40B4-BE49-F238E27FC236}">
                  <a16:creationId xmlns:a16="http://schemas.microsoft.com/office/drawing/2014/main" id="{F7232352-B83A-9521-B1E1-20A70B2CABFC}"/>
                </a:ext>
              </a:extLst>
            </p:cNvPr>
            <p:cNvSpPr/>
            <p:nvPr/>
          </p:nvSpPr>
          <p:spPr>
            <a:xfrm>
              <a:off x="2905730" y="350732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7" name="圆角矩形 185">
              <a:extLst>
                <a:ext uri="{FF2B5EF4-FFF2-40B4-BE49-F238E27FC236}">
                  <a16:creationId xmlns:a16="http://schemas.microsoft.com/office/drawing/2014/main" id="{47AC437E-9FA3-874D-118F-C5E3D5F93C6B}"/>
                </a:ext>
              </a:extLst>
            </p:cNvPr>
            <p:cNvSpPr/>
            <p:nvPr/>
          </p:nvSpPr>
          <p:spPr>
            <a:xfrm>
              <a:off x="2905730" y="3398936"/>
              <a:ext cx="414665" cy="80680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8" name="圆角矩形 177">
              <a:extLst>
                <a:ext uri="{FF2B5EF4-FFF2-40B4-BE49-F238E27FC236}">
                  <a16:creationId xmlns:a16="http://schemas.microsoft.com/office/drawing/2014/main" id="{E3C4109C-1521-2DB7-FE53-5D73BDF30F3A}"/>
                </a:ext>
              </a:extLst>
            </p:cNvPr>
            <p:cNvSpPr/>
            <p:nvPr/>
          </p:nvSpPr>
          <p:spPr>
            <a:xfrm>
              <a:off x="2905730" y="3626108"/>
              <a:ext cx="414664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  <p:sp>
          <p:nvSpPr>
            <p:cNvPr id="59" name="圆角矩形 179">
              <a:extLst>
                <a:ext uri="{FF2B5EF4-FFF2-40B4-BE49-F238E27FC236}">
                  <a16:creationId xmlns:a16="http://schemas.microsoft.com/office/drawing/2014/main" id="{3C1592BD-A23B-E093-F720-CF81087D0E4E}"/>
                </a:ext>
              </a:extLst>
            </p:cNvPr>
            <p:cNvSpPr/>
            <p:nvPr/>
          </p:nvSpPr>
          <p:spPr>
            <a:xfrm>
              <a:off x="2905730" y="3747781"/>
              <a:ext cx="414665" cy="80679"/>
            </a:xfrm>
            <a:prstGeom prst="roundRect">
              <a:avLst/>
            </a:prstGeom>
            <a:noFill/>
            <a:ln w="3175" cap="flat">
              <a:solidFill>
                <a:srgbClr val="66666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wrap="square" lIns="52874" tIns="52874" rIns="52874" bIns="52874" numCol="1" anchor="ctr">
              <a:noAutofit/>
            </a:bodyPr>
            <a:lstStyle/>
            <a:p>
              <a:pPr defTabSz="913668">
                <a:defRPr/>
              </a:pPr>
              <a:endParaRPr lang="zh-CN" altLang="en-US" sz="2400" kern="0">
                <a:solidFill>
                  <a:srgbClr val="374153"/>
                </a:solidFill>
                <a:latin typeface="Lexend" pitchFamily="2" charset="0"/>
                <a:ea typeface="微软雅黑"/>
              </a:endParaRPr>
            </a:p>
          </p:txBody>
        </p:sp>
      </p:grpSp>
      <p:sp>
        <p:nvSpPr>
          <p:cNvPr id="60" name="椭圆 59">
            <a:extLst>
              <a:ext uri="{FF2B5EF4-FFF2-40B4-BE49-F238E27FC236}">
                <a16:creationId xmlns:a16="http://schemas.microsoft.com/office/drawing/2014/main" id="{7D64180B-89E5-596E-DCBB-62072AA49BC9}"/>
              </a:ext>
            </a:extLst>
          </p:cNvPr>
          <p:cNvSpPr/>
          <p:nvPr/>
        </p:nvSpPr>
        <p:spPr>
          <a:xfrm>
            <a:off x="4475289" y="4945844"/>
            <a:ext cx="118800" cy="118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8FF2A2B-C6A8-05CD-AB44-9CB27B30A95F}"/>
              </a:ext>
            </a:extLst>
          </p:cNvPr>
          <p:cNvSpPr/>
          <p:nvPr/>
        </p:nvSpPr>
        <p:spPr>
          <a:xfrm>
            <a:off x="2452006" y="4954538"/>
            <a:ext cx="122400" cy="12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B6B0393-27AE-E7C4-1CBF-18F19F0D46F8}"/>
              </a:ext>
            </a:extLst>
          </p:cNvPr>
          <p:cNvSpPr/>
          <p:nvPr/>
        </p:nvSpPr>
        <p:spPr>
          <a:xfrm>
            <a:off x="2227872" y="5194729"/>
            <a:ext cx="122400" cy="12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0FDD5B2-05EA-2BBB-9E77-C5408C828DEA}"/>
              </a:ext>
            </a:extLst>
          </p:cNvPr>
          <p:cNvSpPr/>
          <p:nvPr/>
        </p:nvSpPr>
        <p:spPr>
          <a:xfrm>
            <a:off x="2698717" y="4952795"/>
            <a:ext cx="122400" cy="12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7142364-2590-F5D3-AFD2-435F00A9EEDC}"/>
              </a:ext>
            </a:extLst>
          </p:cNvPr>
          <p:cNvSpPr/>
          <p:nvPr/>
        </p:nvSpPr>
        <p:spPr>
          <a:xfrm>
            <a:off x="2324065" y="5078159"/>
            <a:ext cx="122400" cy="12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10DE602-6500-314B-EAEB-A202C2379057}"/>
              </a:ext>
            </a:extLst>
          </p:cNvPr>
          <p:cNvSpPr/>
          <p:nvPr/>
        </p:nvSpPr>
        <p:spPr>
          <a:xfrm>
            <a:off x="2433729" y="5310325"/>
            <a:ext cx="122400" cy="12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487104F-EA38-AE52-F8A2-86ED99CA3900}"/>
              </a:ext>
            </a:extLst>
          </p:cNvPr>
          <p:cNvSpPr/>
          <p:nvPr/>
        </p:nvSpPr>
        <p:spPr>
          <a:xfrm>
            <a:off x="2949156" y="4956323"/>
            <a:ext cx="122400" cy="1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B0610F2-F6B7-F947-E3E5-337B1B9FADE8}"/>
              </a:ext>
            </a:extLst>
          </p:cNvPr>
          <p:cNvSpPr/>
          <p:nvPr/>
        </p:nvSpPr>
        <p:spPr>
          <a:xfrm>
            <a:off x="2606298" y="5091057"/>
            <a:ext cx="122400" cy="1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CED6C2A-A986-F6F1-AA46-E4D062451877}"/>
              </a:ext>
            </a:extLst>
          </p:cNvPr>
          <p:cNvSpPr/>
          <p:nvPr/>
        </p:nvSpPr>
        <p:spPr>
          <a:xfrm>
            <a:off x="2300120" y="5520890"/>
            <a:ext cx="122400" cy="12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71FE343-2CA6-9979-5EC0-FC054D0C86EA}"/>
              </a:ext>
            </a:extLst>
          </p:cNvPr>
          <p:cNvSpPr/>
          <p:nvPr/>
        </p:nvSpPr>
        <p:spPr>
          <a:xfrm>
            <a:off x="2588788" y="5505541"/>
            <a:ext cx="122400" cy="1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C39F5FD-8AD4-0F2C-AB5D-E3235FF34EC1}"/>
              </a:ext>
            </a:extLst>
          </p:cNvPr>
          <p:cNvSpPr/>
          <p:nvPr/>
        </p:nvSpPr>
        <p:spPr>
          <a:xfrm>
            <a:off x="6590878" y="4961367"/>
            <a:ext cx="118800" cy="118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3371E26-EB42-997C-54E7-002645E87D2C}"/>
              </a:ext>
            </a:extLst>
          </p:cNvPr>
          <p:cNvSpPr/>
          <p:nvPr/>
        </p:nvSpPr>
        <p:spPr>
          <a:xfrm>
            <a:off x="6747318" y="5067910"/>
            <a:ext cx="118800" cy="11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206287-C642-1995-FD14-C6BB1B39F2EF}"/>
              </a:ext>
            </a:extLst>
          </p:cNvPr>
          <p:cNvSpPr/>
          <p:nvPr/>
        </p:nvSpPr>
        <p:spPr>
          <a:xfrm>
            <a:off x="6911375" y="5265690"/>
            <a:ext cx="118800" cy="118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54F4560-4854-76E1-5B45-4D68DACDA233}"/>
              </a:ext>
            </a:extLst>
          </p:cNvPr>
          <p:cNvSpPr/>
          <p:nvPr/>
        </p:nvSpPr>
        <p:spPr>
          <a:xfrm>
            <a:off x="6589132" y="5405014"/>
            <a:ext cx="118800" cy="11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1253BF-2FA3-B7DC-83BF-7B3F7E27C656}"/>
              </a:ext>
            </a:extLst>
          </p:cNvPr>
          <p:cNvSpPr/>
          <p:nvPr/>
        </p:nvSpPr>
        <p:spPr>
          <a:xfrm>
            <a:off x="6911375" y="4956322"/>
            <a:ext cx="118800" cy="118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0349601-C4CB-458A-9094-297275D9AF7B}"/>
              </a:ext>
            </a:extLst>
          </p:cNvPr>
          <p:cNvSpPr/>
          <p:nvPr/>
        </p:nvSpPr>
        <p:spPr>
          <a:xfrm>
            <a:off x="7267547" y="4959109"/>
            <a:ext cx="118800" cy="11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B560C15-B00B-ACA2-0E39-92FCCCA12F3E}"/>
              </a:ext>
            </a:extLst>
          </p:cNvPr>
          <p:cNvSpPr/>
          <p:nvPr/>
        </p:nvSpPr>
        <p:spPr>
          <a:xfrm>
            <a:off x="7137651" y="5091057"/>
            <a:ext cx="118800" cy="118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D8F2CAF-9666-7E44-EC46-8E7DA2FEC1AE}"/>
              </a:ext>
            </a:extLst>
          </p:cNvPr>
          <p:cNvSpPr/>
          <p:nvPr/>
        </p:nvSpPr>
        <p:spPr>
          <a:xfrm>
            <a:off x="7009579" y="5405282"/>
            <a:ext cx="118800" cy="118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2760E24-0297-7A34-499A-304B8F357B46}"/>
              </a:ext>
            </a:extLst>
          </p:cNvPr>
          <p:cNvSpPr/>
          <p:nvPr/>
        </p:nvSpPr>
        <p:spPr>
          <a:xfrm>
            <a:off x="6798873" y="5510585"/>
            <a:ext cx="118800" cy="11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5A5C5F4-9AE7-16C5-377F-A95BE05E2E6D}"/>
              </a:ext>
            </a:extLst>
          </p:cNvPr>
          <p:cNvSpPr/>
          <p:nvPr/>
        </p:nvSpPr>
        <p:spPr>
          <a:xfrm>
            <a:off x="4725274" y="5070395"/>
            <a:ext cx="118800" cy="11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9233FB7-FDAD-0923-278B-41B5398A71B8}"/>
              </a:ext>
            </a:extLst>
          </p:cNvPr>
          <p:cNvSpPr/>
          <p:nvPr/>
        </p:nvSpPr>
        <p:spPr>
          <a:xfrm>
            <a:off x="4988265" y="5513510"/>
            <a:ext cx="118800" cy="118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9585E83-0862-3740-2A21-3C322E53A156}"/>
              </a:ext>
            </a:extLst>
          </p:cNvPr>
          <p:cNvSpPr/>
          <p:nvPr/>
        </p:nvSpPr>
        <p:spPr>
          <a:xfrm>
            <a:off x="4468478" y="5189746"/>
            <a:ext cx="118800" cy="118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EDDF597-5ECA-B25A-B815-0ACAFFE2B3B2}"/>
              </a:ext>
            </a:extLst>
          </p:cNvPr>
          <p:cNvSpPr/>
          <p:nvPr/>
        </p:nvSpPr>
        <p:spPr>
          <a:xfrm>
            <a:off x="4783839" y="5264688"/>
            <a:ext cx="118800" cy="11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438053AD-F4AB-30B2-C195-085284F07C65}"/>
              </a:ext>
            </a:extLst>
          </p:cNvPr>
          <p:cNvSpPr/>
          <p:nvPr/>
        </p:nvSpPr>
        <p:spPr>
          <a:xfrm>
            <a:off x="4502295" y="5391409"/>
            <a:ext cx="118800" cy="11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ED1AD99-F429-7FDE-BFDF-2CA1C3D7C156}"/>
              </a:ext>
            </a:extLst>
          </p:cNvPr>
          <p:cNvSpPr/>
          <p:nvPr/>
        </p:nvSpPr>
        <p:spPr>
          <a:xfrm>
            <a:off x="9060551" y="4974601"/>
            <a:ext cx="118800" cy="118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D1B7099-B49D-D3F6-66DC-3F976F0DD698}"/>
              </a:ext>
            </a:extLst>
          </p:cNvPr>
          <p:cNvSpPr/>
          <p:nvPr/>
        </p:nvSpPr>
        <p:spPr>
          <a:xfrm>
            <a:off x="8917334" y="5281484"/>
            <a:ext cx="118800" cy="118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AD11827-52C9-6922-EA77-37CE0C0805BE}"/>
              </a:ext>
            </a:extLst>
          </p:cNvPr>
          <p:cNvSpPr/>
          <p:nvPr/>
        </p:nvSpPr>
        <p:spPr>
          <a:xfrm>
            <a:off x="9441973" y="5080801"/>
            <a:ext cx="118800" cy="118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FD2E25C-DC43-601B-04EC-56D106229041}"/>
              </a:ext>
            </a:extLst>
          </p:cNvPr>
          <p:cNvSpPr/>
          <p:nvPr/>
        </p:nvSpPr>
        <p:spPr>
          <a:xfrm>
            <a:off x="9316692" y="5281484"/>
            <a:ext cx="118800" cy="11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F9B88A4-032B-F178-0628-22C6C6B79C62}"/>
              </a:ext>
            </a:extLst>
          </p:cNvPr>
          <p:cNvSpPr/>
          <p:nvPr/>
        </p:nvSpPr>
        <p:spPr>
          <a:xfrm>
            <a:off x="9282544" y="5488603"/>
            <a:ext cx="118800" cy="118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9EF8D4A-F030-41FB-BD35-730ABFCFC166}"/>
              </a:ext>
            </a:extLst>
          </p:cNvPr>
          <p:cNvSpPr/>
          <p:nvPr/>
        </p:nvSpPr>
        <p:spPr>
          <a:xfrm>
            <a:off x="9004636" y="5517920"/>
            <a:ext cx="118800" cy="11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82D5E73-F828-6C77-CE5A-F0D96AC7E5C7}"/>
              </a:ext>
            </a:extLst>
          </p:cNvPr>
          <p:cNvSpPr/>
          <p:nvPr/>
        </p:nvSpPr>
        <p:spPr>
          <a:xfrm>
            <a:off x="9574202" y="5407988"/>
            <a:ext cx="118800" cy="11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sz="3600">
              <a:solidFill>
                <a:srgbClr val="374153"/>
              </a:solidFill>
              <a:latin typeface="Lexend" pitchFamily="2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19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E1FD4C-814B-438C-42EF-EA9A8BFA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通算业务负载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30702A-39D4-4B8C-3A67-A34CD4100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负载多样、分散、任务间关联少；多数负载在单个服务器内闭环</a:t>
            </a:r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E06CD0-597A-B9DF-1585-8E6FB31F8E34}"/>
              </a:ext>
            </a:extLst>
          </p:cNvPr>
          <p:cNvGrpSpPr/>
          <p:nvPr/>
        </p:nvGrpSpPr>
        <p:grpSpPr>
          <a:xfrm>
            <a:off x="1129358" y="2138265"/>
            <a:ext cx="9952333" cy="2867635"/>
            <a:chOff x="775735" y="1507049"/>
            <a:chExt cx="4676240" cy="2049522"/>
          </a:xfrm>
        </p:grpSpPr>
        <p:pic>
          <p:nvPicPr>
            <p:cNvPr id="12" name="Picture 2" descr="C:\Users\c00615480\AppData\Roaming\eSpace_Desktop\UserData\c00615480\imagefiles\7DF0946A-D459-44F2-A50D-A870E8FE3390.png">
              <a:extLst>
                <a:ext uri="{FF2B5EF4-FFF2-40B4-BE49-F238E27FC236}">
                  <a16:creationId xmlns:a16="http://schemas.microsoft.com/office/drawing/2014/main" id="{904E13E3-08F5-6A6A-4FF7-8369B2BDA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35" y="1625104"/>
              <a:ext cx="2262740" cy="18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4DB08E7-B587-3C79-8669-5BD73D063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570" y="1507049"/>
              <a:ext cx="2303405" cy="2049522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CC053F7-ADF3-1F2E-0394-B1B927E16ED1}"/>
              </a:ext>
            </a:extLst>
          </p:cNvPr>
          <p:cNvSpPr/>
          <p:nvPr/>
        </p:nvSpPr>
        <p:spPr>
          <a:xfrm>
            <a:off x="1568781" y="5123120"/>
            <a:ext cx="9358418" cy="97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传统 </a:t>
            </a:r>
            <a:r>
              <a:rPr lang="en-US" altLang="zh-CN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DC</a:t>
            </a: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应用分散，</a:t>
            </a:r>
            <a:r>
              <a:rPr lang="en-US" altLang="zh-CN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TOP50</a:t>
            </a: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热点应用只占用了 </a:t>
            </a:r>
            <a:r>
              <a:rPr lang="en-US" altLang="zh-CN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60%</a:t>
            </a: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的 </a:t>
            </a:r>
            <a:r>
              <a:rPr lang="en-US" altLang="zh-CN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cycle</a:t>
            </a: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，且 </a:t>
            </a:r>
            <a:r>
              <a:rPr lang="en-US" altLang="zh-CN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4</a:t>
            </a: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年还下降了 </a:t>
            </a:r>
            <a:r>
              <a:rPr lang="en-US" altLang="zh-CN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4.97%</a:t>
            </a: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只能针对特定应用进行软件优化，不足以针对某一类应用进行专门集群设计</a:t>
            </a:r>
            <a:endParaRPr lang="en-US" altLang="zh-CN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2D8F7-F825-D451-940D-4DB2A014C8E3}"/>
              </a:ext>
            </a:extLst>
          </p:cNvPr>
          <p:cNvSpPr/>
          <p:nvPr/>
        </p:nvSpPr>
        <p:spPr>
          <a:xfrm>
            <a:off x="8091165" y="2044698"/>
            <a:ext cx="28360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112">
              <a:defRPr/>
            </a:pPr>
            <a:r>
              <a:rPr lang="zh-CN" altLang="en-US" sz="1050" i="1" dirty="0">
                <a:solidFill>
                  <a:srgbClr val="374153"/>
                </a:solidFill>
                <a:latin typeface="Calibri" panose="020F0502020204030204"/>
                <a:ea typeface="等线" panose="02010600030101010101" pitchFamily="2" charset="-122"/>
              </a:rPr>
              <a:t>*</a:t>
            </a:r>
            <a:r>
              <a:rPr lang="en-US" altLang="zh-CN" sz="1050" i="1" dirty="0">
                <a:solidFill>
                  <a:srgbClr val="374153"/>
                </a:solidFill>
                <a:latin typeface="Calibri" panose="020F0502020204030204"/>
                <a:ea typeface="等线" panose="02010600030101010101" pitchFamily="2" charset="-122"/>
              </a:rPr>
              <a:t>Source</a:t>
            </a:r>
            <a:r>
              <a:rPr lang="zh-CN" altLang="en-US" sz="1050" i="1" dirty="0">
                <a:solidFill>
                  <a:srgbClr val="374153"/>
                </a:solidFill>
                <a:latin typeface="Calibri" panose="020F0502020204030204"/>
                <a:ea typeface="等线" panose="02010600030101010101" pitchFamily="2" charset="-122"/>
              </a:rPr>
              <a:t>： </a:t>
            </a:r>
            <a:r>
              <a:rPr lang="en-US" altLang="zh-CN" sz="1050" i="1" dirty="0">
                <a:solidFill>
                  <a:srgbClr val="374153"/>
                </a:solidFill>
                <a:latin typeface="Calibri" panose="020F0502020204030204"/>
                <a:ea typeface="等线" panose="02010600030101010101" pitchFamily="2" charset="-122"/>
              </a:rPr>
              <a:t>Profiling a warehouse-scale computer</a:t>
            </a:r>
            <a:endParaRPr lang="zh-CN" altLang="en-US" sz="1050" i="1" dirty="0">
              <a:solidFill>
                <a:srgbClr val="37415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9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E37D-A8F7-629C-A378-02989896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集群负载特征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F0F2-ED66-04C9-1391-C372ACF6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业务呈现出 高并行</a:t>
            </a:r>
            <a:r>
              <a:rPr lang="en-US" altLang="zh-CN" dirty="0"/>
              <a:t>&amp;</a:t>
            </a:r>
            <a:r>
              <a:rPr lang="zh-CN" altLang="en-US" dirty="0"/>
              <a:t>网络化 的特征，集群成为大模型训练最佳算力平台</a:t>
            </a:r>
          </a:p>
        </p:txBody>
      </p:sp>
      <p:sp>
        <p:nvSpPr>
          <p:cNvPr id="5" name="矩形 49">
            <a:extLst>
              <a:ext uri="{FF2B5EF4-FFF2-40B4-BE49-F238E27FC236}">
                <a16:creationId xmlns:a16="http://schemas.microsoft.com/office/drawing/2014/main" id="{58F2B752-1CF4-89DC-0DB7-254568761084}"/>
              </a:ext>
            </a:extLst>
          </p:cNvPr>
          <p:cNvSpPr/>
          <p:nvPr/>
        </p:nvSpPr>
        <p:spPr>
          <a:xfrm>
            <a:off x="1824132" y="3400048"/>
            <a:ext cx="2248361" cy="308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zh-CN" alt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矩形 50">
            <a:extLst>
              <a:ext uri="{FF2B5EF4-FFF2-40B4-BE49-F238E27FC236}">
                <a16:creationId xmlns:a16="http://schemas.microsoft.com/office/drawing/2014/main" id="{0044A085-5E60-820E-421F-B942B9C7D4E7}"/>
              </a:ext>
            </a:extLst>
          </p:cNvPr>
          <p:cNvSpPr/>
          <p:nvPr/>
        </p:nvSpPr>
        <p:spPr>
          <a:xfrm>
            <a:off x="5439429" y="3400048"/>
            <a:ext cx="2248361" cy="308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zh-CN" alt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C9F10BBA-BE20-CF27-B82A-2128BE9FF6FC}"/>
              </a:ext>
            </a:extLst>
          </p:cNvPr>
          <p:cNvSpPr/>
          <p:nvPr/>
        </p:nvSpPr>
        <p:spPr>
          <a:xfrm>
            <a:off x="9125232" y="3400047"/>
            <a:ext cx="2248361" cy="308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zh-CN" alt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4A28BEA8-D5DC-6462-5271-CAAC71047F47}"/>
              </a:ext>
            </a:extLst>
          </p:cNvPr>
          <p:cNvSpPr txBox="1"/>
          <p:nvPr/>
        </p:nvSpPr>
        <p:spPr>
          <a:xfrm>
            <a:off x="2248660" y="1952912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万级参数时代</a:t>
            </a:r>
            <a:endParaRPr lang="en-US" altLang="zh-CN" sz="16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文本框 42">
            <a:extLst>
              <a:ext uri="{FF2B5EF4-FFF2-40B4-BE49-F238E27FC236}">
                <a16:creationId xmlns:a16="http://schemas.microsoft.com/office/drawing/2014/main" id="{292B1CA0-9555-79FB-02F6-8CAC5BEDE969}"/>
              </a:ext>
            </a:extLst>
          </p:cNvPr>
          <p:cNvSpPr txBox="1"/>
          <p:nvPr/>
        </p:nvSpPr>
        <p:spPr>
          <a:xfrm>
            <a:off x="5756156" y="1952913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亿级参数时代</a:t>
            </a:r>
            <a:endParaRPr lang="en-US" altLang="zh-CN" sz="16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" name="文本框 43">
            <a:extLst>
              <a:ext uri="{FF2B5EF4-FFF2-40B4-BE49-F238E27FC236}">
                <a16:creationId xmlns:a16="http://schemas.microsoft.com/office/drawing/2014/main" id="{637F9109-266B-AA1E-EC95-33398293D41F}"/>
              </a:ext>
            </a:extLst>
          </p:cNvPr>
          <p:cNvSpPr txBox="1"/>
          <p:nvPr/>
        </p:nvSpPr>
        <p:spPr>
          <a:xfrm>
            <a:off x="9263645" y="1952913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万亿参数时代</a:t>
            </a:r>
            <a:endParaRPr lang="en-US" altLang="zh-CN" sz="16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916D3130-9456-E5B3-70BF-F30BA3C5672E}"/>
              </a:ext>
            </a:extLst>
          </p:cNvPr>
          <p:cNvSpPr txBox="1"/>
          <p:nvPr/>
        </p:nvSpPr>
        <p:spPr>
          <a:xfrm>
            <a:off x="629247" y="2807850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模型参数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CDC8E5-A624-2E0B-DAA9-28B4A62BF433}"/>
              </a:ext>
            </a:extLst>
          </p:cNvPr>
          <p:cNvSpPr txBox="1"/>
          <p:nvPr/>
        </p:nvSpPr>
        <p:spPr>
          <a:xfrm>
            <a:off x="2413072" y="2698047"/>
            <a:ext cx="1130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ResNet-50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2500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万</a:t>
            </a:r>
          </a:p>
        </p:txBody>
      </p:sp>
      <p:sp>
        <p:nvSpPr>
          <p:cNvPr id="13" name="文本框 47">
            <a:extLst>
              <a:ext uri="{FF2B5EF4-FFF2-40B4-BE49-F238E27FC236}">
                <a16:creationId xmlns:a16="http://schemas.microsoft.com/office/drawing/2014/main" id="{0221CEAD-5280-5DA9-BD2A-AF0C6FFFFFC3}"/>
              </a:ext>
            </a:extLst>
          </p:cNvPr>
          <p:cNvSpPr txBox="1"/>
          <p:nvPr/>
        </p:nvSpPr>
        <p:spPr>
          <a:xfrm>
            <a:off x="6091982" y="2698047"/>
            <a:ext cx="7441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GPT-1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0.17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D0454079-EF86-ACDC-1894-F1AD5C0B7CD6}"/>
              </a:ext>
            </a:extLst>
          </p:cNvPr>
          <p:cNvSpPr txBox="1"/>
          <p:nvPr/>
        </p:nvSpPr>
        <p:spPr>
          <a:xfrm>
            <a:off x="9423142" y="2698047"/>
            <a:ext cx="109677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DeepSeek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674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3">
            <a:extLst>
              <a:ext uri="{FF2B5EF4-FFF2-40B4-BE49-F238E27FC236}">
                <a16:creationId xmlns:a16="http://schemas.microsoft.com/office/drawing/2014/main" id="{FF9BB16B-E271-241D-9FF4-218D4D32109A}"/>
              </a:ext>
            </a:extLst>
          </p:cNvPr>
          <p:cNvCxnSpPr>
            <a:cxnSpLocks/>
          </p:cNvCxnSpPr>
          <p:nvPr/>
        </p:nvCxnSpPr>
        <p:spPr>
          <a:xfrm>
            <a:off x="1438862" y="2429455"/>
            <a:ext cx="9965451" cy="0"/>
          </a:xfrm>
          <a:prstGeom prst="straightConnector1">
            <a:avLst/>
          </a:prstGeom>
          <a:ln w="76200">
            <a:gradFill>
              <a:gsLst>
                <a:gs pos="0">
                  <a:schemeClr val="tx2">
                    <a:lumMod val="95000"/>
                  </a:schemeClr>
                </a:gs>
                <a:gs pos="20000">
                  <a:srgbClr val="C00000"/>
                </a:gs>
              </a:gsLst>
              <a:lin ang="0" scaled="0"/>
            </a:gra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21">
            <a:extLst>
              <a:ext uri="{FF2B5EF4-FFF2-40B4-BE49-F238E27FC236}">
                <a16:creationId xmlns:a16="http://schemas.microsoft.com/office/drawing/2014/main" id="{38B69D3C-D0FE-49AE-9A00-D7A710C64B80}"/>
              </a:ext>
            </a:extLst>
          </p:cNvPr>
          <p:cNvSpPr/>
          <p:nvPr/>
        </p:nvSpPr>
        <p:spPr>
          <a:xfrm>
            <a:off x="2418580" y="2290805"/>
            <a:ext cx="1075936" cy="307777"/>
          </a:xfrm>
          <a:prstGeom prst="rect">
            <a:avLst/>
          </a:prstGeom>
          <a:solidFill>
            <a:srgbClr val="66BA36"/>
          </a:solidFill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2015~2018</a:t>
            </a:r>
            <a:endParaRPr lang="zh-CN" altLang="en-US" sz="1400" dirty="0">
              <a:solidFill>
                <a:schemeClr val="bg1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矩形 25">
            <a:extLst>
              <a:ext uri="{FF2B5EF4-FFF2-40B4-BE49-F238E27FC236}">
                <a16:creationId xmlns:a16="http://schemas.microsoft.com/office/drawing/2014/main" id="{A28C04D1-AEE6-A0A5-90D8-D925ED5BCDC8}"/>
              </a:ext>
            </a:extLst>
          </p:cNvPr>
          <p:cNvSpPr/>
          <p:nvPr/>
        </p:nvSpPr>
        <p:spPr>
          <a:xfrm>
            <a:off x="5924468" y="2290805"/>
            <a:ext cx="1079142" cy="307777"/>
          </a:xfrm>
          <a:prstGeom prst="rect">
            <a:avLst/>
          </a:prstGeom>
          <a:solidFill>
            <a:srgbClr val="66BA36"/>
          </a:solidFill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2018~2022</a:t>
            </a:r>
            <a:endParaRPr lang="zh-CN" altLang="en-US" sz="1400" dirty="0">
              <a:solidFill>
                <a:schemeClr val="bg1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8" name="矩形 26">
            <a:extLst>
              <a:ext uri="{FF2B5EF4-FFF2-40B4-BE49-F238E27FC236}">
                <a16:creationId xmlns:a16="http://schemas.microsoft.com/office/drawing/2014/main" id="{14499079-175C-8B54-B685-148F2D153C9A}"/>
              </a:ext>
            </a:extLst>
          </p:cNvPr>
          <p:cNvSpPr/>
          <p:nvPr/>
        </p:nvSpPr>
        <p:spPr>
          <a:xfrm>
            <a:off x="9633938" y="2290805"/>
            <a:ext cx="675185" cy="307777"/>
          </a:xfrm>
          <a:prstGeom prst="rect">
            <a:avLst/>
          </a:prstGeom>
          <a:solidFill>
            <a:srgbClr val="66BA36"/>
          </a:solidFill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2023~</a:t>
            </a:r>
            <a:endParaRPr lang="zh-CN" altLang="en-US" sz="1400" dirty="0">
              <a:solidFill>
                <a:schemeClr val="bg1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9" name="文本框 63">
            <a:extLst>
              <a:ext uri="{FF2B5EF4-FFF2-40B4-BE49-F238E27FC236}">
                <a16:creationId xmlns:a16="http://schemas.microsoft.com/office/drawing/2014/main" id="{EC69DD1D-FA62-0A66-D8ED-43885BBE4E6D}"/>
              </a:ext>
            </a:extLst>
          </p:cNvPr>
          <p:cNvSpPr txBox="1"/>
          <p:nvPr/>
        </p:nvSpPr>
        <p:spPr>
          <a:xfrm>
            <a:off x="686226" y="3562338"/>
            <a:ext cx="8614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22" name="文本框 66">
            <a:extLst>
              <a:ext uri="{FF2B5EF4-FFF2-40B4-BE49-F238E27FC236}">
                <a16:creationId xmlns:a16="http://schemas.microsoft.com/office/drawing/2014/main" id="{705CBA22-6076-6BDD-42B3-E3392FF332A9}"/>
              </a:ext>
            </a:extLst>
          </p:cNvPr>
          <p:cNvSpPr txBox="1"/>
          <p:nvPr/>
        </p:nvSpPr>
        <p:spPr>
          <a:xfrm>
            <a:off x="2297990" y="3492711"/>
            <a:ext cx="11673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TFLOP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张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GPU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卡</a:t>
            </a:r>
          </a:p>
        </p:txBody>
      </p:sp>
      <p:sp>
        <p:nvSpPr>
          <p:cNvPr id="23" name="文本框 67">
            <a:extLst>
              <a:ext uri="{FF2B5EF4-FFF2-40B4-BE49-F238E27FC236}">
                <a16:creationId xmlns:a16="http://schemas.microsoft.com/office/drawing/2014/main" id="{73AAACB7-A010-D53C-6A14-25187872F3B2}"/>
              </a:ext>
            </a:extLst>
          </p:cNvPr>
          <p:cNvSpPr txBox="1"/>
          <p:nvPr/>
        </p:nvSpPr>
        <p:spPr>
          <a:xfrm>
            <a:off x="5780994" y="3494735"/>
            <a:ext cx="13660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PLOP</a:t>
            </a:r>
          </a:p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单服务器，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卡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文本框 68">
            <a:extLst>
              <a:ext uri="{FF2B5EF4-FFF2-40B4-BE49-F238E27FC236}">
                <a16:creationId xmlns:a16="http://schemas.microsoft.com/office/drawing/2014/main" id="{6C0C8B97-F9BD-5B5E-EF9B-064D0053D59A}"/>
              </a:ext>
            </a:extLst>
          </p:cNvPr>
          <p:cNvSpPr txBox="1"/>
          <p:nvPr/>
        </p:nvSpPr>
        <p:spPr>
          <a:xfrm>
            <a:off x="9531909" y="3483729"/>
            <a:ext cx="143500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EFLOP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集群，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~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万卡</a:t>
            </a:r>
          </a:p>
        </p:txBody>
      </p:sp>
      <p:sp>
        <p:nvSpPr>
          <p:cNvPr id="31" name="Arrow: Right 35">
            <a:extLst>
              <a:ext uri="{FF2B5EF4-FFF2-40B4-BE49-F238E27FC236}">
                <a16:creationId xmlns:a16="http://schemas.microsoft.com/office/drawing/2014/main" id="{E45C2237-66E4-106C-47C3-0BBD5AB17E1B}"/>
              </a:ext>
            </a:extLst>
          </p:cNvPr>
          <p:cNvSpPr/>
          <p:nvPr/>
        </p:nvSpPr>
        <p:spPr>
          <a:xfrm>
            <a:off x="4327377" y="3789286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7FDBF920-6706-41D6-07AA-1A0D21C22FD8}"/>
              </a:ext>
            </a:extLst>
          </p:cNvPr>
          <p:cNvSpPr/>
          <p:nvPr/>
        </p:nvSpPr>
        <p:spPr>
          <a:xfrm>
            <a:off x="4298755" y="3453645"/>
            <a:ext cx="745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X10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F4360ED7-9EF1-F824-5F6A-C7652580C4FE}"/>
              </a:ext>
            </a:extLst>
          </p:cNvPr>
          <p:cNvSpPr/>
          <p:nvPr/>
        </p:nvSpPr>
        <p:spPr>
          <a:xfrm>
            <a:off x="7840049" y="3426442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X1000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Arrow: Right 50">
            <a:extLst>
              <a:ext uri="{FF2B5EF4-FFF2-40B4-BE49-F238E27FC236}">
                <a16:creationId xmlns:a16="http://schemas.microsoft.com/office/drawing/2014/main" id="{1819F62D-D11A-5460-1307-40326A86A5A6}"/>
              </a:ext>
            </a:extLst>
          </p:cNvPr>
          <p:cNvSpPr/>
          <p:nvPr/>
        </p:nvSpPr>
        <p:spPr>
          <a:xfrm>
            <a:off x="7937445" y="3762674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 descr="ThinkSystem NVIDIA H100 PCIe Gen5 GPUs Product Guide &gt; Lenovo Press">
            <a:extLst>
              <a:ext uri="{FF2B5EF4-FFF2-40B4-BE49-F238E27FC236}">
                <a16:creationId xmlns:a16="http://schemas.microsoft.com/office/drawing/2014/main" id="{1C80E94C-A028-BDB2-64D4-A484F9CF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385" y="4438723"/>
            <a:ext cx="2323405" cy="1598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Reserve Blackwell NVIDIA GB200 NVL72 l AI Supercloud l NexGen Cloud">
            <a:extLst>
              <a:ext uri="{FF2B5EF4-FFF2-40B4-BE49-F238E27FC236}">
                <a16:creationId xmlns:a16="http://schemas.microsoft.com/office/drawing/2014/main" id="{A18406DF-C815-2373-4FE4-3D8205B71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38595" y="4296111"/>
            <a:ext cx="2241783" cy="163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NVIDIA A100 | NVIDIA">
            <a:extLst>
              <a:ext uri="{FF2B5EF4-FFF2-40B4-BE49-F238E27FC236}">
                <a16:creationId xmlns:a16="http://schemas.microsoft.com/office/drawing/2014/main" id="{92DE4349-2220-FA42-927C-94DF4E40C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77288" y="4406093"/>
            <a:ext cx="2124699" cy="1676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117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E37D-A8F7-629C-A378-02989896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集群负载特征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F0F2-ED66-04C9-1391-C372ACF6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业务呈现出 高并行</a:t>
            </a:r>
            <a:r>
              <a:rPr lang="en-US" altLang="zh-CN" dirty="0"/>
              <a:t>&amp;</a:t>
            </a:r>
            <a:r>
              <a:rPr lang="zh-CN" altLang="en-US" dirty="0"/>
              <a:t>网络化 的特征，集群成为大模型训练最佳算力平台</a:t>
            </a:r>
          </a:p>
        </p:txBody>
      </p:sp>
      <p:sp>
        <p:nvSpPr>
          <p:cNvPr id="5" name="矩形 49">
            <a:extLst>
              <a:ext uri="{FF2B5EF4-FFF2-40B4-BE49-F238E27FC236}">
                <a16:creationId xmlns:a16="http://schemas.microsoft.com/office/drawing/2014/main" id="{58F2B752-1CF4-89DC-0DB7-254568761084}"/>
              </a:ext>
            </a:extLst>
          </p:cNvPr>
          <p:cNvSpPr/>
          <p:nvPr/>
        </p:nvSpPr>
        <p:spPr>
          <a:xfrm>
            <a:off x="1824132" y="3143197"/>
            <a:ext cx="2248361" cy="308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zh-CN" alt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6" name="矩形 50">
            <a:extLst>
              <a:ext uri="{FF2B5EF4-FFF2-40B4-BE49-F238E27FC236}">
                <a16:creationId xmlns:a16="http://schemas.microsoft.com/office/drawing/2014/main" id="{0044A085-5E60-820E-421F-B942B9C7D4E7}"/>
              </a:ext>
            </a:extLst>
          </p:cNvPr>
          <p:cNvSpPr/>
          <p:nvPr/>
        </p:nvSpPr>
        <p:spPr>
          <a:xfrm>
            <a:off x="5439429" y="3143197"/>
            <a:ext cx="2248361" cy="308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zh-CN" alt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C9F10BBA-BE20-CF27-B82A-2128BE9FF6FC}"/>
              </a:ext>
            </a:extLst>
          </p:cNvPr>
          <p:cNvSpPr/>
          <p:nvPr/>
        </p:nvSpPr>
        <p:spPr>
          <a:xfrm>
            <a:off x="9125232" y="3143196"/>
            <a:ext cx="2248361" cy="3089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zh-CN" alt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4A28BEA8-D5DC-6462-5271-CAAC71047F47}"/>
              </a:ext>
            </a:extLst>
          </p:cNvPr>
          <p:cNvSpPr txBox="1"/>
          <p:nvPr/>
        </p:nvSpPr>
        <p:spPr>
          <a:xfrm>
            <a:off x="2248660" y="1880993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万级参数时代</a:t>
            </a:r>
            <a:endParaRPr lang="en-US" altLang="zh-CN" sz="16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文本框 42">
            <a:extLst>
              <a:ext uri="{FF2B5EF4-FFF2-40B4-BE49-F238E27FC236}">
                <a16:creationId xmlns:a16="http://schemas.microsoft.com/office/drawing/2014/main" id="{292B1CA0-9555-79FB-02F6-8CAC5BEDE969}"/>
              </a:ext>
            </a:extLst>
          </p:cNvPr>
          <p:cNvSpPr txBox="1"/>
          <p:nvPr/>
        </p:nvSpPr>
        <p:spPr>
          <a:xfrm>
            <a:off x="5756156" y="1880994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亿级参数时代</a:t>
            </a:r>
            <a:endParaRPr lang="en-US" altLang="zh-CN" sz="16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" name="文本框 43">
            <a:extLst>
              <a:ext uri="{FF2B5EF4-FFF2-40B4-BE49-F238E27FC236}">
                <a16:creationId xmlns:a16="http://schemas.microsoft.com/office/drawing/2014/main" id="{637F9109-266B-AA1E-EC95-33398293D41F}"/>
              </a:ext>
            </a:extLst>
          </p:cNvPr>
          <p:cNvSpPr txBox="1"/>
          <p:nvPr/>
        </p:nvSpPr>
        <p:spPr>
          <a:xfrm>
            <a:off x="9263645" y="1880994"/>
            <a:ext cx="141577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万亿参数时代</a:t>
            </a:r>
            <a:endParaRPr lang="en-US" altLang="zh-CN" sz="16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916D3130-9456-E5B3-70BF-F30BA3C5672E}"/>
              </a:ext>
            </a:extLst>
          </p:cNvPr>
          <p:cNvSpPr txBox="1"/>
          <p:nvPr/>
        </p:nvSpPr>
        <p:spPr>
          <a:xfrm>
            <a:off x="629247" y="2735932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模型参数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CDC8E5-A624-2E0B-DAA9-28B4A62BF433}"/>
              </a:ext>
            </a:extLst>
          </p:cNvPr>
          <p:cNvSpPr txBox="1"/>
          <p:nvPr/>
        </p:nvSpPr>
        <p:spPr>
          <a:xfrm>
            <a:off x="2413072" y="2626128"/>
            <a:ext cx="113043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ResNet-50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2500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万</a:t>
            </a:r>
          </a:p>
        </p:txBody>
      </p:sp>
      <p:sp>
        <p:nvSpPr>
          <p:cNvPr id="13" name="文本框 47">
            <a:extLst>
              <a:ext uri="{FF2B5EF4-FFF2-40B4-BE49-F238E27FC236}">
                <a16:creationId xmlns:a16="http://schemas.microsoft.com/office/drawing/2014/main" id="{0221CEAD-5280-5DA9-BD2A-AF0C6FFFFFC3}"/>
              </a:ext>
            </a:extLst>
          </p:cNvPr>
          <p:cNvSpPr txBox="1"/>
          <p:nvPr/>
        </p:nvSpPr>
        <p:spPr>
          <a:xfrm>
            <a:off x="6091982" y="2626128"/>
            <a:ext cx="7441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GPT-1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0.17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D0454079-EF86-ACDC-1894-F1AD5C0B7CD6}"/>
              </a:ext>
            </a:extLst>
          </p:cNvPr>
          <p:cNvSpPr txBox="1"/>
          <p:nvPr/>
        </p:nvSpPr>
        <p:spPr>
          <a:xfrm>
            <a:off x="9423142" y="2626128"/>
            <a:ext cx="109677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DeepSeek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674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B</a:t>
            </a:r>
            <a:endParaRPr lang="zh-CN" altLang="en-US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3">
            <a:extLst>
              <a:ext uri="{FF2B5EF4-FFF2-40B4-BE49-F238E27FC236}">
                <a16:creationId xmlns:a16="http://schemas.microsoft.com/office/drawing/2014/main" id="{FF9BB16B-E271-241D-9FF4-218D4D32109A}"/>
              </a:ext>
            </a:extLst>
          </p:cNvPr>
          <p:cNvCxnSpPr>
            <a:cxnSpLocks/>
          </p:cNvCxnSpPr>
          <p:nvPr/>
        </p:nvCxnSpPr>
        <p:spPr>
          <a:xfrm>
            <a:off x="1438862" y="2357536"/>
            <a:ext cx="9965451" cy="0"/>
          </a:xfrm>
          <a:prstGeom prst="straightConnector1">
            <a:avLst/>
          </a:prstGeom>
          <a:ln w="76200">
            <a:gradFill>
              <a:gsLst>
                <a:gs pos="0">
                  <a:schemeClr val="tx2">
                    <a:lumMod val="95000"/>
                  </a:schemeClr>
                </a:gs>
                <a:gs pos="20000">
                  <a:srgbClr val="C00000"/>
                </a:gs>
              </a:gsLst>
              <a:lin ang="0" scaled="0"/>
            </a:gra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21">
            <a:extLst>
              <a:ext uri="{FF2B5EF4-FFF2-40B4-BE49-F238E27FC236}">
                <a16:creationId xmlns:a16="http://schemas.microsoft.com/office/drawing/2014/main" id="{38B69D3C-D0FE-49AE-9A00-D7A710C64B80}"/>
              </a:ext>
            </a:extLst>
          </p:cNvPr>
          <p:cNvSpPr/>
          <p:nvPr/>
        </p:nvSpPr>
        <p:spPr>
          <a:xfrm>
            <a:off x="2418580" y="2218886"/>
            <a:ext cx="1075936" cy="307777"/>
          </a:xfrm>
          <a:prstGeom prst="rect">
            <a:avLst/>
          </a:prstGeom>
          <a:solidFill>
            <a:srgbClr val="66BA36"/>
          </a:solidFill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2015~2018</a:t>
            </a:r>
            <a:endParaRPr lang="zh-CN" altLang="en-US" sz="1400" dirty="0">
              <a:solidFill>
                <a:schemeClr val="bg1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7" name="矩形 25">
            <a:extLst>
              <a:ext uri="{FF2B5EF4-FFF2-40B4-BE49-F238E27FC236}">
                <a16:creationId xmlns:a16="http://schemas.microsoft.com/office/drawing/2014/main" id="{A28C04D1-AEE6-A0A5-90D8-D925ED5BCDC8}"/>
              </a:ext>
            </a:extLst>
          </p:cNvPr>
          <p:cNvSpPr/>
          <p:nvPr/>
        </p:nvSpPr>
        <p:spPr>
          <a:xfrm>
            <a:off x="5924468" y="2218886"/>
            <a:ext cx="1079142" cy="307777"/>
          </a:xfrm>
          <a:prstGeom prst="rect">
            <a:avLst/>
          </a:prstGeom>
          <a:solidFill>
            <a:srgbClr val="66BA36"/>
          </a:solidFill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2018~2022</a:t>
            </a:r>
            <a:endParaRPr lang="zh-CN" altLang="en-US" sz="1400" dirty="0">
              <a:solidFill>
                <a:schemeClr val="bg1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8" name="矩形 26">
            <a:extLst>
              <a:ext uri="{FF2B5EF4-FFF2-40B4-BE49-F238E27FC236}">
                <a16:creationId xmlns:a16="http://schemas.microsoft.com/office/drawing/2014/main" id="{14499079-175C-8B54-B685-148F2D153C9A}"/>
              </a:ext>
            </a:extLst>
          </p:cNvPr>
          <p:cNvSpPr/>
          <p:nvPr/>
        </p:nvSpPr>
        <p:spPr>
          <a:xfrm>
            <a:off x="9633938" y="2218886"/>
            <a:ext cx="675185" cy="307777"/>
          </a:xfrm>
          <a:prstGeom prst="rect">
            <a:avLst/>
          </a:prstGeom>
          <a:solidFill>
            <a:srgbClr val="66BA36"/>
          </a:solidFill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rPr>
              <a:t>2023~</a:t>
            </a:r>
            <a:endParaRPr lang="zh-CN" altLang="en-US" sz="1400" dirty="0">
              <a:solidFill>
                <a:schemeClr val="bg1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9" name="文本框 63">
            <a:extLst>
              <a:ext uri="{FF2B5EF4-FFF2-40B4-BE49-F238E27FC236}">
                <a16:creationId xmlns:a16="http://schemas.microsoft.com/office/drawing/2014/main" id="{EC69DD1D-FA62-0A66-D8ED-43885BBE4E6D}"/>
              </a:ext>
            </a:extLst>
          </p:cNvPr>
          <p:cNvSpPr txBox="1"/>
          <p:nvPr/>
        </p:nvSpPr>
        <p:spPr>
          <a:xfrm>
            <a:off x="686226" y="3408227"/>
            <a:ext cx="8614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20" name="文本框 64">
            <a:extLst>
              <a:ext uri="{FF2B5EF4-FFF2-40B4-BE49-F238E27FC236}">
                <a16:creationId xmlns:a16="http://schemas.microsoft.com/office/drawing/2014/main" id="{84C684D7-28A6-7EF2-C610-3F0209F7F326}"/>
              </a:ext>
            </a:extLst>
          </p:cNvPr>
          <p:cNvSpPr txBox="1"/>
          <p:nvPr/>
        </p:nvSpPr>
        <p:spPr>
          <a:xfrm>
            <a:off x="686226" y="4447685"/>
            <a:ext cx="8614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互联</a:t>
            </a:r>
          </a:p>
        </p:txBody>
      </p:sp>
      <p:sp>
        <p:nvSpPr>
          <p:cNvPr id="21" name="文本框 65">
            <a:extLst>
              <a:ext uri="{FF2B5EF4-FFF2-40B4-BE49-F238E27FC236}">
                <a16:creationId xmlns:a16="http://schemas.microsoft.com/office/drawing/2014/main" id="{D9AC0F9D-E9B7-85AB-FE0A-26795DDF4A6E}"/>
              </a:ext>
            </a:extLst>
          </p:cNvPr>
          <p:cNvSpPr txBox="1"/>
          <p:nvPr/>
        </p:nvSpPr>
        <p:spPr>
          <a:xfrm>
            <a:off x="686226" y="5537544"/>
            <a:ext cx="8614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22" name="文本框 66">
            <a:extLst>
              <a:ext uri="{FF2B5EF4-FFF2-40B4-BE49-F238E27FC236}">
                <a16:creationId xmlns:a16="http://schemas.microsoft.com/office/drawing/2014/main" id="{705CBA22-6076-6BDD-42B3-E3392FF332A9}"/>
              </a:ext>
            </a:extLst>
          </p:cNvPr>
          <p:cNvSpPr txBox="1"/>
          <p:nvPr/>
        </p:nvSpPr>
        <p:spPr>
          <a:xfrm>
            <a:off x="2297990" y="3338600"/>
            <a:ext cx="11673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TFLOP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张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GPU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卡</a:t>
            </a:r>
          </a:p>
        </p:txBody>
      </p:sp>
      <p:sp>
        <p:nvSpPr>
          <p:cNvPr id="23" name="文本框 67">
            <a:extLst>
              <a:ext uri="{FF2B5EF4-FFF2-40B4-BE49-F238E27FC236}">
                <a16:creationId xmlns:a16="http://schemas.microsoft.com/office/drawing/2014/main" id="{73AAACB7-A010-D53C-6A14-25187872F3B2}"/>
              </a:ext>
            </a:extLst>
          </p:cNvPr>
          <p:cNvSpPr txBox="1"/>
          <p:nvPr/>
        </p:nvSpPr>
        <p:spPr>
          <a:xfrm>
            <a:off x="5780994" y="3340624"/>
            <a:ext cx="13660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PLOP</a:t>
            </a:r>
          </a:p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单服务器，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卡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4" name="文本框 68">
            <a:extLst>
              <a:ext uri="{FF2B5EF4-FFF2-40B4-BE49-F238E27FC236}">
                <a16:creationId xmlns:a16="http://schemas.microsoft.com/office/drawing/2014/main" id="{6C0C8B97-F9BD-5B5E-EF9B-064D0053D59A}"/>
              </a:ext>
            </a:extLst>
          </p:cNvPr>
          <p:cNvSpPr txBox="1"/>
          <p:nvPr/>
        </p:nvSpPr>
        <p:spPr>
          <a:xfrm>
            <a:off x="9531909" y="3329618"/>
            <a:ext cx="143500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EFLOP</a:t>
            </a: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集群，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~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万卡</a:t>
            </a:r>
          </a:p>
        </p:txBody>
      </p:sp>
      <p:sp>
        <p:nvSpPr>
          <p:cNvPr id="25" name="文本框 69">
            <a:extLst>
              <a:ext uri="{FF2B5EF4-FFF2-40B4-BE49-F238E27FC236}">
                <a16:creationId xmlns:a16="http://schemas.microsoft.com/office/drawing/2014/main" id="{58BF8DC3-5DDC-7EF9-4BB7-B72A619815A4}"/>
              </a:ext>
            </a:extLst>
          </p:cNvPr>
          <p:cNvSpPr txBox="1"/>
          <p:nvPr/>
        </p:nvSpPr>
        <p:spPr>
          <a:xfrm>
            <a:off x="2257585" y="4355355"/>
            <a:ext cx="14414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通用数据中心：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25Gb/s</a:t>
            </a:r>
          </a:p>
        </p:txBody>
      </p:sp>
      <p:sp>
        <p:nvSpPr>
          <p:cNvPr id="26" name="文本框 71">
            <a:extLst>
              <a:ext uri="{FF2B5EF4-FFF2-40B4-BE49-F238E27FC236}">
                <a16:creationId xmlns:a16="http://schemas.microsoft.com/office/drawing/2014/main" id="{8A48BAE6-6717-2949-A981-4241070D3EF9}"/>
              </a:ext>
            </a:extLst>
          </p:cNvPr>
          <p:cNvSpPr txBox="1"/>
          <p:nvPr/>
        </p:nvSpPr>
        <p:spPr>
          <a:xfrm>
            <a:off x="5534139" y="4380557"/>
            <a:ext cx="18598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互连带宽 ≥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100Gb/s</a:t>
            </a:r>
          </a:p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节点内卡间互联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7" name="文本框 76">
            <a:extLst>
              <a:ext uri="{FF2B5EF4-FFF2-40B4-BE49-F238E27FC236}">
                <a16:creationId xmlns:a16="http://schemas.microsoft.com/office/drawing/2014/main" id="{86237D0B-7A6B-AB7C-941D-E4E23996AE00}"/>
              </a:ext>
            </a:extLst>
          </p:cNvPr>
          <p:cNvSpPr txBox="1"/>
          <p:nvPr/>
        </p:nvSpPr>
        <p:spPr>
          <a:xfrm>
            <a:off x="9317910" y="4380558"/>
            <a:ext cx="186300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互连带宽 ≥ </a:t>
            </a:r>
            <a:r>
              <a:rPr lang="en-US" altLang="zh-CN" sz="140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xxxGB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/s</a:t>
            </a:r>
          </a:p>
          <a:p>
            <a:pPr algn="ctr" defTabSz="913668">
              <a:defRPr/>
            </a:pP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超节点 </a:t>
            </a: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网络互联</a:t>
            </a:r>
          </a:p>
        </p:txBody>
      </p:sp>
      <p:sp>
        <p:nvSpPr>
          <p:cNvPr id="28" name="文本框 77">
            <a:extLst>
              <a:ext uri="{FF2B5EF4-FFF2-40B4-BE49-F238E27FC236}">
                <a16:creationId xmlns:a16="http://schemas.microsoft.com/office/drawing/2014/main" id="{F9A72EE0-0488-61C9-BB30-84FFA7FB963F}"/>
              </a:ext>
            </a:extLst>
          </p:cNvPr>
          <p:cNvSpPr txBox="1"/>
          <p:nvPr/>
        </p:nvSpPr>
        <p:spPr>
          <a:xfrm>
            <a:off x="2380798" y="5445129"/>
            <a:ext cx="11528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GB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级存取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服务器硬盘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9" name="文本框 80">
            <a:extLst>
              <a:ext uri="{FF2B5EF4-FFF2-40B4-BE49-F238E27FC236}">
                <a16:creationId xmlns:a16="http://schemas.microsoft.com/office/drawing/2014/main" id="{D872977A-68C8-397E-29DC-3A8796056418}"/>
              </a:ext>
            </a:extLst>
          </p:cNvPr>
          <p:cNvSpPr txBox="1"/>
          <p:nvPr/>
        </p:nvSpPr>
        <p:spPr>
          <a:xfrm>
            <a:off x="5869767" y="5445129"/>
            <a:ext cx="115288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TB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级存取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服务器硬盘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文本框 85">
            <a:extLst>
              <a:ext uri="{FF2B5EF4-FFF2-40B4-BE49-F238E27FC236}">
                <a16:creationId xmlns:a16="http://schemas.microsoft.com/office/drawing/2014/main" id="{B751576A-593D-1CE4-ADC4-15235339EA8E}"/>
              </a:ext>
            </a:extLst>
          </p:cNvPr>
          <p:cNvSpPr txBox="1"/>
          <p:nvPr/>
        </p:nvSpPr>
        <p:spPr>
          <a:xfrm>
            <a:off x="9131810" y="5445163"/>
            <a:ext cx="2241783" cy="523147"/>
          </a:xfrm>
          <a:prstGeom prst="rect">
            <a:avLst/>
          </a:prstGeom>
          <a:noFill/>
        </p:spPr>
        <p:txBody>
          <a:bodyPr wrap="square" lIns="69786" tIns="45684" rIns="69786" bIns="45684" rtlCol="0" anchor="ctr">
            <a:spAutoFit/>
          </a:bodyPr>
          <a:lstStyle/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PB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级存取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3668">
              <a:defRPr/>
            </a:pPr>
            <a:r>
              <a:rPr lang="en-US" altLang="zh-CN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高并发多级存储</a:t>
            </a:r>
            <a:endParaRPr lang="en-US" altLang="zh-CN" sz="14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1" name="Arrow: Right 35">
            <a:extLst>
              <a:ext uri="{FF2B5EF4-FFF2-40B4-BE49-F238E27FC236}">
                <a16:creationId xmlns:a16="http://schemas.microsoft.com/office/drawing/2014/main" id="{E45C2237-66E4-106C-47C3-0BBD5AB17E1B}"/>
              </a:ext>
            </a:extLst>
          </p:cNvPr>
          <p:cNvSpPr/>
          <p:nvPr/>
        </p:nvSpPr>
        <p:spPr>
          <a:xfrm>
            <a:off x="4327377" y="3635175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7FDBF920-6706-41D6-07AA-1A0D21C22FD8}"/>
              </a:ext>
            </a:extLst>
          </p:cNvPr>
          <p:cNvSpPr/>
          <p:nvPr/>
        </p:nvSpPr>
        <p:spPr>
          <a:xfrm>
            <a:off x="4298755" y="3299534"/>
            <a:ext cx="745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X10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F4360ED7-9EF1-F824-5F6A-C7652580C4FE}"/>
              </a:ext>
            </a:extLst>
          </p:cNvPr>
          <p:cNvSpPr/>
          <p:nvPr/>
        </p:nvSpPr>
        <p:spPr>
          <a:xfrm>
            <a:off x="7840049" y="3272331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X1000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BC344E78-5ABA-DEC4-3A4E-1A3B6C47069E}"/>
              </a:ext>
            </a:extLst>
          </p:cNvPr>
          <p:cNvSpPr/>
          <p:nvPr/>
        </p:nvSpPr>
        <p:spPr>
          <a:xfrm>
            <a:off x="7922946" y="4322382"/>
            <a:ext cx="750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X28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BF5C8963-2AC9-CC0A-B90F-5E2461CCF5C2}"/>
              </a:ext>
            </a:extLst>
          </p:cNvPr>
          <p:cNvSpPr/>
          <p:nvPr/>
        </p:nvSpPr>
        <p:spPr>
          <a:xfrm>
            <a:off x="7868122" y="5402747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X1000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062D013D-B063-D0E6-507E-70C0A242762A}"/>
              </a:ext>
            </a:extLst>
          </p:cNvPr>
          <p:cNvSpPr/>
          <p:nvPr/>
        </p:nvSpPr>
        <p:spPr>
          <a:xfrm>
            <a:off x="4242648" y="5407941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X100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Arrow: Right 47">
            <a:extLst>
              <a:ext uri="{FF2B5EF4-FFF2-40B4-BE49-F238E27FC236}">
                <a16:creationId xmlns:a16="http://schemas.microsoft.com/office/drawing/2014/main" id="{26C91A4E-7E12-268A-C1E1-F096F3B61178}"/>
              </a:ext>
            </a:extLst>
          </p:cNvPr>
          <p:cNvSpPr/>
          <p:nvPr/>
        </p:nvSpPr>
        <p:spPr>
          <a:xfrm>
            <a:off x="4330520" y="4600334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8" name="Arrow: Right 48">
            <a:extLst>
              <a:ext uri="{FF2B5EF4-FFF2-40B4-BE49-F238E27FC236}">
                <a16:creationId xmlns:a16="http://schemas.microsoft.com/office/drawing/2014/main" id="{2CEBECBC-F5BD-1902-CC03-1B8CB4A16A9D}"/>
              </a:ext>
            </a:extLst>
          </p:cNvPr>
          <p:cNvSpPr/>
          <p:nvPr/>
        </p:nvSpPr>
        <p:spPr>
          <a:xfrm>
            <a:off x="4321616" y="5715122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D5153ADA-66D4-ADCD-4971-548C2EF99107}"/>
              </a:ext>
            </a:extLst>
          </p:cNvPr>
          <p:cNvSpPr/>
          <p:nvPr/>
        </p:nvSpPr>
        <p:spPr>
          <a:xfrm>
            <a:off x="4347650" y="4337062"/>
            <a:ext cx="6479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68">
              <a:defRPr/>
            </a:pPr>
            <a:r>
              <a:rPr lang="en-US" altLang="zh-CN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X8</a:t>
            </a:r>
            <a:r>
              <a:rPr lang="zh-CN" altLang="en-US" sz="14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 倍</a:t>
            </a:r>
            <a:endParaRPr lang="en-US" sz="1400" b="1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Arrow: Right 50">
            <a:extLst>
              <a:ext uri="{FF2B5EF4-FFF2-40B4-BE49-F238E27FC236}">
                <a16:creationId xmlns:a16="http://schemas.microsoft.com/office/drawing/2014/main" id="{1819F62D-D11A-5460-1307-40326A86A5A6}"/>
              </a:ext>
            </a:extLst>
          </p:cNvPr>
          <p:cNvSpPr/>
          <p:nvPr/>
        </p:nvSpPr>
        <p:spPr>
          <a:xfrm>
            <a:off x="7937445" y="3608563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1" name="Arrow: Right 51">
            <a:extLst>
              <a:ext uri="{FF2B5EF4-FFF2-40B4-BE49-F238E27FC236}">
                <a16:creationId xmlns:a16="http://schemas.microsoft.com/office/drawing/2014/main" id="{EDD2B99C-AC26-5585-3784-4A92D722FB0F}"/>
              </a:ext>
            </a:extLst>
          </p:cNvPr>
          <p:cNvSpPr/>
          <p:nvPr/>
        </p:nvSpPr>
        <p:spPr>
          <a:xfrm>
            <a:off x="7940590" y="4573722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2" name="Arrow: Right 52">
            <a:extLst>
              <a:ext uri="{FF2B5EF4-FFF2-40B4-BE49-F238E27FC236}">
                <a16:creationId xmlns:a16="http://schemas.microsoft.com/office/drawing/2014/main" id="{F4CEE334-B795-5E25-46F1-B36522AA1CD0}"/>
              </a:ext>
            </a:extLst>
          </p:cNvPr>
          <p:cNvSpPr/>
          <p:nvPr/>
        </p:nvSpPr>
        <p:spPr>
          <a:xfrm>
            <a:off x="7931686" y="5688510"/>
            <a:ext cx="822245" cy="242912"/>
          </a:xfrm>
          <a:prstGeom prst="rightArrow">
            <a:avLst>
              <a:gd name="adj1" fmla="val 50000"/>
              <a:gd name="adj2" fmla="val 9074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668">
              <a:defRPr/>
            </a:pPr>
            <a:endParaRPr lang="en-US" sz="160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61">
            <a:extLst>
              <a:ext uri="{FF2B5EF4-FFF2-40B4-BE49-F238E27FC236}">
                <a16:creationId xmlns:a16="http://schemas.microsoft.com/office/drawing/2014/main" id="{0D056292-E3B6-F7F5-9D6E-409E737E57D9}"/>
              </a:ext>
            </a:extLst>
          </p:cNvPr>
          <p:cNvCxnSpPr/>
          <p:nvPr/>
        </p:nvCxnSpPr>
        <p:spPr>
          <a:xfrm flipV="1">
            <a:off x="1960512" y="4122435"/>
            <a:ext cx="1967316" cy="0"/>
          </a:xfrm>
          <a:prstGeom prst="line">
            <a:avLst/>
          </a:prstGeom>
          <a:ln w="15875">
            <a:solidFill>
              <a:srgbClr val="66BA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62">
            <a:extLst>
              <a:ext uri="{FF2B5EF4-FFF2-40B4-BE49-F238E27FC236}">
                <a16:creationId xmlns:a16="http://schemas.microsoft.com/office/drawing/2014/main" id="{0BE20AD8-CD8F-483D-E2E5-CF33152933A2}"/>
              </a:ext>
            </a:extLst>
          </p:cNvPr>
          <p:cNvCxnSpPr/>
          <p:nvPr/>
        </p:nvCxnSpPr>
        <p:spPr>
          <a:xfrm flipV="1">
            <a:off x="1960512" y="5161894"/>
            <a:ext cx="1967316" cy="0"/>
          </a:xfrm>
          <a:prstGeom prst="line">
            <a:avLst/>
          </a:prstGeom>
          <a:ln w="15875">
            <a:solidFill>
              <a:srgbClr val="66BA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61">
            <a:extLst>
              <a:ext uri="{FF2B5EF4-FFF2-40B4-BE49-F238E27FC236}">
                <a16:creationId xmlns:a16="http://schemas.microsoft.com/office/drawing/2014/main" id="{38B374CC-F7A0-6DEE-3F30-C92879EDD793}"/>
              </a:ext>
            </a:extLst>
          </p:cNvPr>
          <p:cNvCxnSpPr/>
          <p:nvPr/>
        </p:nvCxnSpPr>
        <p:spPr>
          <a:xfrm flipV="1">
            <a:off x="5588906" y="4122435"/>
            <a:ext cx="1967316" cy="0"/>
          </a:xfrm>
          <a:prstGeom prst="line">
            <a:avLst/>
          </a:prstGeom>
          <a:ln w="15875">
            <a:solidFill>
              <a:srgbClr val="66BA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62">
            <a:extLst>
              <a:ext uri="{FF2B5EF4-FFF2-40B4-BE49-F238E27FC236}">
                <a16:creationId xmlns:a16="http://schemas.microsoft.com/office/drawing/2014/main" id="{ECA30D83-DC1C-59DB-4914-2EE27BD24794}"/>
              </a:ext>
            </a:extLst>
          </p:cNvPr>
          <p:cNvCxnSpPr/>
          <p:nvPr/>
        </p:nvCxnSpPr>
        <p:spPr>
          <a:xfrm flipV="1">
            <a:off x="5588906" y="5161894"/>
            <a:ext cx="1967316" cy="0"/>
          </a:xfrm>
          <a:prstGeom prst="line">
            <a:avLst/>
          </a:prstGeom>
          <a:ln w="15875">
            <a:solidFill>
              <a:srgbClr val="66BA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61">
            <a:extLst>
              <a:ext uri="{FF2B5EF4-FFF2-40B4-BE49-F238E27FC236}">
                <a16:creationId xmlns:a16="http://schemas.microsoft.com/office/drawing/2014/main" id="{28267840-9D33-A286-C992-FC4BABED56A0}"/>
              </a:ext>
            </a:extLst>
          </p:cNvPr>
          <p:cNvCxnSpPr/>
          <p:nvPr/>
        </p:nvCxnSpPr>
        <p:spPr>
          <a:xfrm flipV="1">
            <a:off x="9265755" y="4103340"/>
            <a:ext cx="1967316" cy="0"/>
          </a:xfrm>
          <a:prstGeom prst="line">
            <a:avLst/>
          </a:prstGeom>
          <a:ln w="15875">
            <a:solidFill>
              <a:srgbClr val="66BA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62">
            <a:extLst>
              <a:ext uri="{FF2B5EF4-FFF2-40B4-BE49-F238E27FC236}">
                <a16:creationId xmlns:a16="http://schemas.microsoft.com/office/drawing/2014/main" id="{0944CBC4-0F59-599E-0B9E-23412B1FC55F}"/>
              </a:ext>
            </a:extLst>
          </p:cNvPr>
          <p:cNvCxnSpPr/>
          <p:nvPr/>
        </p:nvCxnSpPr>
        <p:spPr>
          <a:xfrm flipV="1">
            <a:off x="9265755" y="5142797"/>
            <a:ext cx="1967316" cy="0"/>
          </a:xfrm>
          <a:prstGeom prst="line">
            <a:avLst/>
          </a:prstGeom>
          <a:ln w="15875">
            <a:solidFill>
              <a:srgbClr val="66BA3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7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32859</TotalTime>
  <Words>2636</Words>
  <Application>Microsoft Macintosh PowerPoint</Application>
  <PresentationFormat>自定义</PresentationFormat>
  <Paragraphs>466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Cambria Math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Question？？？？！！！！</vt:lpstr>
      <vt:lpstr>Content</vt:lpstr>
      <vt:lpstr>PowerPoint 演示文稿</vt:lpstr>
      <vt:lpstr>通算业务负载</vt:lpstr>
      <vt:lpstr>通算业务负载</vt:lpstr>
      <vt:lpstr>AI 集群负载特征</vt:lpstr>
      <vt:lpstr>AI 集群负载特征</vt:lpstr>
      <vt:lpstr>建设领先 AI 集群需要考虑的 4 大关键要素</vt:lpstr>
      <vt:lpstr>建设领先 AI 集群需要考虑的 4 大关键要素</vt:lpstr>
      <vt:lpstr>建设领先 AI 集群需要考虑的 4 大关键要素</vt:lpstr>
      <vt:lpstr>建设领先 AI 集群需要考虑的 4 大关键要素</vt:lpstr>
      <vt:lpstr>智算业务负载：多维并行</vt:lpstr>
      <vt:lpstr>智算业务负载：多维并行</vt:lpstr>
      <vt:lpstr>PowerPoint 演示文稿</vt:lpstr>
      <vt:lpstr>AI 集群硬件解决方案</vt:lpstr>
      <vt:lpstr>AI 集群系统软件平台与应用</vt:lpstr>
      <vt:lpstr>AI 集群架构重点</vt:lpstr>
      <vt:lpstr>AI 集群硬件解决方案参考架构</vt:lpstr>
      <vt:lpstr>软件平台与应用参考架构</vt:lpstr>
      <vt:lpstr>参考架构</vt:lpstr>
      <vt:lpstr>PowerPoint 演示文稿</vt:lpstr>
      <vt:lpstr>AI 集群设计目标</vt:lpstr>
      <vt:lpstr>AI 集群设计目标</vt:lpstr>
      <vt:lpstr>PowerPoint 演示文稿</vt:lpstr>
      <vt:lpstr>面向十年百倍增长，未来计算集群 6 大技术特征</vt:lpstr>
      <vt:lpstr>面向十年百倍增长，未来计算集群 6 大技术特征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11194</cp:revision>
  <cp:lastPrinted>2023-09-08T09:14:01Z</cp:lastPrinted>
  <dcterms:created xsi:type="dcterms:W3CDTF">2020-08-28T08:44:19Z</dcterms:created>
  <dcterms:modified xsi:type="dcterms:W3CDTF">2025-07-01T16:35:10Z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