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7"/>
  </p:notesMasterIdLst>
  <p:handoutMasterIdLst>
    <p:handoutMasterId r:id="rId28"/>
  </p:handoutMasterIdLst>
  <p:sldIdLst>
    <p:sldId id="603" r:id="rId6"/>
    <p:sldId id="2400" r:id="rId7"/>
    <p:sldId id="259" r:id="rId8"/>
    <p:sldId id="2399" r:id="rId9"/>
    <p:sldId id="2405" r:id="rId10"/>
    <p:sldId id="2415" r:id="rId11"/>
    <p:sldId id="2401" r:id="rId12"/>
    <p:sldId id="2407" r:id="rId13"/>
    <p:sldId id="2402" r:id="rId14"/>
    <p:sldId id="2406" r:id="rId15"/>
    <p:sldId id="2403" r:id="rId16"/>
    <p:sldId id="2408" r:id="rId17"/>
    <p:sldId id="2409" r:id="rId18"/>
    <p:sldId id="2404" r:id="rId19"/>
    <p:sldId id="2410" r:id="rId20"/>
    <p:sldId id="2411" r:id="rId21"/>
    <p:sldId id="2412" r:id="rId22"/>
    <p:sldId id="2413" r:id="rId23"/>
    <p:sldId id="2416" r:id="rId24"/>
    <p:sldId id="582" r:id="rId25"/>
    <p:sldId id="2398" r:id="rId2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95757"/>
    <a:srgbClr val="221815"/>
    <a:srgbClr val="1D1D1A"/>
    <a:srgbClr val="91A2BF"/>
    <a:srgbClr val="66BA36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562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9811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9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353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77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057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93774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87" r:id="rId2"/>
    <p:sldLayoutId id="2147483988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f8EPSBZU7Y&amp;t=1s" TargetMode="External"/><Relationship Id="rId2" Type="http://schemas.openxmlformats.org/officeDocument/2006/relationships/hyperlink" Target="https://www.youtube.com/embed/Jf8EPSBZU7Y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2F952D-AA5C-FECB-E798-BD71DF365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59636" y="5317511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6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6600" dirty="0">
              <a:solidFill>
                <a:schemeClr val="tx2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8006" y="5414261"/>
            <a:ext cx="895099" cy="89509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1014787"/>
            <a:ext cx="12196763" cy="4440082"/>
          </a:xfrm>
          <a:prstGeom prst="rect">
            <a:avLst/>
          </a:prstGeom>
          <a:solidFill>
            <a:srgbClr val="1D1D1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1524001"/>
            <a:ext cx="10607784" cy="3594538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r>
              <a:rPr lang="en" altLang="zh-CN" sz="8800" dirty="0" err="1">
                <a:solidFill>
                  <a:schemeClr val="tx2"/>
                </a:solidFill>
              </a:rPr>
              <a:t>xAI</a:t>
            </a:r>
            <a:r>
              <a:rPr lang="en" altLang="zh-CN" sz="8800" dirty="0">
                <a:solidFill>
                  <a:schemeClr val="tx2"/>
                </a:solidFill>
              </a:rPr>
              <a:t> Colossus</a:t>
            </a:r>
          </a:p>
          <a:p>
            <a:pPr algn="ctr"/>
            <a:r>
              <a:rPr lang="zh-CN" altLang="en-US" sz="8800" dirty="0">
                <a:solidFill>
                  <a:schemeClr val="tx2"/>
                </a:solidFill>
              </a:rPr>
              <a:t>世界最大</a:t>
            </a:r>
            <a:r>
              <a:rPr lang="zh-CN" altLang="en" sz="8800" dirty="0">
                <a:solidFill>
                  <a:schemeClr val="tx2"/>
                </a:solidFill>
              </a:rPr>
              <a:t>十万卡</a:t>
            </a:r>
            <a:r>
              <a:rPr lang="zh-CN" altLang="en-US" sz="8800" dirty="0">
                <a:solidFill>
                  <a:schemeClr val="tx2"/>
                </a:solidFill>
              </a:rPr>
              <a:t>集群</a:t>
            </a:r>
            <a:r>
              <a:rPr lang="en" altLang="zh-CN" sz="8800" dirty="0">
                <a:solidFill>
                  <a:schemeClr val="tx2"/>
                </a:solidFill>
              </a:rPr>
              <a:t> </a:t>
            </a:r>
            <a:endParaRPr lang="zh-CN" altLang="en-US" sz="8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83C248-1A02-DC83-1D91-A49444EA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" altLang="zh-CN" dirty="0"/>
              <a:t>CPU</a:t>
            </a:r>
            <a:r>
              <a:rPr lang="zh-CN" altLang="en-US" dirty="0"/>
              <a:t> 计算集群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D3CA794-059C-DCFD-6A0E-F03C6E7D5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111979"/>
            <a:ext cx="10963473" cy="542545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服务器：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超微 </a:t>
            </a:r>
            <a:r>
              <a:rPr lang="en-US" altLang="zh-CN" dirty="0"/>
              <a:t>1</a:t>
            </a:r>
            <a:r>
              <a:rPr lang="en" altLang="zh-CN" dirty="0"/>
              <a:t>U</a:t>
            </a:r>
            <a:r>
              <a:rPr lang="zh-CN" altLang="en-US" dirty="0"/>
              <a:t> 服务器，每机架 </a:t>
            </a:r>
            <a:r>
              <a:rPr lang="en-US" altLang="zh-CN" dirty="0"/>
              <a:t>42</a:t>
            </a:r>
            <a:r>
              <a:rPr lang="zh-CN" altLang="en-US" dirty="0"/>
              <a:t> 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" altLang="zh-CN" b="1" dirty="0"/>
              <a:t>CPU</a:t>
            </a:r>
            <a:r>
              <a:rPr lang="zh-CN" altLang="en" b="1" dirty="0"/>
              <a:t>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采用高速 </a:t>
            </a:r>
            <a:r>
              <a:rPr lang="en" altLang="zh-CN" dirty="0"/>
              <a:t>x86 CPU</a:t>
            </a:r>
            <a:r>
              <a:rPr lang="zh-CN" altLang="en" dirty="0"/>
              <a:t>，</a:t>
            </a:r>
            <a:r>
              <a:rPr lang="zh-CN" altLang="en-US" dirty="0"/>
              <a:t>具体型号未知；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网络：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每个服务器配备一个 </a:t>
            </a:r>
            <a:r>
              <a:rPr lang="en-US" altLang="zh-CN" dirty="0"/>
              <a:t>400</a:t>
            </a:r>
            <a:r>
              <a:rPr lang="en" altLang="zh-CN" dirty="0"/>
              <a:t>GbE</a:t>
            </a:r>
            <a:r>
              <a:rPr lang="zh-CN" altLang="en-US" dirty="0"/>
              <a:t> 网卡；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散热：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en" altLang="zh-CN" dirty="0"/>
              <a:t>CPU</a:t>
            </a:r>
            <a:r>
              <a:rPr lang="zh-CN" altLang="en-US" dirty="0"/>
              <a:t> 服务器采用风冷设计，通过机架后部的热交换器将热量传递到液冷回路中；</a:t>
            </a:r>
          </a:p>
        </p:txBody>
      </p:sp>
    </p:spTree>
    <p:extLst>
      <p:ext uri="{BB962C8B-B14F-4D97-AF65-F5344CB8AC3E}">
        <p14:creationId xmlns:p14="http://schemas.microsoft.com/office/powerpoint/2010/main" val="1583937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81762" y="2395923"/>
            <a:ext cx="91598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ctr">
              <a:buClr>
                <a:srgbClr val="C00000"/>
              </a:buClr>
            </a:pPr>
            <a:r>
              <a:rPr lang="zh-CN" altLang="en-US" sz="8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UTURA MEDIUM" panose="020B0602020204020303" pitchFamily="34" charset="-79"/>
              </a:rPr>
              <a:t>以太网</a:t>
            </a:r>
            <a:endParaRPr lang="en-US" altLang="zh-CN" sz="88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UTURA 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8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UTURA MEDIUM" panose="020B0602020204020303" pitchFamily="34" charset="-79"/>
              </a:rPr>
              <a:t>互联</a:t>
            </a:r>
            <a:endParaRPr lang="en-US" altLang="zh-CN" sz="88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625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83C248-1A02-DC83-1D91-A49444EA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参数面网络互联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D3CA794-059C-DCFD-6A0E-F03C6E7D5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111979"/>
            <a:ext cx="10963473" cy="542545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技术：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en-US" altLang="zh-CN" dirty="0"/>
              <a:t>400</a:t>
            </a:r>
            <a:r>
              <a:rPr lang="en" altLang="zh-CN" dirty="0"/>
              <a:t>GbE</a:t>
            </a:r>
            <a:r>
              <a:rPr lang="zh-CN" altLang="en-US" dirty="0"/>
              <a:t> 以太网， </a:t>
            </a:r>
            <a:r>
              <a:rPr lang="en" altLang="zh-CN" dirty="0"/>
              <a:t>NVIDIA Spectrum-X</a:t>
            </a:r>
            <a:r>
              <a:rPr lang="zh-CN" altLang="en-US" dirty="0"/>
              <a:t> 网络解决方案，支持 </a:t>
            </a:r>
            <a:r>
              <a:rPr lang="en" altLang="zh-CN" dirty="0"/>
              <a:t>RDMA</a:t>
            </a:r>
            <a:endParaRPr lang="zh-CN" alt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交换机：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en" altLang="zh-CN" dirty="0"/>
              <a:t>NVIDIA Spectrum-X SN5600</a:t>
            </a:r>
            <a:r>
              <a:rPr lang="zh-CN" altLang="en-US" dirty="0"/>
              <a:t> 以太网交换机，每个交换机有 </a:t>
            </a:r>
            <a:r>
              <a:rPr lang="en-US" altLang="zh-CN" dirty="0"/>
              <a:t>64</a:t>
            </a:r>
            <a:r>
              <a:rPr lang="zh-CN" altLang="en-US" dirty="0"/>
              <a:t> 个端口；</a:t>
            </a:r>
            <a:endParaRPr lang="en-US" altLang="zh-CN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支持 </a:t>
            </a:r>
            <a:r>
              <a:rPr lang="en-US" altLang="zh-CN" dirty="0"/>
              <a:t>800</a:t>
            </a:r>
            <a:r>
              <a:rPr lang="en" altLang="zh-CN" dirty="0"/>
              <a:t>Gb/s</a:t>
            </a:r>
            <a:r>
              <a:rPr lang="zh-CN" altLang="en-US" dirty="0"/>
              <a:t> 速度，并可分割成 </a:t>
            </a:r>
            <a:r>
              <a:rPr lang="en-US" altLang="zh-CN" dirty="0"/>
              <a:t>128</a:t>
            </a:r>
            <a:r>
              <a:rPr lang="zh-CN" altLang="en-US" dirty="0"/>
              <a:t> 个 </a:t>
            </a:r>
            <a:r>
              <a:rPr lang="en-US" altLang="zh-CN" dirty="0"/>
              <a:t>400</a:t>
            </a:r>
            <a:r>
              <a:rPr lang="zh-CN" altLang="en-US" dirty="0"/>
              <a:t> </a:t>
            </a:r>
            <a:r>
              <a:rPr lang="en" altLang="zh-CN" dirty="0"/>
              <a:t>GbE</a:t>
            </a:r>
            <a:r>
              <a:rPr lang="zh-CN" altLang="en-US" dirty="0"/>
              <a:t> 链路；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网卡：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en" altLang="zh-CN" dirty="0"/>
              <a:t>NVIDIA BlueField-3 </a:t>
            </a:r>
            <a:r>
              <a:rPr lang="en" altLang="zh-CN" dirty="0" err="1"/>
              <a:t>SuperNIC</a:t>
            </a:r>
            <a:r>
              <a:rPr lang="zh-CN" altLang="en" dirty="0"/>
              <a:t>，</a:t>
            </a:r>
            <a:r>
              <a:rPr lang="zh-CN" altLang="en-US" dirty="0"/>
              <a:t>为每个 </a:t>
            </a:r>
            <a:r>
              <a:rPr lang="en" altLang="zh-CN" dirty="0"/>
              <a:t>GPU</a:t>
            </a:r>
            <a:r>
              <a:rPr lang="zh-CN" altLang="en-US" dirty="0"/>
              <a:t> 提供专用 </a:t>
            </a:r>
            <a:r>
              <a:rPr lang="en-US" altLang="zh-CN" dirty="0"/>
              <a:t>RDMA</a:t>
            </a:r>
            <a:r>
              <a:rPr lang="zh-CN" altLang="en-US" dirty="0"/>
              <a:t> 网络连接</a:t>
            </a:r>
          </a:p>
        </p:txBody>
      </p:sp>
    </p:spTree>
    <p:extLst>
      <p:ext uri="{BB962C8B-B14F-4D97-AF65-F5344CB8AC3E}">
        <p14:creationId xmlns:p14="http://schemas.microsoft.com/office/powerpoint/2010/main" val="2309703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83C248-1A02-DC83-1D91-A49444EA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业务面网络互联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D3CA794-059C-DCFD-6A0E-F03C6E7D5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111979"/>
            <a:ext cx="10963473" cy="542545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技术：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采用 </a:t>
            </a:r>
            <a:r>
              <a:rPr lang="en-US" altLang="zh-CN" dirty="0"/>
              <a:t>400</a:t>
            </a:r>
            <a:r>
              <a:rPr lang="en" altLang="zh-CN" dirty="0"/>
              <a:t>GbE</a:t>
            </a:r>
            <a:r>
              <a:rPr lang="zh-CN" altLang="en-US" dirty="0"/>
              <a:t> 以太网， </a:t>
            </a:r>
            <a:r>
              <a:rPr lang="en-US" altLang="zh-CN" dirty="0"/>
              <a:t>64</a:t>
            </a:r>
            <a:r>
              <a:rPr lang="zh-CN" altLang="en-US" dirty="0"/>
              <a:t> 端口 </a:t>
            </a:r>
            <a:r>
              <a:rPr lang="en-US" altLang="zh-CN" dirty="0"/>
              <a:t>800</a:t>
            </a:r>
            <a:r>
              <a:rPr lang="en" altLang="zh-CN" dirty="0"/>
              <a:t>GbE</a:t>
            </a:r>
            <a:r>
              <a:rPr lang="zh-CN" altLang="en-US" dirty="0"/>
              <a:t> 以太网交换机；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特点：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以太网而非</a:t>
            </a:r>
            <a:r>
              <a:rPr lang="en" altLang="zh-CN" dirty="0"/>
              <a:t>InfiniBand</a:t>
            </a:r>
            <a:r>
              <a:rPr lang="zh-CN" altLang="en-US" dirty="0"/>
              <a:t>等技术，以太网具有更好可扩展性，满足万卡规模 </a:t>
            </a:r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需求；</a:t>
            </a:r>
            <a:endParaRPr lang="en-US" altLang="zh-CN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en" altLang="zh-CN" dirty="0"/>
              <a:t>GPU</a:t>
            </a:r>
            <a:r>
              <a:rPr lang="zh-CN" altLang="en-US" dirty="0"/>
              <a:t> 网络和 </a:t>
            </a:r>
            <a:r>
              <a:rPr lang="en" altLang="zh-CN" dirty="0"/>
              <a:t>CPU</a:t>
            </a:r>
            <a:r>
              <a:rPr lang="zh-CN" altLang="en-US" dirty="0"/>
              <a:t> 网络分离，以确保高性能计算集群最佳性能；</a:t>
            </a:r>
          </a:p>
        </p:txBody>
      </p:sp>
    </p:spTree>
    <p:extLst>
      <p:ext uri="{BB962C8B-B14F-4D97-AF65-F5344CB8AC3E}">
        <p14:creationId xmlns:p14="http://schemas.microsoft.com/office/powerpoint/2010/main" val="3096131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05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81762" y="2395923"/>
            <a:ext cx="91598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ctr">
              <a:buClr>
                <a:srgbClr val="C00000"/>
              </a:buClr>
            </a:pPr>
            <a:r>
              <a:rPr lang="zh-CN" altLang="en-US" sz="8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UTURA MEDIUM" panose="020B0602020204020303" pitchFamily="34" charset="-79"/>
              </a:rPr>
              <a:t>其他基础设施 </a:t>
            </a:r>
            <a:endParaRPr lang="en-US" altLang="zh-CN" sz="88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UTURA 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8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UTURA MEDIUM" panose="020B0602020204020303" pitchFamily="34" charset="-79"/>
              </a:rPr>
              <a:t>风火水电</a:t>
            </a:r>
            <a:endParaRPr lang="en-US" altLang="zh-CN" sz="88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7846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83C248-1A02-DC83-1D91-A49444EA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Rack</a:t>
            </a:r>
            <a:r>
              <a:rPr lang="zh-CN" altLang="en-US" dirty="0"/>
              <a:t> 冷却系统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D3CA794-059C-DCFD-6A0E-F03C6E7D5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111979"/>
            <a:ext cx="10963473" cy="542545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散热方式：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液冷，</a:t>
            </a:r>
            <a:endParaRPr lang="en-US" altLang="zh-C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" altLang="zh-CN" b="1" dirty="0"/>
              <a:t>CDU</a:t>
            </a:r>
            <a:r>
              <a:rPr lang="zh-CN" altLang="en-US" b="1" dirty="0"/>
              <a:t> </a:t>
            </a:r>
            <a:r>
              <a:rPr lang="zh-CN" altLang="en-US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冷却液分配单元</a:t>
            </a:r>
            <a:r>
              <a:rPr lang="zh-CN" altLang="en" b="1" dirty="0"/>
              <a:t>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机架底部有 </a:t>
            </a:r>
            <a:r>
              <a:rPr lang="en" altLang="zh-CN" dirty="0"/>
              <a:t>CDU</a:t>
            </a:r>
            <a:r>
              <a:rPr lang="zh-CN" altLang="en-US" dirty="0"/>
              <a:t>（冷却剂分配单元）和冗余泵系统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冷却液循环：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冷却液通过机架分配管道进入每个服务器 </a:t>
            </a:r>
            <a:r>
              <a:rPr lang="en-US" altLang="zh-CN" dirty="0"/>
              <a:t>CDU</a:t>
            </a:r>
            <a:r>
              <a:rPr lang="zh-CN" altLang="en-US" dirty="0"/>
              <a:t> 分配器；</a:t>
            </a:r>
            <a:endParaRPr lang="en-US" altLang="zh-CN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en" altLang="zh-CN" dirty="0"/>
              <a:t>CDU </a:t>
            </a:r>
            <a:r>
              <a:rPr lang="zh-CN" altLang="en" dirty="0"/>
              <a:t>类似于</a:t>
            </a:r>
            <a:r>
              <a:rPr lang="zh-CN" altLang="en-US" dirty="0"/>
              <a:t>大型热交换器，每个机架内都设有一个流体循环系统，为所有计算节点提供冷却服务；</a:t>
            </a:r>
            <a:endParaRPr lang="zh-CN" altLang="e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其他：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仍保留风扇系统，用于冷却内存、电源单元、主板管理控制器、网卡等低功耗组件</a:t>
            </a:r>
          </a:p>
        </p:txBody>
      </p:sp>
    </p:spTree>
    <p:extLst>
      <p:ext uri="{BB962C8B-B14F-4D97-AF65-F5344CB8AC3E}">
        <p14:creationId xmlns:p14="http://schemas.microsoft.com/office/powerpoint/2010/main" val="4260975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83C248-1A02-DC83-1D91-A49444EA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其他冷却系统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D3CA794-059C-DCFD-6A0E-F03C6E7D5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111979"/>
            <a:ext cx="10963473" cy="542545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" altLang="zh-CN" b="1" dirty="0"/>
              <a:t>CPU</a:t>
            </a:r>
            <a:r>
              <a:rPr lang="zh-CN" altLang="en-US" b="1" dirty="0"/>
              <a:t> 服务器、网络设备和存储系统：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风冷散热，通过机架后部的热交换器将热量传递到液冷回路中；</a:t>
            </a:r>
            <a:endParaRPr lang="en-US" altLang="zh-CN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热交换器类似于汽车散热器，通过风扇将热空气抽过散热片，并将热量传递给循环水；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机房：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采用冷水循环系统，</a:t>
            </a:r>
            <a:r>
              <a:rPr lang="en" altLang="zh-CN" dirty="0"/>
              <a:t>CDU</a:t>
            </a:r>
            <a:r>
              <a:rPr lang="zh-CN" altLang="en-US" dirty="0"/>
              <a:t> 将热量传递到循环水中，热水在设施外部冷却后循环利用；</a:t>
            </a:r>
            <a:endParaRPr lang="en-US" altLang="zh-CN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供水管道将冷水引入设施，并循环流经每机架 </a:t>
            </a:r>
            <a:r>
              <a:rPr lang="en" altLang="zh-CN" dirty="0"/>
              <a:t>CDU</a:t>
            </a:r>
            <a:r>
              <a:rPr lang="zh-CN" altLang="en" dirty="0"/>
              <a:t>，</a:t>
            </a:r>
            <a:r>
              <a:rPr lang="zh-CN" altLang="en-US" dirty="0"/>
              <a:t>吸收热量后，热水被引导至设施外部冷却装置。</a:t>
            </a:r>
          </a:p>
        </p:txBody>
      </p:sp>
    </p:spTree>
    <p:extLst>
      <p:ext uri="{BB962C8B-B14F-4D97-AF65-F5344CB8AC3E}">
        <p14:creationId xmlns:p14="http://schemas.microsoft.com/office/powerpoint/2010/main" val="4111037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83C248-1A02-DC83-1D91-A49444EA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电力系统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D3CA794-059C-DCFD-6A0E-F03C6E7D5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111979"/>
            <a:ext cx="10963473" cy="542545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供电：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采用三相电源，每个机架配备多个电源条；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储能：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特斯拉 </a:t>
            </a:r>
            <a:r>
              <a:rPr lang="en" altLang="zh-CN" dirty="0"/>
              <a:t>Megapack</a:t>
            </a:r>
            <a:r>
              <a:rPr lang="zh-CN" altLang="en-US" dirty="0"/>
              <a:t> 电池组作为超级计算机和电网之间的能量缓冲器；</a:t>
            </a:r>
            <a:endParaRPr lang="en-US" altLang="zh-CN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每个 </a:t>
            </a:r>
            <a:r>
              <a:rPr lang="en" altLang="zh-CN" dirty="0"/>
              <a:t>Megapack</a:t>
            </a:r>
            <a:r>
              <a:rPr lang="zh-CN" altLang="en-US" dirty="0"/>
              <a:t> 可存储高达 </a:t>
            </a:r>
            <a:r>
              <a:rPr lang="en-US" altLang="zh-CN" dirty="0"/>
              <a:t>3.9</a:t>
            </a:r>
            <a:r>
              <a:rPr lang="en" altLang="zh-CN" dirty="0"/>
              <a:t>MWh</a:t>
            </a:r>
            <a:r>
              <a:rPr lang="zh-CN" altLang="en-US" dirty="0"/>
              <a:t> 电能；</a:t>
            </a:r>
            <a:endParaRPr lang="en-US" altLang="zh-CN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en" altLang="zh-CN" dirty="0"/>
              <a:t>Megapack</a:t>
            </a:r>
            <a:r>
              <a:rPr lang="zh-CN" altLang="en-US" dirty="0"/>
              <a:t> 引入解决 </a:t>
            </a:r>
            <a:r>
              <a:rPr lang="en" altLang="zh-CN" dirty="0"/>
              <a:t>GPU</a:t>
            </a:r>
            <a:r>
              <a:rPr lang="zh-CN" altLang="en-US" dirty="0"/>
              <a:t> 服务器功耗波动对电网造成的压力；</a:t>
            </a:r>
          </a:p>
        </p:txBody>
      </p:sp>
    </p:spTree>
    <p:extLst>
      <p:ext uri="{BB962C8B-B14F-4D97-AF65-F5344CB8AC3E}">
        <p14:creationId xmlns:p14="http://schemas.microsoft.com/office/powerpoint/2010/main" val="2789650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06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81762" y="2395923"/>
            <a:ext cx="91598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ctr">
              <a:buClr>
                <a:srgbClr val="C00000"/>
              </a:buClr>
            </a:pPr>
            <a:r>
              <a:rPr lang="zh-CN" altLang="en-US" sz="8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UTURA MEDIUM" panose="020B0602020204020303" pitchFamily="34" charset="-79"/>
              </a:rPr>
              <a:t>十万卡集群</a:t>
            </a:r>
            <a:endParaRPr lang="en-US" altLang="zh-CN" sz="88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UTURA 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8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UTURA MEDIUM" panose="020B0602020204020303" pitchFamily="34" charset="-79"/>
              </a:rPr>
              <a:t>思考</a:t>
            </a:r>
            <a:endParaRPr lang="en-US" altLang="zh-CN" sz="88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695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zh-CN" altLang="en-US" b="1" dirty="0"/>
              <a:t>构建十万卡集群是一项复杂的系统工程：</a:t>
            </a:r>
            <a:endParaRPr lang="en-US" altLang="zh-CN" b="1" dirty="0"/>
          </a:p>
          <a:p>
            <a:pPr lvl="1"/>
            <a:r>
              <a:rPr lang="zh-CN" altLang="en-US" dirty="0"/>
              <a:t>不仅意味着算力指数级增长，还涉及复杂的技术和运营挑战</a:t>
            </a:r>
            <a:endParaRPr lang="en-US" altLang="zh-CN" dirty="0"/>
          </a:p>
          <a:p>
            <a:pPr lvl="1"/>
            <a:r>
              <a:rPr lang="zh-CN" altLang="en-US" dirty="0"/>
              <a:t>需要解决高效能计算、高能耗管理、高密度机房设计、高稳定性训练等一系列问题</a:t>
            </a:r>
            <a:endParaRPr lang="en-US" altLang="zh-CN" dirty="0"/>
          </a:p>
          <a:p>
            <a:pPr lvl="1"/>
            <a:r>
              <a:rPr lang="zh-CN" altLang="en-US" dirty="0"/>
              <a:t>最终能否将算力有效释放，还取决于算法、软件架构的优化与调度能力</a:t>
            </a:r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FB11B-6128-5467-37B8-76C18B8F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B9882-F796-396E-AB09-48E11FDBBD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676275" indent="-625475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2800" b="0" i="0" dirty="0">
                <a:solidFill>
                  <a:srgbClr val="595757"/>
                </a:solidFill>
                <a:effectLst/>
                <a:latin typeface="Lexend" pitchFamily="2" charset="0"/>
              </a:rPr>
              <a:t>GPU</a:t>
            </a:r>
            <a:r>
              <a:rPr lang="zh-CN" altLang="en-US" sz="2800" b="0" i="0" dirty="0">
                <a:solidFill>
                  <a:srgbClr val="595757"/>
                </a:solidFill>
                <a:effectLst/>
                <a:latin typeface="Lexend" pitchFamily="2" charset="0"/>
              </a:rPr>
              <a:t> </a:t>
            </a:r>
            <a:r>
              <a:rPr lang="en-US" altLang="zh-CN" sz="2800" b="0" i="0" dirty="0">
                <a:solidFill>
                  <a:srgbClr val="595757"/>
                </a:solidFill>
                <a:effectLst/>
                <a:latin typeface="Lexend" pitchFamily="2" charset="0"/>
              </a:rPr>
              <a:t>H100</a:t>
            </a:r>
            <a:r>
              <a:rPr lang="zh-CN" altLang="en-US" sz="2800" b="0" i="0" dirty="0">
                <a:solidFill>
                  <a:srgbClr val="595757"/>
                </a:solidFill>
                <a:effectLst/>
                <a:latin typeface="Lexend" pitchFamily="2" charset="0"/>
              </a:rPr>
              <a:t> </a:t>
            </a:r>
            <a:r>
              <a:rPr lang="zh-CN" altLang="en-US" sz="2800" dirty="0">
                <a:solidFill>
                  <a:srgbClr val="595757"/>
                </a:solidFill>
                <a:effectLst/>
                <a:latin typeface="Lexend" pitchFamily="2" charset="0"/>
                <a:ea typeface="+mj-ea"/>
              </a:rPr>
              <a:t>液冷</a:t>
            </a:r>
            <a:r>
              <a:rPr lang="zh-CN" altLang="en-US" sz="2800" dirty="0">
                <a:solidFill>
                  <a:srgbClr val="595757"/>
                </a:solidFill>
                <a:latin typeface="Lexend" pitchFamily="2" charset="0"/>
              </a:rPr>
              <a:t>机架</a:t>
            </a:r>
            <a:endParaRPr lang="en-US" altLang="zh-CN" sz="2800" dirty="0">
              <a:solidFill>
                <a:srgbClr val="595757"/>
              </a:solidFill>
              <a:latin typeface="Lexend" pitchFamily="2" charset="0"/>
            </a:endParaRPr>
          </a:p>
          <a:p>
            <a:pPr marL="676275" indent="-625475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CN" sz="2800" dirty="0" err="1">
                <a:solidFill>
                  <a:srgbClr val="595757"/>
                </a:solidFill>
                <a:latin typeface="Lexend" pitchFamily="2" charset="0"/>
              </a:rPr>
              <a:t>NVMe</a:t>
            </a:r>
            <a:r>
              <a:rPr lang="zh-CN" altLang="en-US" sz="2800" dirty="0">
                <a:solidFill>
                  <a:srgbClr val="595757"/>
                </a:solidFill>
                <a:latin typeface="Lexend" pitchFamily="2" charset="0"/>
              </a:rPr>
              <a:t> 存储系统</a:t>
            </a:r>
            <a:endParaRPr lang="en-US" altLang="zh-CN" sz="2800" dirty="0">
              <a:solidFill>
                <a:srgbClr val="595757"/>
              </a:solidFill>
              <a:latin typeface="Lexend" pitchFamily="2" charset="0"/>
            </a:endParaRPr>
          </a:p>
          <a:p>
            <a:pPr marL="676275" indent="-625475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" altLang="zh-CN" sz="2800" dirty="0">
                <a:solidFill>
                  <a:srgbClr val="595757"/>
                </a:solidFill>
                <a:latin typeface="Lexend" pitchFamily="2" charset="0"/>
              </a:rPr>
              <a:t>CPU </a:t>
            </a:r>
            <a:r>
              <a:rPr lang="zh-CN" altLang="en-US" sz="2800" dirty="0">
                <a:solidFill>
                  <a:srgbClr val="595757"/>
                </a:solidFill>
                <a:latin typeface="Lexend" pitchFamily="2" charset="0"/>
              </a:rPr>
              <a:t>计算集群</a:t>
            </a:r>
            <a:endParaRPr lang="en-US" altLang="zh-CN" sz="2800" dirty="0">
              <a:solidFill>
                <a:srgbClr val="595757"/>
              </a:solidFill>
              <a:latin typeface="Lexend" pitchFamily="2" charset="0"/>
            </a:endParaRPr>
          </a:p>
          <a:p>
            <a:pPr marL="676275" indent="-625475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800" dirty="0">
                <a:solidFill>
                  <a:srgbClr val="595757"/>
                </a:solidFill>
                <a:latin typeface="Lexend" pitchFamily="2" charset="0"/>
              </a:rPr>
              <a:t>以太网互联</a:t>
            </a:r>
            <a:endParaRPr lang="en-US" altLang="zh-CN" sz="2800" dirty="0">
              <a:solidFill>
                <a:srgbClr val="595757"/>
              </a:solidFill>
              <a:latin typeface="Lexend" pitchFamily="2" charset="0"/>
            </a:endParaRPr>
          </a:p>
          <a:p>
            <a:pPr marL="676275" indent="-625475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800" dirty="0">
                <a:solidFill>
                  <a:srgbClr val="595757"/>
                </a:solidFill>
                <a:latin typeface="Lexend" pitchFamily="2" charset="0"/>
              </a:rPr>
              <a:t>风火水电</a:t>
            </a:r>
            <a:endParaRPr lang="en-US" altLang="zh-CN" sz="2800" dirty="0">
              <a:solidFill>
                <a:srgbClr val="595757"/>
              </a:solidFill>
              <a:latin typeface="Lexend" pitchFamily="2" charset="0"/>
            </a:endParaRPr>
          </a:p>
          <a:p>
            <a:pPr marL="676275" indent="-625475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zh-CN" altLang="en-US" sz="2800" dirty="0">
                <a:solidFill>
                  <a:srgbClr val="595757"/>
                </a:solidFill>
              </a:rPr>
              <a:t>十万卡 </a:t>
            </a:r>
            <a:r>
              <a:rPr lang="en-US" altLang="zh-CN" sz="2800" dirty="0">
                <a:solidFill>
                  <a:srgbClr val="595757"/>
                </a:solidFill>
              </a:rPr>
              <a:t>AI</a:t>
            </a:r>
            <a:r>
              <a:rPr lang="zh-CN" altLang="en-US" sz="2800" dirty="0">
                <a:solidFill>
                  <a:srgbClr val="595757"/>
                </a:solidFill>
              </a:rPr>
              <a:t> 集群 の 思考</a:t>
            </a:r>
            <a:endParaRPr lang="zh-CN" altLang="en-US" sz="2800" dirty="0">
              <a:solidFill>
                <a:srgbClr val="595757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51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E27558E-E6D5-5BA2-C58E-C9A24EDB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BBB3CC9-5FD2-E83E-12E5-BDB974456A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>
                <a:hlinkClick r:id="rId2"/>
              </a:rPr>
              <a:t>https://www.youtube.com/embed/Jf8EPSBZU7Y</a:t>
            </a:r>
            <a:endParaRPr lang="en" altLang="zh-CN" dirty="0"/>
          </a:p>
          <a:p>
            <a:r>
              <a:rPr lang="en" altLang="zh-CN" dirty="0">
                <a:hlinkClick r:id="rId3"/>
              </a:rPr>
              <a:t>https://www.youtube.com/watch?v=Jf8EPSBZU7Y&amp;t=1s</a:t>
            </a:r>
            <a:endParaRPr lang="en" altLang="zh-CN" dirty="0"/>
          </a:p>
          <a:p>
            <a:endParaRPr lang="e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086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81762" y="2395923"/>
            <a:ext cx="91598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ctr">
              <a:buClr>
                <a:srgbClr val="C00000"/>
              </a:buClr>
            </a:pPr>
            <a:r>
              <a:rPr lang="en-US" altLang="zh-CN" sz="8800" b="1" i="0" dirty="0">
                <a:solidFill>
                  <a:schemeClr val="tx2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GPU</a:t>
            </a:r>
            <a:r>
              <a:rPr lang="zh-CN" altLang="en-US" sz="8800" b="1" i="0" dirty="0">
                <a:solidFill>
                  <a:schemeClr val="tx2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US" altLang="zh-CN" sz="8800" b="1" i="0" dirty="0">
                <a:solidFill>
                  <a:schemeClr val="tx2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H100</a:t>
            </a:r>
            <a:endParaRPr lang="en-US" altLang="zh-CN" sz="8800" b="1" dirty="0">
              <a:solidFill>
                <a:schemeClr val="tx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8800" b="1" dirty="0">
                <a:solidFill>
                  <a:schemeClr val="tx2"/>
                </a:solidFill>
                <a:effectLst/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液冷</a:t>
            </a:r>
            <a:r>
              <a:rPr lang="zh-CN" altLang="en-US" sz="8800" b="1" dirty="0">
                <a:solidFill>
                  <a:schemeClr val="tx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机架</a:t>
            </a:r>
            <a:endParaRPr lang="en-US" altLang="zh-CN" sz="8800" b="1" dirty="0">
              <a:solidFill>
                <a:schemeClr val="tx2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83C248-1A02-DC83-1D91-A49444EA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超微液冷 </a:t>
            </a:r>
            <a:r>
              <a:rPr lang="en-US" altLang="zh-CN" dirty="0"/>
              <a:t>GPU</a:t>
            </a:r>
            <a:r>
              <a:rPr lang="zh-CN" altLang="en-US" dirty="0"/>
              <a:t> 机架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D3CA794-059C-DCFD-6A0E-F03C6E7D59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" altLang="zh-CN" b="1" dirty="0"/>
              <a:t>GPU</a:t>
            </a:r>
            <a:r>
              <a:rPr lang="zh-CN" altLang="en" b="1" dirty="0"/>
              <a:t>：</a:t>
            </a:r>
            <a:endParaRPr lang="en-US" altLang="zh-CN" b="1" dirty="0"/>
          </a:p>
          <a:p>
            <a:pPr lvl="1" algn="just"/>
            <a:r>
              <a:rPr lang="en" altLang="zh-CN" dirty="0"/>
              <a:t>Colossus</a:t>
            </a:r>
            <a:r>
              <a:rPr lang="zh-CN" altLang="en-US" dirty="0"/>
              <a:t> 目前部署 </a:t>
            </a:r>
            <a:r>
              <a:rPr lang="en-US" altLang="zh-CN" dirty="0"/>
              <a:t>10</a:t>
            </a:r>
            <a:r>
              <a:rPr lang="zh-CN" altLang="en-US" dirty="0"/>
              <a:t> 万 </a:t>
            </a:r>
            <a:r>
              <a:rPr lang="en" altLang="zh-CN" dirty="0"/>
              <a:t>NVIDIA Hopper GPU</a:t>
            </a:r>
            <a:r>
              <a:rPr lang="zh-CN" altLang="en" dirty="0"/>
              <a:t>，</a:t>
            </a:r>
            <a:r>
              <a:rPr lang="zh-CN" altLang="en-US" dirty="0"/>
              <a:t>包括 </a:t>
            </a:r>
            <a:r>
              <a:rPr lang="en-US" altLang="zh-CN" dirty="0"/>
              <a:t>5</a:t>
            </a:r>
            <a:r>
              <a:rPr lang="zh-CN" altLang="en-US" dirty="0"/>
              <a:t> 万个 </a:t>
            </a:r>
            <a:r>
              <a:rPr lang="en" altLang="zh-CN" dirty="0"/>
              <a:t>H100</a:t>
            </a:r>
            <a:r>
              <a:rPr lang="zh-CN" altLang="en-US" dirty="0"/>
              <a:t> 和 </a:t>
            </a:r>
            <a:r>
              <a:rPr lang="en-US" altLang="zh-CN" dirty="0"/>
              <a:t>5</a:t>
            </a:r>
            <a:r>
              <a:rPr lang="zh-CN" altLang="en-US" dirty="0"/>
              <a:t> 万个 </a:t>
            </a:r>
            <a:r>
              <a:rPr lang="en" altLang="zh-CN" dirty="0"/>
              <a:t>H200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 algn="just"/>
            <a:r>
              <a:rPr lang="en" altLang="zh-CN" dirty="0"/>
              <a:t>Colossus </a:t>
            </a:r>
            <a:r>
              <a:rPr lang="zh-CN" altLang="en-US" dirty="0"/>
              <a:t>基本构建模块是超微液冷机架，每个机架配备八台 </a:t>
            </a:r>
            <a:r>
              <a:rPr lang="en-US" altLang="zh-CN" dirty="0"/>
              <a:t>4</a:t>
            </a:r>
            <a:r>
              <a:rPr lang="en" altLang="zh-CN" dirty="0"/>
              <a:t>U </a:t>
            </a:r>
            <a:r>
              <a:rPr lang="zh-CN" altLang="en-US" dirty="0"/>
              <a:t>服务器；</a:t>
            </a:r>
            <a:endParaRPr lang="en-US" altLang="zh-CN" dirty="0"/>
          </a:p>
          <a:p>
            <a:pPr algn="just"/>
            <a:r>
              <a:rPr lang="zh-CN" altLang="en-US" b="1" dirty="0"/>
              <a:t>机架配置：</a:t>
            </a:r>
            <a:endParaRPr lang="en-US" altLang="zh-CN" b="1" dirty="0"/>
          </a:p>
          <a:p>
            <a:pPr lvl="1" algn="just"/>
            <a:r>
              <a:rPr lang="zh-CN" altLang="en-US" dirty="0"/>
              <a:t>每台服务器搭载八块 </a:t>
            </a:r>
            <a:r>
              <a:rPr lang="en" altLang="zh-CN" dirty="0"/>
              <a:t>NVIDIA H100 GPU</a:t>
            </a:r>
            <a:r>
              <a:rPr lang="zh-CN" altLang="en" dirty="0"/>
              <a:t>，</a:t>
            </a:r>
            <a:r>
              <a:rPr lang="zh-CN" altLang="en-US" dirty="0"/>
              <a:t>这样每个机架总共有 </a:t>
            </a:r>
            <a:r>
              <a:rPr lang="en-US" altLang="zh-CN" dirty="0"/>
              <a:t>64 </a:t>
            </a:r>
            <a:r>
              <a:rPr lang="zh-CN" altLang="en-US" dirty="0"/>
              <a:t>块 </a:t>
            </a:r>
            <a:r>
              <a:rPr lang="en" altLang="zh-CN" dirty="0"/>
              <a:t>GPU</a:t>
            </a:r>
            <a:r>
              <a:rPr lang="zh-CN" altLang="en-US" dirty="0"/>
              <a:t>；</a:t>
            </a:r>
            <a:endParaRPr lang="zh-CN" altLang="en" dirty="0"/>
          </a:p>
          <a:p>
            <a:pPr lvl="1" algn="just"/>
            <a:r>
              <a:rPr lang="zh-CN" altLang="en-US" dirty="0"/>
              <a:t>每个机架可容纳 </a:t>
            </a:r>
            <a:r>
              <a:rPr lang="en-US" altLang="zh-CN" dirty="0"/>
              <a:t>64</a:t>
            </a:r>
            <a:r>
              <a:rPr lang="zh-CN" altLang="en-US" dirty="0"/>
              <a:t> 个 </a:t>
            </a:r>
            <a:r>
              <a:rPr lang="en" altLang="zh-CN" dirty="0"/>
              <a:t>GPU</a:t>
            </a:r>
            <a:r>
              <a:rPr lang="zh-CN" altLang="en" dirty="0"/>
              <a:t>，</a:t>
            </a:r>
            <a:r>
              <a:rPr lang="en" altLang="zh-CN" dirty="0"/>
              <a:t>8</a:t>
            </a:r>
            <a:r>
              <a:rPr lang="zh-CN" altLang="en-US" dirty="0"/>
              <a:t>个机架组成一个阵列，共计 </a:t>
            </a:r>
            <a:r>
              <a:rPr lang="en-US" altLang="zh-CN" dirty="0"/>
              <a:t>512</a:t>
            </a:r>
            <a:r>
              <a:rPr lang="zh-CN" altLang="en-US" dirty="0"/>
              <a:t> 个 </a:t>
            </a:r>
            <a:r>
              <a:rPr lang="en" altLang="zh-CN" dirty="0"/>
              <a:t>GPU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 algn="just"/>
            <a:r>
              <a:rPr lang="en" altLang="zh-CN" dirty="0"/>
              <a:t>Colossus</a:t>
            </a:r>
            <a:r>
              <a:rPr lang="zh-CN" altLang="en-US" dirty="0"/>
              <a:t> 共有超过 </a:t>
            </a:r>
            <a:r>
              <a:rPr lang="en-US" altLang="zh-CN" dirty="0"/>
              <a:t>1500</a:t>
            </a:r>
            <a:r>
              <a:rPr lang="zh-CN" altLang="en-US" dirty="0"/>
              <a:t> 个机架，接近</a:t>
            </a:r>
            <a:r>
              <a:rPr lang="en-US" altLang="zh-CN" dirty="0"/>
              <a:t>200</a:t>
            </a:r>
            <a:r>
              <a:rPr lang="zh-CN" altLang="en-US" dirty="0"/>
              <a:t>个阵列；</a:t>
            </a:r>
            <a:endParaRPr lang="en-US" altLang="zh-CN" dirty="0"/>
          </a:p>
          <a:p>
            <a:pPr lvl="1" algn="just"/>
            <a:r>
              <a:rPr lang="zh-CN" altLang="en-US" dirty="0"/>
              <a:t>每个服务器配备了四个电源，这些电源支持热插拔，并通过三相 </a:t>
            </a:r>
            <a:r>
              <a:rPr lang="en" altLang="zh-CN" dirty="0"/>
              <a:t>PDU </a:t>
            </a:r>
            <a:r>
              <a:rPr lang="zh-CN" altLang="en-US" dirty="0"/>
              <a:t>进行供电；</a:t>
            </a:r>
          </a:p>
        </p:txBody>
      </p:sp>
    </p:spTree>
    <p:extLst>
      <p:ext uri="{BB962C8B-B14F-4D97-AF65-F5344CB8AC3E}">
        <p14:creationId xmlns:p14="http://schemas.microsoft.com/office/powerpoint/2010/main" val="109594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83C248-1A02-DC83-1D91-A49444EA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超微液冷 </a:t>
            </a:r>
            <a:r>
              <a:rPr lang="en-US" altLang="zh-CN" dirty="0"/>
              <a:t>GPU</a:t>
            </a:r>
            <a:r>
              <a:rPr lang="zh-CN" altLang="en-US" dirty="0"/>
              <a:t> 服务器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D3CA794-059C-DCFD-6A0E-F03C6E7D5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111979"/>
            <a:ext cx="10963473" cy="5425455"/>
          </a:xfrm>
        </p:spPr>
        <p:txBody>
          <a:bodyPr/>
          <a:lstStyle/>
          <a:p>
            <a:pPr algn="just"/>
            <a:r>
              <a:rPr lang="en" altLang="zh-CN" b="1" dirty="0"/>
              <a:t>CPU</a:t>
            </a:r>
            <a:r>
              <a:rPr lang="zh-CN" altLang="en-US" b="1" dirty="0"/>
              <a:t> </a:t>
            </a:r>
            <a:r>
              <a:rPr lang="en-US" altLang="zh-CN" b="1" dirty="0"/>
              <a:t>Tray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 algn="just"/>
            <a:r>
              <a:rPr lang="zh-CN" altLang="en-US" dirty="0"/>
              <a:t>配备两个 </a:t>
            </a:r>
            <a:r>
              <a:rPr lang="en" altLang="zh-CN" dirty="0"/>
              <a:t>x86 CPU</a:t>
            </a:r>
            <a:r>
              <a:rPr lang="zh-CN" altLang="en-US" dirty="0"/>
              <a:t> 液冷块 </a:t>
            </a:r>
            <a:r>
              <a:rPr lang="en-US" altLang="zh-CN" dirty="0"/>
              <a:t>+</a:t>
            </a:r>
            <a:r>
              <a:rPr lang="zh-CN" altLang="en-US" dirty="0"/>
              <a:t> 一个用于冷却四个 </a:t>
            </a:r>
            <a:r>
              <a:rPr lang="en" altLang="zh-CN" dirty="0"/>
              <a:t>Broadcom PCIe</a:t>
            </a:r>
            <a:r>
              <a:rPr lang="zh-CN" altLang="en-US" dirty="0"/>
              <a:t> 交换机的定制液冷块；</a:t>
            </a:r>
          </a:p>
          <a:p>
            <a:pPr algn="just"/>
            <a:r>
              <a:rPr lang="zh-CN" altLang="en-US" b="1" dirty="0"/>
              <a:t>可维护性：</a:t>
            </a:r>
            <a:endParaRPr lang="en-US" altLang="zh-CN" b="1" dirty="0"/>
          </a:p>
          <a:p>
            <a:pPr lvl="1" algn="just"/>
            <a:r>
              <a:rPr lang="zh-CN" altLang="en-US" dirty="0"/>
              <a:t>超微系统采用可维护托盘设计，每个服务器配备了四个热插拔电源；</a:t>
            </a:r>
            <a:endParaRPr lang="en-US" altLang="zh-CN" dirty="0"/>
          </a:p>
          <a:p>
            <a:pPr lvl="1" algn="just"/>
            <a:r>
              <a:rPr lang="en" altLang="zh-CN" dirty="0"/>
              <a:t>1U </a:t>
            </a:r>
            <a:r>
              <a:rPr lang="zh-CN" altLang="en-US" dirty="0"/>
              <a:t>机架歧管设计有助于引入冷却液和排出热液；</a:t>
            </a:r>
            <a:endParaRPr lang="en-US" altLang="zh-CN" dirty="0"/>
          </a:p>
          <a:p>
            <a:pPr lvl="1" algn="just"/>
            <a:r>
              <a:rPr lang="zh-CN" altLang="en-US" dirty="0"/>
              <a:t>部件被移除后，托盘便可以轻松拉出进行维护；</a:t>
            </a:r>
          </a:p>
        </p:txBody>
      </p:sp>
    </p:spTree>
    <p:extLst>
      <p:ext uri="{BB962C8B-B14F-4D97-AF65-F5344CB8AC3E}">
        <p14:creationId xmlns:p14="http://schemas.microsoft.com/office/powerpoint/2010/main" val="93075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83C248-1A02-DC83-1D91-A49444EA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超微液冷 </a:t>
            </a:r>
            <a:r>
              <a:rPr lang="en-US" altLang="zh-CN" dirty="0"/>
              <a:t>GPU</a:t>
            </a:r>
            <a:r>
              <a:rPr lang="zh-CN" altLang="en-US" dirty="0"/>
              <a:t> 服务器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D3CA794-059C-DCFD-6A0E-F03C6E7D5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111979"/>
            <a:ext cx="10963473" cy="5425455"/>
          </a:xfrm>
        </p:spPr>
        <p:txBody>
          <a:bodyPr/>
          <a:lstStyle/>
          <a:p>
            <a:pPr algn="just"/>
            <a:r>
              <a:rPr lang="zh-CN" altLang="en-US" b="1" dirty="0"/>
              <a:t>网络：</a:t>
            </a:r>
            <a:endParaRPr lang="en-US" altLang="zh-CN" b="1" dirty="0"/>
          </a:p>
          <a:p>
            <a:pPr lvl="1" algn="just"/>
            <a:r>
              <a:rPr lang="zh-CN" altLang="en-US" dirty="0"/>
              <a:t>在机架背面，我们看到用于 </a:t>
            </a:r>
            <a:r>
              <a:rPr lang="en" altLang="zh-CN" dirty="0"/>
              <a:t>GPU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" altLang="zh-CN" dirty="0"/>
              <a:t>CPU </a:t>
            </a:r>
            <a:r>
              <a:rPr lang="zh-CN" altLang="en" dirty="0"/>
              <a:t>连接</a:t>
            </a:r>
            <a:r>
              <a:rPr lang="zh-CN" altLang="en-US" dirty="0"/>
              <a:t>的 </a:t>
            </a:r>
            <a:r>
              <a:rPr lang="en-US" altLang="zh-CN" dirty="0"/>
              <a:t>400</a:t>
            </a:r>
            <a:r>
              <a:rPr lang="en" altLang="zh-CN" dirty="0"/>
              <a:t>GbE </a:t>
            </a:r>
            <a:r>
              <a:rPr lang="zh-CN" altLang="en-US" dirty="0"/>
              <a:t>光纤，以及用于管理网络的铜缆；</a:t>
            </a:r>
            <a:endParaRPr lang="en-US" altLang="zh-CN" dirty="0"/>
          </a:p>
          <a:p>
            <a:pPr lvl="1" algn="just"/>
            <a:r>
              <a:rPr lang="zh-CN" altLang="en-US" dirty="0"/>
              <a:t>每个节点配备 </a:t>
            </a:r>
            <a:r>
              <a:rPr lang="en-US" altLang="zh-CN" dirty="0"/>
              <a:t>9</a:t>
            </a:r>
            <a:r>
              <a:rPr lang="zh-CN" altLang="en-US" dirty="0"/>
              <a:t> 个 </a:t>
            </a:r>
            <a:r>
              <a:rPr lang="en-US" altLang="zh-CN" dirty="0"/>
              <a:t>400</a:t>
            </a:r>
            <a:r>
              <a:rPr lang="en" altLang="zh-CN" dirty="0"/>
              <a:t>GbE</a:t>
            </a:r>
            <a:r>
              <a:rPr lang="zh-CN" altLang="en-US" dirty="0"/>
              <a:t>（</a:t>
            </a:r>
            <a:r>
              <a:rPr lang="en" altLang="zh-CN" dirty="0"/>
              <a:t>Gigabit Ethernet</a:t>
            </a:r>
            <a:r>
              <a:rPr lang="zh-CN" altLang="en-US" dirty="0"/>
              <a:t>） 网络连接，总带宽达到 </a:t>
            </a:r>
            <a:r>
              <a:rPr lang="en-US" altLang="zh-CN" dirty="0"/>
              <a:t>3.6</a:t>
            </a:r>
            <a:r>
              <a:rPr lang="zh-CN" altLang="en-US" dirty="0"/>
              <a:t> </a:t>
            </a:r>
            <a:r>
              <a:rPr lang="en" altLang="zh-CN" dirty="0" err="1"/>
              <a:t>Tbps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 algn="just"/>
            <a:r>
              <a:rPr lang="en-US" altLang="zh-CN" dirty="0"/>
              <a:t>8</a:t>
            </a:r>
            <a:r>
              <a:rPr lang="zh-CN" altLang="en-US" dirty="0"/>
              <a:t> 个 </a:t>
            </a:r>
            <a:r>
              <a:rPr lang="en" altLang="zh-CN" dirty="0"/>
              <a:t>NVIDIA BlueField-3 </a:t>
            </a:r>
            <a:r>
              <a:rPr lang="en" altLang="zh-CN" dirty="0" err="1"/>
              <a:t>SuperNIC</a:t>
            </a:r>
            <a:r>
              <a:rPr lang="zh-CN" altLang="en-US" dirty="0"/>
              <a:t> 用于 </a:t>
            </a:r>
            <a:r>
              <a:rPr lang="en" altLang="zh-CN" dirty="0"/>
              <a:t>AI</a:t>
            </a:r>
            <a:r>
              <a:rPr lang="zh-CN" altLang="en-US" dirty="0"/>
              <a:t> 网络；</a:t>
            </a:r>
            <a:endParaRPr lang="en-US" altLang="zh-CN" dirty="0"/>
          </a:p>
          <a:p>
            <a:pPr lvl="1" algn="just"/>
            <a:r>
              <a:rPr lang="en-US" altLang="zh-CN" dirty="0"/>
              <a:t>1</a:t>
            </a:r>
            <a:r>
              <a:rPr lang="zh-CN" altLang="en-US" dirty="0"/>
              <a:t> 个 </a:t>
            </a:r>
            <a:r>
              <a:rPr lang="en" altLang="zh-CN" dirty="0"/>
              <a:t>Mellanox ConnectX-7</a:t>
            </a:r>
            <a:r>
              <a:rPr lang="zh-CN" altLang="en-US" dirty="0"/>
              <a:t> 网卡提供 </a:t>
            </a:r>
            <a:r>
              <a:rPr lang="en" altLang="zh-CN" dirty="0"/>
              <a:t>CPU</a:t>
            </a:r>
            <a:r>
              <a:rPr lang="zh-CN" altLang="en-US" dirty="0"/>
              <a:t> 端其他网络功能；</a:t>
            </a:r>
          </a:p>
        </p:txBody>
      </p:sp>
    </p:spTree>
    <p:extLst>
      <p:ext uri="{BB962C8B-B14F-4D97-AF65-F5344CB8AC3E}">
        <p14:creationId xmlns:p14="http://schemas.microsoft.com/office/powerpoint/2010/main" val="3017899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81762" y="2395923"/>
            <a:ext cx="91598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ctr">
              <a:buClr>
                <a:srgbClr val="C00000"/>
              </a:buClr>
            </a:pPr>
            <a:r>
              <a:rPr lang="en-US" altLang="zh-CN" sz="8800" b="1" dirty="0" err="1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UTURA MEDIUM" panose="020B0602020204020303" pitchFamily="34" charset="-79"/>
              </a:rPr>
              <a:t>NVMe</a:t>
            </a:r>
            <a:endParaRPr lang="en-US" altLang="zh-CN" sz="88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FUTURA 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8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UTURA MEDIUM" panose="020B0602020204020303" pitchFamily="34" charset="-79"/>
              </a:rPr>
              <a:t>存储系统</a:t>
            </a:r>
          </a:p>
        </p:txBody>
      </p:sp>
    </p:spTree>
    <p:extLst>
      <p:ext uri="{BB962C8B-B14F-4D97-AF65-F5344CB8AC3E}">
        <p14:creationId xmlns:p14="http://schemas.microsoft.com/office/powerpoint/2010/main" val="419060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283C248-1A02-DC83-1D91-A49444EA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存储系统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D3CA794-059C-DCFD-6A0E-F03C6E7D5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111979"/>
            <a:ext cx="10963473" cy="542545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规模：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en" altLang="zh-CN" dirty="0"/>
              <a:t>EB</a:t>
            </a:r>
            <a:r>
              <a:rPr lang="zh-CN" altLang="en-US" dirty="0"/>
              <a:t> 级存储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介质：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en" altLang="zh-CN" dirty="0" err="1"/>
              <a:t>NVMe</a:t>
            </a:r>
            <a:r>
              <a:rPr lang="en" altLang="zh-CN" dirty="0"/>
              <a:t> SSD</a:t>
            </a:r>
            <a:endParaRPr lang="zh-CN" altLang="e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服务器：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超微 </a:t>
            </a:r>
            <a:r>
              <a:rPr lang="en-US" altLang="zh-CN" dirty="0"/>
              <a:t>1</a:t>
            </a:r>
            <a:r>
              <a:rPr lang="en" altLang="zh-CN" dirty="0"/>
              <a:t>U</a:t>
            </a:r>
            <a:r>
              <a:rPr lang="zh-CN" altLang="en-US" dirty="0"/>
              <a:t> 服务器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b="1" dirty="0"/>
              <a:t>特点：</a:t>
            </a:r>
            <a:endParaRPr lang="en-US" altLang="zh-CN" b="1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满足 </a:t>
            </a:r>
            <a:r>
              <a:rPr lang="en" altLang="zh-CN" dirty="0"/>
              <a:t>AI</a:t>
            </a:r>
            <a:r>
              <a:rPr lang="zh-CN" altLang="en-US" dirty="0"/>
              <a:t> 大模型训练对存储容量需求；</a:t>
            </a:r>
            <a:endParaRPr lang="en-US" altLang="zh-CN" dirty="0"/>
          </a:p>
          <a:p>
            <a:pPr marL="579890" lvl="1" indent="-342900" algn="just">
              <a:buFont typeface="Arial" panose="020B0604020202020204" pitchFamily="34" charset="0"/>
              <a:buChar char="•"/>
            </a:pPr>
            <a:r>
              <a:rPr lang="zh-CN" altLang="en-US" dirty="0"/>
              <a:t>通过网络交付，供所有 </a:t>
            </a:r>
            <a:r>
              <a:rPr lang="en" altLang="zh-CN" dirty="0"/>
              <a:t>GPU</a:t>
            </a:r>
            <a:r>
              <a:rPr lang="zh-CN" altLang="en-US" dirty="0"/>
              <a:t> 和 </a:t>
            </a:r>
            <a:r>
              <a:rPr lang="en" altLang="zh-CN" dirty="0"/>
              <a:t>CPU</a:t>
            </a:r>
            <a:r>
              <a:rPr lang="zh-CN" altLang="en-US" dirty="0"/>
              <a:t> 服务器访问；</a:t>
            </a:r>
          </a:p>
        </p:txBody>
      </p:sp>
    </p:spTree>
    <p:extLst>
      <p:ext uri="{BB962C8B-B14F-4D97-AF65-F5344CB8AC3E}">
        <p14:creationId xmlns:p14="http://schemas.microsoft.com/office/powerpoint/2010/main" val="257022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81762" y="2395923"/>
            <a:ext cx="91598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ctr">
              <a:buClr>
                <a:srgbClr val="C00000"/>
              </a:buClr>
            </a:pPr>
            <a:r>
              <a:rPr lang="en-US" altLang="zh-CN" sz="8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UTURA MEDIUM" panose="020B0602020204020303" pitchFamily="34" charset="-79"/>
              </a:rPr>
              <a:t>CPU</a:t>
            </a:r>
          </a:p>
          <a:p>
            <a:pPr marL="50800" algn="ctr">
              <a:buClr>
                <a:srgbClr val="C00000"/>
              </a:buClr>
            </a:pPr>
            <a:r>
              <a:rPr lang="en-US" altLang="zh-CN" sz="8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UTURA MEDIUM" panose="020B0602020204020303" pitchFamily="34" charset="-79"/>
              </a:rPr>
              <a:t> </a:t>
            </a:r>
            <a:r>
              <a:rPr lang="zh-CN" altLang="en-US" sz="88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FUTURA MEDIUM" panose="020B0602020204020303" pitchFamily="34" charset="-79"/>
              </a:rPr>
              <a:t>计算集群</a:t>
            </a:r>
          </a:p>
        </p:txBody>
      </p:sp>
    </p:spTree>
    <p:extLst>
      <p:ext uri="{BB962C8B-B14F-4D97-AF65-F5344CB8AC3E}">
        <p14:creationId xmlns:p14="http://schemas.microsoft.com/office/powerpoint/2010/main" val="3099623329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28626</TotalTime>
  <Words>940</Words>
  <Application>Microsoft Macintosh PowerPoint</Application>
  <PresentationFormat>自定义</PresentationFormat>
  <Paragraphs>122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 Medium</vt:lpstr>
      <vt:lpstr>Futura 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目录</vt:lpstr>
      <vt:lpstr>PowerPoint 演示文稿</vt:lpstr>
      <vt:lpstr>超微液冷 GPU 机架</vt:lpstr>
      <vt:lpstr>超微液冷 GPU 服务器</vt:lpstr>
      <vt:lpstr>超微液冷 GPU 服务器</vt:lpstr>
      <vt:lpstr>PowerPoint 演示文稿</vt:lpstr>
      <vt:lpstr>存储系统</vt:lpstr>
      <vt:lpstr>PowerPoint 演示文稿</vt:lpstr>
      <vt:lpstr>CPU 计算集群</vt:lpstr>
      <vt:lpstr>PowerPoint 演示文稿</vt:lpstr>
      <vt:lpstr>参数面网络互联</vt:lpstr>
      <vt:lpstr>业务面网络互联</vt:lpstr>
      <vt:lpstr>PowerPoint 演示文稿</vt:lpstr>
      <vt:lpstr>GPU Rack 冷却系统</vt:lpstr>
      <vt:lpstr>其他冷却系统</vt:lpstr>
      <vt:lpstr>电力系统</vt:lpstr>
      <vt:lpstr>PowerPoint 演示文稿</vt:lpstr>
      <vt:lpstr>思考</vt:lpstr>
      <vt:lpstr>PowerPoint 演示文稿</vt:lpstr>
      <vt:lpstr>Reference 引用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9069</cp:revision>
  <cp:lastPrinted>2023-09-08T09:14:01Z</cp:lastPrinted>
  <dcterms:created xsi:type="dcterms:W3CDTF">2020-08-28T08:44:19Z</dcterms:created>
  <dcterms:modified xsi:type="dcterms:W3CDTF">2024-12-02T16:07:55Z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