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1"/>
  </p:notesMasterIdLst>
  <p:handoutMasterIdLst>
    <p:handoutMasterId r:id="rId22"/>
  </p:handoutMasterIdLst>
  <p:sldIdLst>
    <p:sldId id="603" r:id="rId5"/>
    <p:sldId id="2147483507" r:id="rId6"/>
    <p:sldId id="2618" r:id="rId7"/>
    <p:sldId id="2500" r:id="rId8"/>
    <p:sldId id="2147483499" r:id="rId9"/>
    <p:sldId id="2147483508" r:id="rId10"/>
    <p:sldId id="2147483509" r:id="rId11"/>
    <p:sldId id="2147483510" r:id="rId12"/>
    <p:sldId id="2147483511" r:id="rId13"/>
    <p:sldId id="2147483512" r:id="rId14"/>
    <p:sldId id="2147483515" r:id="rId15"/>
    <p:sldId id="2147483513" r:id="rId16"/>
    <p:sldId id="2516" r:id="rId17"/>
    <p:sldId id="2515" r:id="rId18"/>
    <p:sldId id="582" r:id="rId19"/>
    <p:sldId id="2419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4" autoAdjust="0"/>
    <p:restoredTop sz="94704" autoAdjust="0"/>
  </p:normalViewPr>
  <p:slideViewPr>
    <p:cSldViewPr snapToGrid="0" snapToObjects="1">
      <p:cViewPr>
        <p:scale>
          <a:sx n="100" d="100"/>
          <a:sy n="100" d="100"/>
        </p:scale>
        <p:origin x="1680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20B2-20CF-7D3B-8D6A-5EE8504E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2FBEBB-B18C-81E6-5A21-C0B00B954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E6C4E3-227C-1489-563C-C925DB6D7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34B0B-48EB-5F10-A36B-5DB583B12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040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ithub.com/Infrasys-AI/AIInfra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8647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github.com/Infrasys-AI/AIInfra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  <p:sldLayoutId id="2147483984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ankeexe.medium.com/how-rolling-and-rollback-deployments-work-in-kubernetes-8db4c4dce599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K</a:t>
            </a: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8S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容器编排与作业管理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B30FA-82BB-247B-4F4B-B07E7202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4DD51698-CDD7-9224-4860-37BB0462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作业工作原理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DF2039B-A808-1353-3395-B0EAADA97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工作原理：监控</a:t>
            </a:r>
            <a:r>
              <a:rPr lang="en-US" altLang="zh-CN" dirty="0"/>
              <a:t>Pod</a:t>
            </a:r>
            <a:r>
              <a:rPr lang="zh-CN" altLang="en-US" dirty="0"/>
              <a:t>状态，直到预期的</a:t>
            </a:r>
            <a:r>
              <a:rPr lang="en-US" altLang="zh-CN" dirty="0"/>
              <a:t>Pod</a:t>
            </a:r>
            <a:r>
              <a:rPr lang="zh-CN" altLang="en-US" dirty="0"/>
              <a:t>成功完成。</a:t>
            </a:r>
            <a:endParaRPr lang="en-US" altLang="zh-CN" dirty="0"/>
          </a:p>
          <a:p>
            <a:r>
              <a:rPr lang="zh-CN" altLang="en-US" dirty="0"/>
              <a:t>适用场景：</a:t>
            </a:r>
            <a:endParaRPr lang="en-US" altLang="zh-CN" dirty="0"/>
          </a:p>
          <a:p>
            <a:pPr lvl="1"/>
            <a:r>
              <a:rPr lang="zh-CN" altLang="en-US" dirty="0"/>
              <a:t>批处理任务：需要完成大量数据处理的批处理作业。</a:t>
            </a:r>
            <a:endParaRPr lang="en-US" altLang="zh-CN" dirty="0"/>
          </a:p>
          <a:p>
            <a:pPr lvl="1"/>
            <a:r>
              <a:rPr lang="zh-CN" altLang="en-US" dirty="0"/>
              <a:t>计算密集型任务：科学计算、金融建模、视频渲染。</a:t>
            </a:r>
            <a:endParaRPr lang="en-US" altLang="zh-CN" dirty="0"/>
          </a:p>
          <a:p>
            <a:pPr lvl="1"/>
            <a:r>
              <a:rPr lang="zh-CN" altLang="en-US" dirty="0"/>
              <a:t>备份和恢复任务：特定触发下运行备份任务，以确保数据安全，并在需要时执行恢复操作。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40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963F-9E12-4E7C-5E1B-47945C183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31DAC035-33A6-AF1C-D750-ED8A5404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作业配置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808B24-2CB2-9A8F-B7C6-FC13FB03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lvl="1"/>
            <a:r>
              <a:rPr lang="en-US" altLang="zh-CN" dirty="0" err="1"/>
              <a:t>spec.template</a:t>
            </a:r>
            <a:r>
              <a:rPr lang="en-US" altLang="zh-CN" dirty="0"/>
              <a:t>: Pod </a:t>
            </a:r>
            <a:r>
              <a:rPr lang="zh-CN" altLang="en-US" dirty="0"/>
              <a:t>模板</a:t>
            </a:r>
            <a:endParaRPr lang="en-US" altLang="zh-CN" dirty="0"/>
          </a:p>
          <a:p>
            <a:pPr lvl="1"/>
            <a:r>
              <a:rPr lang="en-US" altLang="zh-CN" dirty="0" err="1"/>
              <a:t>spec.completions</a:t>
            </a:r>
            <a:r>
              <a:rPr lang="en-US" altLang="zh-CN" dirty="0"/>
              <a:t>: </a:t>
            </a:r>
            <a:r>
              <a:rPr lang="zh-CN" altLang="en-US" dirty="0"/>
              <a:t>指定成功完成的 </a:t>
            </a:r>
            <a:r>
              <a:rPr lang="en-US" altLang="zh-CN" dirty="0"/>
              <a:t>Pod 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en-US" altLang="zh-CN" dirty="0" err="1"/>
              <a:t>spec.parallelism</a:t>
            </a:r>
            <a:r>
              <a:rPr lang="en-US" altLang="zh-CN" dirty="0"/>
              <a:t>: </a:t>
            </a:r>
            <a:r>
              <a:rPr lang="zh-CN" altLang="en-US" dirty="0"/>
              <a:t>指定并行运行的 </a:t>
            </a:r>
            <a:r>
              <a:rPr lang="en-US" altLang="zh-CN" dirty="0"/>
              <a:t>Pod 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en-US" altLang="zh-CN" dirty="0" err="1"/>
              <a:t>spec.backoffLimit</a:t>
            </a:r>
            <a:r>
              <a:rPr lang="en-US" altLang="zh-CN" dirty="0"/>
              <a:t>: </a:t>
            </a:r>
            <a:r>
              <a:rPr lang="zh-CN" altLang="en-US" dirty="0"/>
              <a:t>指定失败重试次数</a:t>
            </a:r>
            <a:endParaRPr lang="en-US" altLang="zh-CN" dirty="0"/>
          </a:p>
          <a:p>
            <a:pPr lvl="1"/>
            <a:r>
              <a:rPr lang="en-US" altLang="zh-CN" dirty="0" err="1"/>
              <a:t>restartPolicy</a:t>
            </a:r>
            <a:r>
              <a:rPr lang="en-US" altLang="zh-CN" dirty="0"/>
              <a:t>: Never </a:t>
            </a:r>
            <a:r>
              <a:rPr lang="zh-CN" altLang="en-US" dirty="0"/>
              <a:t>或 </a:t>
            </a:r>
            <a:r>
              <a:rPr lang="en-US" altLang="zh-CN" dirty="0" err="1"/>
              <a:t>OnFailure</a:t>
            </a:r>
            <a:endParaRPr lang="en-US" altLang="zh-CN" dirty="0"/>
          </a:p>
          <a:p>
            <a:pPr lvl="1"/>
            <a:r>
              <a:rPr lang="en-US" altLang="zh-CN" dirty="0" err="1"/>
              <a:t>spec.activeDeadlineSeconds</a:t>
            </a:r>
            <a:r>
              <a:rPr lang="en-US" altLang="zh-CN" dirty="0"/>
              <a:t>: </a:t>
            </a:r>
            <a:r>
              <a:rPr lang="zh-CN" altLang="en-US" dirty="0"/>
              <a:t>指定 </a:t>
            </a:r>
            <a:r>
              <a:rPr lang="en-US" altLang="zh-CN" dirty="0"/>
              <a:t>Job </a:t>
            </a:r>
            <a:r>
              <a:rPr lang="zh-CN" altLang="en-US" dirty="0"/>
              <a:t>的最大运行时间，超时后终止</a:t>
            </a:r>
          </a:p>
          <a:p>
            <a:pPr lvl="1"/>
            <a:endParaRPr lang="en-US" altLang="zh-CN" dirty="0"/>
          </a:p>
          <a:p>
            <a:pPr marL="596706" lvl="2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5100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B8C4-B9A0-A2C3-ECD9-0E47A2588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6C63F659-42A6-DC65-D986-4AB2CFD5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作业类型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C483CA-D4D9-04D1-A7AF-D8C2003CF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596706" lvl="2" indent="0">
              <a:buNone/>
            </a:pP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37A5B4-175B-CF48-E688-80819D43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31" y="1921244"/>
            <a:ext cx="5464969" cy="375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9AA578-9380-073B-E896-E2E91663F4E9}"/>
              </a:ext>
            </a:extLst>
          </p:cNvPr>
          <p:cNvSpPr txBox="1"/>
          <p:nvPr/>
        </p:nvSpPr>
        <p:spPr>
          <a:xfrm>
            <a:off x="6497717" y="1332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周期作业示例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F45EE8-DBD1-BDE0-E236-634106FDC788}"/>
              </a:ext>
            </a:extLst>
          </p:cNvPr>
          <p:cNvSpPr txBox="1"/>
          <p:nvPr/>
        </p:nvSpPr>
        <p:spPr>
          <a:xfrm>
            <a:off x="732631" y="13326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单次作业示例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541F0CB-2BF0-C894-3ADF-75C559024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717" y="1921244"/>
            <a:ext cx="5089391" cy="3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26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Kubernetes</a:t>
            </a:r>
            <a:r>
              <a:rPr lang="zh-CN" altLang="en-US" dirty="0"/>
              <a:t>通过强大的容器编排能力管理长期运行的服务，确保其高可用、可扩展和自我修复。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Job</a:t>
            </a:r>
            <a:r>
              <a:rPr lang="zh-CN" altLang="en-US" dirty="0"/>
              <a:t>和</a:t>
            </a:r>
            <a:r>
              <a:rPr lang="en-US" altLang="zh-CN" dirty="0" err="1"/>
              <a:t>CronJob</a:t>
            </a:r>
            <a:r>
              <a:rPr lang="zh-CN" altLang="en-US" dirty="0"/>
              <a:t>管理一次性任务和定时作业，满足批处理和自动化任务的需求。</a:t>
            </a:r>
            <a:endParaRPr lang="en-US" altLang="zh-CN" dirty="0"/>
          </a:p>
          <a:p>
            <a:r>
              <a:rPr lang="zh-CN" altLang="en-US" dirty="0"/>
              <a:t>这两者共同构成了</a:t>
            </a:r>
            <a:r>
              <a:rPr lang="en-US" altLang="zh-CN" dirty="0"/>
              <a:t>Kubernetes</a:t>
            </a:r>
            <a:r>
              <a:rPr lang="zh-CN" altLang="en-US" dirty="0"/>
              <a:t>在应用部署和任务处理方面的完整解决方案。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https://</a:t>
            </a:r>
            <a:r>
              <a:rPr lang="en" altLang="zh-CN" b="1" dirty="0" err="1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jimmysong.io</a:t>
            </a:r>
            <a:r>
              <a:rPr lang="en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/book/</a:t>
            </a:r>
            <a:r>
              <a:rPr lang="en" altLang="zh-CN" b="1" dirty="0" err="1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kubernetes</a:t>
            </a:r>
            <a:r>
              <a:rPr lang="en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-handbook/architecture/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https://yankeexe.medium.com/how-rolling-and-rollback-deployments-work-in-kubernetes-8db4c4dce599</a:t>
            </a:r>
            <a:endParaRPr lang="en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82C5E4-295F-3B91-D6D7-0492D82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9A9507-BB3B-CBC2-2D3A-41D2AE201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37" y="1111979"/>
            <a:ext cx="7772400" cy="471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2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BC7916-6897-F707-9868-6F848B96C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容器编排</a:t>
            </a:r>
            <a:endParaRPr lang="en-US" altLang="zh-CN" dirty="0"/>
          </a:p>
          <a:p>
            <a:pPr lvl="1"/>
            <a:r>
              <a:rPr lang="zh-CN" altLang="en-US" dirty="0"/>
              <a:t>关键组件</a:t>
            </a:r>
            <a:endParaRPr lang="en-US" altLang="zh-CN" dirty="0"/>
          </a:p>
          <a:p>
            <a:pPr lvl="1"/>
            <a:r>
              <a:rPr lang="zh-CN" altLang="en-US" dirty="0"/>
              <a:t>编排原理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 作业管理</a:t>
            </a:r>
            <a:endParaRPr lang="en-US" altLang="zh-CN" dirty="0"/>
          </a:p>
          <a:p>
            <a:pPr lvl="1"/>
            <a:r>
              <a:rPr lang="zh-CN" altLang="en-US" dirty="0"/>
              <a:t>一次性任务</a:t>
            </a:r>
            <a:endParaRPr lang="en-US" altLang="zh-CN" dirty="0"/>
          </a:p>
          <a:p>
            <a:pPr lvl="1"/>
            <a:r>
              <a:rPr lang="zh-CN" altLang="en-US" dirty="0"/>
              <a:t>定时任务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容器编排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" altLang="zh-CN" sz="7800" dirty="0"/>
              <a:t>Container Orchestration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关键组件</a:t>
            </a:r>
            <a:endParaRPr lang="en-US" altLang="zh-CN" dirty="0"/>
          </a:p>
        </p:txBody>
      </p:sp>
      <p:sp>
        <p:nvSpPr>
          <p:cNvPr id="71" name="内容占位符 70">
            <a:extLst>
              <a:ext uri="{FF2B5EF4-FFF2-40B4-BE49-F238E27FC236}">
                <a16:creationId xmlns:a16="http://schemas.microsoft.com/office/drawing/2014/main" id="{2D21FCF7-8AB6-0519-4A12-E498828F0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0ED3B2-3F14-1613-6FFF-870E2DD9F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61125"/>
              </p:ext>
            </p:extLst>
          </p:nvPr>
        </p:nvGraphicFramePr>
        <p:xfrm>
          <a:off x="609600" y="1246910"/>
          <a:ext cx="10756900" cy="5090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3535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304382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6778983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</a:tblGrid>
              <a:tr h="534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组件名称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类别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数据类型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599873">
                <a:tc>
                  <a:txBody>
                    <a:bodyPr/>
                    <a:lstStyle/>
                    <a:p>
                      <a:r>
                        <a:rPr lang="en" sz="1600" b="1" dirty="0">
                          <a:effectLst/>
                        </a:rPr>
                        <a:t>API Server</a:t>
                      </a:r>
                      <a:endParaRPr lang="en" sz="16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控制平面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提供 </a:t>
                      </a:r>
                      <a:r>
                        <a:rPr lang="en" sz="1600" dirty="0">
                          <a:effectLst/>
                          <a:latin typeface="+mn-ea"/>
                          <a:ea typeface="+mn-ea"/>
                        </a:rPr>
                        <a:t>Kubernetes 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的 </a:t>
                      </a:r>
                      <a:r>
                        <a:rPr lang="en" sz="1600" dirty="0">
                          <a:effectLst/>
                          <a:latin typeface="+mn-ea"/>
                          <a:ea typeface="+mn-ea"/>
                        </a:rPr>
                        <a:t>API 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作为集群的前端。处理 </a:t>
                      </a:r>
                      <a:r>
                        <a:rPr lang="en" sz="1600" dirty="0">
                          <a:effectLst/>
                          <a:latin typeface="+mn-ea"/>
                          <a:ea typeface="+mn-ea"/>
                        </a:rPr>
                        <a:t>RESTful API 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请求并与 </a:t>
                      </a:r>
                      <a:r>
                        <a:rPr lang="en" sz="1600" dirty="0" err="1">
                          <a:effectLst/>
                          <a:latin typeface="+mn-ea"/>
                          <a:ea typeface="+mn-ea"/>
                        </a:rPr>
                        <a:t>etcd</a:t>
                      </a:r>
                      <a:r>
                        <a:rPr lang="en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互动。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  <a:tr h="401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altLang="zh-CN" sz="16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etcd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effectLst/>
                        </a:rPr>
                        <a:t>控制平面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分布式键值存储，用于保存所有集群数据，包括配置、状态信息及元数据。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860085"/>
                  </a:ext>
                </a:extLst>
              </a:tr>
              <a:tr h="592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" altLang="zh-CN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控制平面</a:t>
                      </a:r>
                    </a:p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分配资源并决定哪些节点运行 </a:t>
                      </a:r>
                      <a:r>
                        <a:rPr lang="en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</a:t>
                      </a:r>
                      <a:r>
                        <a:rPr lang="zh-CN" altLang="e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基于资源使用情况和其他约束进行调度。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94125"/>
                  </a:ext>
                </a:extLst>
              </a:tr>
              <a:tr h="592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Controller Manager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控制平面</a:t>
                      </a:r>
                    </a:p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运行各种控制器进程来维持集群的期望状态，如副本数量、服务健康等。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857857"/>
                  </a:ext>
                </a:extLst>
              </a:tr>
              <a:tr h="592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Cloud Controller Manager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1869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</a:rPr>
                        <a:t>控制平面</a:t>
                      </a:r>
                    </a:p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管理与云服务提供商的接口交互，处理云特定的控制器，如负载均衡控制器。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504772"/>
                  </a:ext>
                </a:extLst>
              </a:tr>
              <a:tr h="592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" altLang="zh-CN" sz="1600" b="1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Kubelet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工作节点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管理容器的生命周期，与容器运行时互动，确保实际容器状态与 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Pod 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规范一致。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12566"/>
                  </a:ext>
                </a:extLst>
              </a:tr>
              <a:tr h="592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Kube-Proxy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工作节点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网络代理服务，为 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Kubernetes 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的服务实现负载均衡，维护通信和网络路由。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23475"/>
                  </a:ext>
                </a:extLst>
              </a:tr>
              <a:tr h="5920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Container</a:t>
                      </a:r>
                      <a:r>
                        <a:rPr kumimoji="0" lang="zh-CN" altLang="en-US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Runtime</a:t>
                      </a:r>
                      <a:endParaRPr kumimoji="0" lang="zh-CN" altLang="en-US" sz="16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工作节点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容器管理任务，如启动、停止和管理容器。常用的有 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Docker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6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containerd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CRI-O </a:t>
                      </a:r>
                      <a:r>
                        <a:rPr kumimoji="0" lang="zh-CN" altLang="en-US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等。</a:t>
                      </a:r>
                      <a:endParaRPr kumimoji="0" lang="en-US" altLang="zh-CN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1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CD664-7B2A-D713-D718-F9F738913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54C60DBD-0ECF-9565-F998-A4431FA3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关键组件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62842850-1A61-2ED4-D0D1-73AB460877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170" y="1246188"/>
            <a:ext cx="8122711" cy="5108575"/>
          </a:xfrm>
        </p:spPr>
      </p:pic>
    </p:spTree>
    <p:extLst>
      <p:ext uri="{BB962C8B-B14F-4D97-AF65-F5344CB8AC3E}">
        <p14:creationId xmlns:p14="http://schemas.microsoft.com/office/powerpoint/2010/main" val="383712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CE67-2500-9BF5-5728-CE640F0D2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EBE84756-3893-8140-1A51-1E2DEF38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编排原理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766DD3B-4408-9B1A-E03C-75EE26E70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控制器模型：编排的核心原理</a:t>
            </a:r>
            <a:endParaRPr lang="en-US" altLang="zh-CN" dirty="0"/>
          </a:p>
          <a:p>
            <a:pPr lvl="1"/>
            <a:r>
              <a:rPr lang="zh-CN" altLang="en-US" dirty="0"/>
              <a:t>声明式状态管理：用户通过</a:t>
            </a:r>
            <a:r>
              <a:rPr lang="en" altLang="zh-CN" dirty="0"/>
              <a:t>YAML/JSON</a:t>
            </a:r>
            <a:r>
              <a:rPr lang="zh-CN" altLang="en-US" dirty="0"/>
              <a:t>文件声明应用的期望状态（如副本数、资源需求、网络配置）</a:t>
            </a:r>
            <a:endParaRPr lang="en-US" altLang="zh-CN" dirty="0"/>
          </a:p>
          <a:p>
            <a:pPr lvl="1"/>
            <a:r>
              <a:rPr lang="zh-CN" altLang="en-US" dirty="0"/>
              <a:t>控制器模式：通过自动化闭环控制实现系统的自管理和自修复。</a:t>
            </a:r>
            <a:endParaRPr lang="en-US" altLang="zh-CN" dirty="0"/>
          </a:p>
          <a:p>
            <a:pPr lvl="1"/>
            <a:r>
              <a:rPr lang="zh-CN" altLang="en-US" dirty="0"/>
              <a:t>智能调度机制</a:t>
            </a:r>
            <a:endParaRPr lang="en-US" altLang="zh-CN" dirty="0"/>
          </a:p>
          <a:p>
            <a:pPr lvl="2"/>
            <a:r>
              <a:rPr lang="zh-CN" altLang="en-US" dirty="0"/>
              <a:t>调度流程：过滤（排除不满足条件的节点）、评分（为合格节点打分）、绑定（选择最高分节点部署）</a:t>
            </a:r>
            <a:endParaRPr lang="en-US" altLang="zh-CN" dirty="0"/>
          </a:p>
          <a:p>
            <a:pPr lvl="2"/>
            <a:r>
              <a:rPr lang="zh-CN" altLang="en-US" dirty="0"/>
              <a:t>调度策略：基于</a:t>
            </a:r>
            <a:r>
              <a:rPr lang="en-US" altLang="zh-CN" dirty="0"/>
              <a:t>CPU/</a:t>
            </a:r>
            <a:r>
              <a:rPr lang="zh-CN" altLang="en-US" dirty="0"/>
              <a:t>内存需求、按照</a:t>
            </a:r>
            <a:r>
              <a:rPr lang="en-US" altLang="zh-CN" dirty="0"/>
              <a:t>Pod</a:t>
            </a:r>
            <a:r>
              <a:rPr lang="zh-CN" altLang="en-US" dirty="0"/>
              <a:t>亲和性调度、专用节点管理</a:t>
            </a:r>
            <a:endParaRPr lang="en-US" altLang="zh-CN" dirty="0"/>
          </a:p>
          <a:p>
            <a:pPr lvl="1"/>
            <a:r>
              <a:rPr lang="zh-CN" altLang="en-US" dirty="0"/>
              <a:t>自愈能力</a:t>
            </a:r>
            <a:endParaRPr lang="en-US" altLang="zh-CN" dirty="0"/>
          </a:p>
          <a:p>
            <a:pPr lvl="2"/>
            <a:r>
              <a:rPr lang="zh-CN" altLang="en-US" dirty="0"/>
              <a:t>故障检测：通过</a:t>
            </a:r>
            <a:r>
              <a:rPr lang="en" altLang="zh-CN" dirty="0"/>
              <a:t>Liveness/Readiness</a:t>
            </a:r>
            <a:r>
              <a:rPr lang="zh-CN" altLang="en-US" dirty="0"/>
              <a:t>探针进行健康检查</a:t>
            </a:r>
            <a:endParaRPr lang="en-US" altLang="zh-CN" dirty="0"/>
          </a:p>
          <a:p>
            <a:pPr lvl="2"/>
            <a:r>
              <a:rPr lang="zh-CN" altLang="en-US" dirty="0"/>
              <a:t>恢复机制：</a:t>
            </a:r>
            <a:r>
              <a:rPr lang="en-US" altLang="zh-CN" dirty="0"/>
              <a:t>Pod</a:t>
            </a:r>
            <a:r>
              <a:rPr lang="zh-CN" altLang="en-US" dirty="0"/>
              <a:t>重建、节点重新调度、副本数维护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97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E7F2-F4D1-FD81-6850-BC12902A2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5A5462-48A9-6B0C-DD5D-96E26B8B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编排原理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B273E3D-B7AC-D989-E2EA-F3B311E97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2" y="1246188"/>
            <a:ext cx="10329686" cy="5108575"/>
          </a:xfrm>
        </p:spPr>
      </p:pic>
    </p:spTree>
    <p:extLst>
      <p:ext uri="{BB962C8B-B14F-4D97-AF65-F5344CB8AC3E}">
        <p14:creationId xmlns:p14="http://schemas.microsoft.com/office/powerpoint/2010/main" val="278894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E7330-0B4F-CB0D-0195-79740B91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C254B3-CFC3-B84C-0F24-38E63313F188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109184-790B-EBB8-0107-102E173DC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6320A-944C-2D50-8C43-4F4F701B1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作业管理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" altLang="zh-CN" sz="7800" dirty="0"/>
              <a:t>Job management</a:t>
            </a:r>
            <a:endParaRPr lang="en-US" altLang="zh-CN" sz="7800" dirty="0"/>
          </a:p>
        </p:txBody>
      </p:sp>
    </p:spTree>
    <p:extLst>
      <p:ext uri="{BB962C8B-B14F-4D97-AF65-F5344CB8AC3E}">
        <p14:creationId xmlns:p14="http://schemas.microsoft.com/office/powerpoint/2010/main" val="2922714981"/>
      </p:ext>
    </p:extLst>
  </p:cSld>
  <p:clrMapOvr>
    <a:masterClrMapping/>
  </p:clrMapOvr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41219</TotalTime>
  <Words>596</Words>
  <Application>Microsoft Macintosh PowerPoint</Application>
  <PresentationFormat>自定义</PresentationFormat>
  <Paragraphs>89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微软雅黑</vt:lpstr>
      <vt:lpstr>微软雅黑</vt:lpstr>
      <vt:lpstr>ACGN-MiaoGB-Flash</vt:lpstr>
      <vt:lpstr>Lexend</vt:lpstr>
      <vt:lpstr>PingFang SC</vt:lpstr>
      <vt:lpstr>PingFang SC Semibold</vt:lpstr>
      <vt:lpstr>Arial</vt:lpstr>
      <vt:lpstr>Calibri</vt:lpstr>
      <vt:lpstr>Futura-Medium</vt:lpstr>
      <vt:lpstr>Gill Sans MT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PowerPoint 演示文稿</vt:lpstr>
      <vt:lpstr>关键组件</vt:lpstr>
      <vt:lpstr>关键组件</vt:lpstr>
      <vt:lpstr>编排原理</vt:lpstr>
      <vt:lpstr>编排原理</vt:lpstr>
      <vt:lpstr>PowerPoint 演示文稿</vt:lpstr>
      <vt:lpstr>作业工作原理</vt:lpstr>
      <vt:lpstr>作业配置</vt:lpstr>
      <vt:lpstr>作业类型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hecy</cp:lastModifiedBy>
  <cp:revision>10927</cp:revision>
  <cp:lastPrinted>2023-09-08T09:14:01Z</cp:lastPrinted>
  <dcterms:created xsi:type="dcterms:W3CDTF">2020-08-28T08:44:19Z</dcterms:created>
  <dcterms:modified xsi:type="dcterms:W3CDTF">2025-07-05T09:51:39Z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