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91377-1974-4205-953A-A15B168D1B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18523D-03A8-401C-A660-58501D976A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625023-BE89-44E3-B72F-B47E9492FB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A1D660-27B4-402E-A13C-B9B1CB85D3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PT Astra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C81745-D171-49B5-A3BB-4853AD7D84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B93C9-FA2B-4A74-ABF2-F8352EF90C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00D0FE-8A8E-4C19-9000-70BD0A5369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0F9EB-3F21-42F1-A99C-895E6F1932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PT Astra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936731-0B83-4952-9025-2DA3C15658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BA0D2B-9A1B-46AC-A2C0-055FA448C4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B28F7C-B670-4D55-9856-FE426A8F2F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PT Astra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PT Astra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B0C79F-F908-4EC0-8A00-8846DBC1D2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PT Astra Sans"/>
              </a:rPr>
              <a:t>Для правки текста заглавия щёлкните мышью</a:t>
            </a:r>
            <a:endParaRPr b="0" lang="ru-RU" sz="4400" spc="-1" strike="noStrike">
              <a:latin typeface="PT Astra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Для правки структуры щёлкните мышью</a:t>
            </a:r>
            <a:endParaRPr b="0" lang="ru-RU" sz="3200" spc="-1" strike="noStrike">
              <a:latin typeface="PT Astra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PT Astra Sans"/>
              </a:rPr>
              <a:t>Второй уровень структуры</a:t>
            </a:r>
            <a:endParaRPr b="0" lang="ru-RU" sz="2800" spc="-1" strike="noStrike">
              <a:latin typeface="PT Astra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PT Astra Sans"/>
              </a:rPr>
              <a:t>Третий уровень структуры</a:t>
            </a:r>
            <a:endParaRPr b="0" lang="ru-RU" sz="2400" spc="-1" strike="noStrike">
              <a:latin typeface="PT Astra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PT Astra Sans"/>
              </a:rPr>
              <a:t>Четвёртый уровень структуры</a:t>
            </a:r>
            <a:endParaRPr b="0" lang="ru-RU" sz="2000" spc="-1" strike="noStrike">
              <a:latin typeface="PT Astra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Astra Sans"/>
              </a:rPr>
              <a:t>Пятый уровень структуры</a:t>
            </a:r>
            <a:endParaRPr b="0" lang="ru-RU" sz="2000" spc="-1" strike="noStrike">
              <a:latin typeface="PT Astra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Astra Sans"/>
              </a:rPr>
              <a:t>Шестой уровень структуры</a:t>
            </a:r>
            <a:endParaRPr b="0" lang="ru-RU" sz="2000" spc="-1" strike="noStrike">
              <a:latin typeface="PT Astra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Astra Sans"/>
              </a:rPr>
              <a:t>Седьмой уровень структуры</a:t>
            </a:r>
            <a:endParaRPr b="0" lang="ru-RU" sz="2000" spc="-1" strike="noStrike">
              <a:latin typeface="PT Astra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PT Astra Sans"/>
              </a:defRPr>
            </a:lvl1pPr>
          </a:lstStyle>
          <a:p>
            <a:r>
              <a:rPr b="0" lang="ru-RU" sz="1400" spc="-1" strike="noStrike">
                <a:latin typeface="PT Astra Sans"/>
              </a:rPr>
              <a:t>&lt;дата/время&gt;</a:t>
            </a:r>
            <a:endParaRPr b="0" lang="ru-RU" sz="1400" spc="-1" strike="noStrike">
              <a:latin typeface="PT Astra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PT Astra Sans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PT Astra Sans"/>
              </a:rPr>
              <a:t>&lt;нижний колонтитул&gt;</a:t>
            </a:r>
            <a:endParaRPr b="0" lang="ru-RU" sz="1400" spc="-1" strike="noStrike">
              <a:latin typeface="PT Astra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PT Astra Sans"/>
              </a:defRPr>
            </a:lvl1pPr>
          </a:lstStyle>
          <a:p>
            <a:pPr algn="r">
              <a:buNone/>
            </a:pPr>
            <a:fld id="{E21D1D53-65E5-4469-A984-8AE482642D84}" type="slidenum">
              <a:rPr b="0" lang="ru-RU" sz="1400" spc="-1" strike="noStrike">
                <a:latin typeface="PT Astra Sans"/>
              </a:rPr>
              <a:t>&lt;номер&gt;</a:t>
            </a:fld>
            <a:endParaRPr b="0" lang="ru-RU" sz="1400" spc="-1" strike="noStrike">
              <a:latin typeface="PT Astr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PT Astra Sans"/>
              </a:rPr>
              <a:t>Итоговая презентация</a:t>
            </a:r>
            <a:endParaRPr b="0" lang="ru-RU" sz="4400" spc="-1" strike="noStrike">
              <a:latin typeface="PT Astra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24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200" spc="-1" strike="noStrike">
                <a:latin typeface="PT Astra Sans"/>
              </a:rPr>
              <a:t>по курсу «Инженер данных»</a:t>
            </a:r>
            <a:endParaRPr b="0" lang="ru-RU" sz="3200" spc="-1" strike="noStrike">
              <a:latin typeface="PT Astra Sans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480000" y="4752000"/>
            <a:ext cx="3445560" cy="52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ru-RU" sz="1400" spc="-1" strike="noStrike">
                <a:latin typeface="PT Astra Sans"/>
              </a:rPr>
              <a:t>Выполнил: </a:t>
            </a:r>
            <a:r>
              <a:rPr b="0" lang="ru-RU" sz="1400" spc="-1" strike="noStrike">
                <a:latin typeface="PT Astra Sans"/>
              </a:rPr>
              <a:t>Ляш Олег Иванович</a:t>
            </a:r>
            <a:endParaRPr b="0" lang="ru-RU" sz="1400" spc="-1" strike="noStrike">
              <a:latin typeface="PT Ast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PT Astra Sans"/>
              </a:rPr>
              <a:t>Название и общее описание проекта. </a:t>
            </a:r>
            <a:endParaRPr b="0" lang="ru-RU" sz="4400" spc="-1" strike="noStrike">
              <a:latin typeface="PT Astra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Проект №5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На основе данных о поездах такси в г. Нью-Йорк необходимо подготовить таблицу </a:t>
            </a:r>
            <a:r>
              <a:rPr b="1" lang="ru-RU" sz="3200" spc="-1" strike="noStrike">
                <a:latin typeface="PT Astra Sans"/>
              </a:rPr>
              <a:t>parquet</a:t>
            </a:r>
            <a:r>
              <a:rPr b="0" lang="ru-RU" sz="3200" spc="-1" strike="noStrike">
                <a:latin typeface="PT Astra Sans"/>
              </a:rPr>
              <a:t>. В этой таблице необходимо показать процентное соотношение количества пассажиров на каждый день. Также необходимо добавить максимальную и минимальную стоимости поездок.</a:t>
            </a:r>
            <a:endParaRPr b="0" lang="ru-RU" sz="3200" spc="-1" strike="noStrike">
              <a:latin typeface="PT Ast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PT Astra Sans"/>
              </a:rPr>
              <a:t>Цели проекта с описанием</a:t>
            </a:r>
            <a:br>
              <a:rPr sz="4400"/>
            </a:br>
            <a:r>
              <a:rPr b="0" lang="ru-RU" sz="4400" spc="-1" strike="noStrike">
                <a:latin typeface="PT Astra Sans"/>
              </a:rPr>
              <a:t>бизнес-задачи и требованиями </a:t>
            </a:r>
            <a:endParaRPr b="0" lang="ru-RU" sz="4400" spc="-1" strike="noStrike">
              <a:latin typeface="PT Astra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«Необходимо, используя таблицу поездок для каждого дня рассчитать процент поездок по количеству человек в машине (без пассажиров, 1, 2,3,4 и более пассажиров). По итогу должна получиться таблица (parquet) с колонками date, percentage_zero, percentage_1p, percentage_2p, percentage_3p, percentage_4p_plus. Технологический стек – sql,scala (что-то одно)».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Также добавить столбцы к предыдущим результатам с самой дорогой и самой дешевой поездкой для каждой группы.</a:t>
            </a:r>
            <a:endParaRPr b="0" lang="ru-RU" sz="3200" spc="-1" strike="noStrike">
              <a:latin typeface="PT Ast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PT Astra Sans"/>
              </a:rPr>
              <a:t>План реализации </a:t>
            </a:r>
            <a:endParaRPr b="0" lang="ru-RU" sz="4400" spc="-1" strike="noStrike">
              <a:latin typeface="PT Astra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Анализ исходных данных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Создание БД и таблицы для размещения не обработанных данных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Импорт исходных данны в БД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Реализация запроса для построения требуемой таблицы parquet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Оформление отчёта</a:t>
            </a:r>
            <a:endParaRPr b="0" lang="ru-RU" sz="3200" spc="-1" strike="noStrike">
              <a:latin typeface="PT Ast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0280"/>
            <a:ext cx="907164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PT Astra Sans"/>
              </a:rPr>
              <a:t>Используемые технологии</a:t>
            </a:r>
            <a:br>
              <a:rPr sz="4400"/>
            </a:br>
            <a:r>
              <a:rPr b="0" lang="ru-RU" sz="4400" spc="-1" strike="noStrike">
                <a:latin typeface="PT Astra Sans"/>
              </a:rPr>
              <a:t>с обоснованием </a:t>
            </a:r>
            <a:endParaRPr b="0" lang="ru-RU" sz="4400" spc="-1" strike="noStrike">
              <a:latin typeface="PT Astra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Сервер виртуализации: Proxmox Virtual Environment (PVE) - хорошо зарекомендовавшее себя решение для виртуализации компонентов инфраструктуры предприятия. Достоинства: opensource и бесплатно.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  <a:ea typeface="Tahoma"/>
              </a:rPr>
              <a:t>дистрибутив TurnKey-PostgreSQL — готовый контейнер с установленной СУБД. Достоинства: </a:t>
            </a:r>
            <a:r>
              <a:rPr b="0" lang="ru-RU" sz="3200" spc="-1" strike="noStrike">
                <a:latin typeface="PT Astra Sans"/>
              </a:rPr>
              <a:t>opensource, бесплатно, готово к работе в PVE.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  <a:ea typeface="Tahoma"/>
              </a:rPr>
              <a:t>Сервер баз данных: PostgreSQL — производительная СУБД. Достоинства: </a:t>
            </a:r>
            <a:r>
              <a:rPr b="0" lang="ru-RU" sz="3200" spc="-1" strike="noStrike">
                <a:latin typeface="PT Astra Sans"/>
              </a:rPr>
              <a:t>opensource, бесплатно, большое русскоязычное сообщество.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Инструмент для работы с сервером баз данных: DataGrip — привычный инструмент для работы с БД. Достоинства: бесплатно в учебных целях.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Оболочка для подключения к серверу: git-bash — привычная среда для работы с консолью в ОС Windows. Достоинства: бесплатно.</a:t>
            </a:r>
            <a:endParaRPr b="0" lang="ru-RU" sz="3200" spc="-1" strike="noStrike">
              <a:latin typeface="PT Ast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PT Astra Sans"/>
              </a:rPr>
              <a:t>Схемы/архитектуры с обоснованием </a:t>
            </a:r>
            <a:endParaRPr b="0" lang="ru-RU" sz="4400" spc="-1" strike="noStrike">
              <a:latin typeface="PT Astra Sans"/>
            </a:endParaRPr>
          </a:p>
        </p:txBody>
      </p:sp>
      <p:grpSp>
        <p:nvGrpSpPr>
          <p:cNvPr id="53" name=""/>
          <p:cNvGrpSpPr/>
          <p:nvPr/>
        </p:nvGrpSpPr>
        <p:grpSpPr>
          <a:xfrm>
            <a:off x="3744000" y="1080000"/>
            <a:ext cx="2808000" cy="2232000"/>
            <a:chOff x="3744000" y="1080000"/>
            <a:chExt cx="2808000" cy="2232000"/>
          </a:xfrm>
        </p:grpSpPr>
        <p:sp>
          <p:nvSpPr>
            <p:cNvPr id="54" name=""/>
            <p:cNvSpPr/>
            <p:nvPr/>
          </p:nvSpPr>
          <p:spPr>
            <a:xfrm>
              <a:off x="3744000" y="1080000"/>
              <a:ext cx="2808000" cy="2232000"/>
            </a:xfrm>
            <a:prstGeom prst="flowChartProcess">
              <a:avLst/>
            </a:prstGeom>
            <a:solidFill>
              <a:srgbClr val="eeeeee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>
              <a:off x="3744000" y="1080000"/>
              <a:ext cx="2808000" cy="469080"/>
            </a:xfrm>
            <a:prstGeom prst="flowChartProcess">
              <a:avLst/>
            </a:prstGeom>
            <a:solidFill>
              <a:srgbClr val="cccccc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1" lang="ru-RU" sz="1400" spc="-1" strike="noStrike">
                  <a:latin typeface="PT Astra Sans"/>
                </a:rPr>
                <a:t>Сервер виртуализации</a:t>
              </a:r>
              <a:br>
                <a:rPr sz="1400"/>
              </a:br>
              <a:r>
                <a:rPr b="0" lang="ru-RU" sz="1400" spc="-1" strike="noStrike">
                  <a:latin typeface="PT Astra Sans"/>
                </a:rPr>
                <a:t>ProxMox</a:t>
              </a:r>
              <a:endParaRPr b="0" lang="ru-RU" sz="1400" spc="-1" strike="noStrike">
                <a:latin typeface="PT Astra Sans"/>
              </a:endParaRPr>
            </a:p>
          </p:txBody>
        </p:sp>
      </p:grpSp>
      <p:grpSp>
        <p:nvGrpSpPr>
          <p:cNvPr id="56" name=""/>
          <p:cNvGrpSpPr/>
          <p:nvPr/>
        </p:nvGrpSpPr>
        <p:grpSpPr>
          <a:xfrm>
            <a:off x="4032000" y="1621080"/>
            <a:ext cx="2160000" cy="1546920"/>
            <a:chOff x="4032000" y="1621080"/>
            <a:chExt cx="2160000" cy="1546920"/>
          </a:xfrm>
        </p:grpSpPr>
        <p:sp>
          <p:nvSpPr>
            <p:cNvPr id="57" name=""/>
            <p:cNvSpPr/>
            <p:nvPr/>
          </p:nvSpPr>
          <p:spPr>
            <a:xfrm>
              <a:off x="4032000" y="1621080"/>
              <a:ext cx="2160000" cy="1546920"/>
            </a:xfrm>
            <a:prstGeom prst="flowChartProcess">
              <a:avLst/>
            </a:prstGeom>
            <a:solidFill>
              <a:srgbClr val="dddddd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>
              <a:off x="4032000" y="1621080"/>
              <a:ext cx="2160000" cy="325080"/>
            </a:xfrm>
            <a:prstGeom prst="flowChartProcess">
              <a:avLst/>
            </a:prstGeom>
            <a:solidFill>
              <a:srgbClr val="cccccc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1" lang="ru-RU" sz="1400" spc="-1" strike="noStrike">
                  <a:latin typeface="PT Astra Sans"/>
                </a:rPr>
                <a:t>Контейнер с БД</a:t>
              </a:r>
              <a:br>
                <a:rPr sz="1400"/>
              </a:br>
              <a:r>
                <a:rPr b="0" lang="ru-RU" sz="1400" spc="-1" strike="noStrike">
                  <a:latin typeface="PT Astra Sans"/>
                </a:rPr>
                <a:t>TurnKey PostgreSQL</a:t>
              </a:r>
              <a:endParaRPr b="0" lang="ru-RU" sz="1400" spc="-1" strike="noStrike">
                <a:latin typeface="PT Astra Sans"/>
              </a:endParaRPr>
            </a:p>
          </p:txBody>
        </p:sp>
      </p:grpSp>
      <p:cxnSp>
        <p:nvCxnSpPr>
          <p:cNvPr id="59" name=""/>
          <p:cNvCxnSpPr>
            <a:endCxn id="56" idx="1"/>
          </p:cNvCxnSpPr>
          <p:nvPr/>
        </p:nvCxnSpPr>
        <p:spPr>
          <a:xfrm flipV="1">
            <a:off x="2160000" y="2394360"/>
            <a:ext cx="1872360" cy="738000"/>
          </a:xfrm>
          <a:prstGeom prst="curved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60" name=""/>
          <p:cNvSpPr/>
          <p:nvPr/>
        </p:nvSpPr>
        <p:spPr>
          <a:xfrm>
            <a:off x="144000" y="1152000"/>
            <a:ext cx="1368000" cy="4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200" spc="-1" strike="noStrike">
                <a:latin typeface="PT Astra Sans"/>
              </a:rPr>
              <a:t>Интернет</a:t>
            </a:r>
            <a:endParaRPr b="0" lang="ru-RU" sz="1200" spc="-1" strike="noStrike">
              <a:latin typeface="PT Astra Sans"/>
            </a:endParaRPr>
          </a:p>
        </p:txBody>
      </p:sp>
      <p:sp>
        <p:nvSpPr>
          <p:cNvPr id="61" name=""/>
          <p:cNvSpPr/>
          <p:nvPr/>
        </p:nvSpPr>
        <p:spPr>
          <a:xfrm>
            <a:off x="216000" y="2664000"/>
            <a:ext cx="1944000" cy="936000"/>
          </a:xfrm>
          <a:prstGeom prst="flowChartDocumen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200" spc="-1" strike="noStrike">
                <a:latin typeface="PT Astra Sans"/>
              </a:rPr>
              <a:t>yellow_tripdata_2020-01.csv</a:t>
            </a:r>
            <a:endParaRPr b="0" lang="ru-RU" sz="1200" spc="-1" strike="noStrike">
              <a:latin typeface="PT Astra Sans"/>
            </a:endParaRPr>
          </a:p>
        </p:txBody>
      </p:sp>
      <p:cxnSp>
        <p:nvCxnSpPr>
          <p:cNvPr id="62" name=""/>
          <p:cNvCxnSpPr>
            <a:stCxn id="60" idx="2"/>
            <a:endCxn id="61" idx="0"/>
          </p:cNvCxnSpPr>
          <p:nvPr/>
        </p:nvCxnSpPr>
        <p:spPr>
          <a:xfrm>
            <a:off x="828000" y="1584000"/>
            <a:ext cx="360360" cy="1080360"/>
          </a:xfrm>
          <a:prstGeom prst="curved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63" name=""/>
          <p:cNvSpPr txBox="1"/>
          <p:nvPr/>
        </p:nvSpPr>
        <p:spPr>
          <a:xfrm>
            <a:off x="864000" y="1684080"/>
            <a:ext cx="129600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latin typeface="PT Astra Sans"/>
              </a:rPr>
              <a:t>Скачивание</a:t>
            </a:r>
            <a:endParaRPr b="0" lang="ru-RU" sz="1200" spc="-1" strike="noStrike">
              <a:latin typeface="PT Astra Sans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944000" y="2091240"/>
            <a:ext cx="196092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pc="-1" strike="noStrike">
                <a:latin typeface="PT Astra Sans"/>
              </a:rPr>
              <a:t>Копируем на сервер в его файловую систему</a:t>
            </a:r>
            <a:endParaRPr b="0" lang="ru-RU" sz="1200" spc="-1" strike="noStrike">
              <a:latin typeface="PT Astra Sans"/>
            </a:endParaRPr>
          </a:p>
        </p:txBody>
      </p:sp>
      <p:sp>
        <p:nvSpPr>
          <p:cNvPr id="65" name=""/>
          <p:cNvSpPr/>
          <p:nvPr/>
        </p:nvSpPr>
        <p:spPr>
          <a:xfrm>
            <a:off x="3168000" y="4320000"/>
            <a:ext cx="1944000" cy="1296000"/>
          </a:xfrm>
          <a:prstGeom prst="flowChartMagneticDisk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200" spc="-1" strike="noStrike">
                <a:latin typeface="PT Astra Sans"/>
              </a:rPr>
              <a:t>PostgreSQL</a:t>
            </a:r>
            <a:endParaRPr b="0" lang="ru-RU" sz="1200" spc="-1" strike="noStrike">
              <a:latin typeface="PT Astra Sans"/>
            </a:endParaRPr>
          </a:p>
          <a:p>
            <a:pPr algn="ctr">
              <a:buNone/>
            </a:pPr>
            <a:r>
              <a:rPr b="0" lang="ru-RU" sz="1200" spc="-1" strike="noStrike">
                <a:latin typeface="PT Astra Sans"/>
              </a:rPr>
              <a:t>БД «YellowTaxi»</a:t>
            </a:r>
            <a:endParaRPr b="0" lang="ru-RU" sz="1200" spc="-1" strike="noStrike">
              <a:latin typeface="PT Astra Sans"/>
            </a:endParaRPr>
          </a:p>
        </p:txBody>
      </p:sp>
      <p:cxnSp>
        <p:nvCxnSpPr>
          <p:cNvPr id="66" name=""/>
          <p:cNvCxnSpPr>
            <a:stCxn id="56" idx="2"/>
          </p:cNvCxnSpPr>
          <p:nvPr/>
        </p:nvCxnSpPr>
        <p:spPr>
          <a:xfrm>
            <a:off x="5112000" y="3168000"/>
            <a:ext cx="144360" cy="828360"/>
          </a:xfrm>
          <a:prstGeom prst="curved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67" name=""/>
          <p:cNvSpPr txBox="1"/>
          <p:nvPr/>
        </p:nvSpPr>
        <p:spPr>
          <a:xfrm>
            <a:off x="4032000" y="3370680"/>
            <a:ext cx="158400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200" spc="-1" strike="noStrike">
                <a:latin typeface="PT Astra Sans"/>
              </a:rPr>
              <a:t>Импорт в БД</a:t>
            </a:r>
            <a:endParaRPr b="1" lang="ru-RU" sz="1200" spc="-1" strike="noStrike">
              <a:latin typeface="PT Astra Sans"/>
            </a:endParaRPr>
          </a:p>
        </p:txBody>
      </p:sp>
      <p:sp>
        <p:nvSpPr>
          <p:cNvPr id="68" name=""/>
          <p:cNvSpPr/>
          <p:nvPr/>
        </p:nvSpPr>
        <p:spPr>
          <a:xfrm>
            <a:off x="7704000" y="2160000"/>
            <a:ext cx="1440000" cy="1224000"/>
          </a:xfrm>
          <a:prstGeom prst="flowChartProcess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200" spc="-1" strike="noStrike">
                <a:latin typeface="PT Astra Sans"/>
              </a:rPr>
              <a:t>Выборка данных </a:t>
            </a:r>
            <a:br>
              <a:rPr sz="1200"/>
            </a:br>
            <a:r>
              <a:rPr b="0" lang="ru-RU" sz="1200" spc="-1" strike="noStrike">
                <a:latin typeface="PT Astra Sans"/>
              </a:rPr>
              <a:t>в соответствии</a:t>
            </a:r>
            <a:br>
              <a:rPr sz="1200"/>
            </a:br>
            <a:r>
              <a:rPr b="0" lang="ru-RU" sz="1200" spc="-1" strike="noStrike">
                <a:latin typeface="PT Astra Sans"/>
              </a:rPr>
              <a:t>с заданием</a:t>
            </a:r>
            <a:endParaRPr b="0" lang="ru-RU" sz="1200" spc="-1" strike="noStrike">
              <a:latin typeface="PT Astra Sans"/>
            </a:endParaRPr>
          </a:p>
        </p:txBody>
      </p:sp>
      <p:sp>
        <p:nvSpPr>
          <p:cNvPr id="69" name=""/>
          <p:cNvSpPr/>
          <p:nvPr/>
        </p:nvSpPr>
        <p:spPr>
          <a:xfrm>
            <a:off x="3096000" y="3816000"/>
            <a:ext cx="2160000" cy="360000"/>
          </a:xfrm>
          <a:prstGeom prst="flowChartProcess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200" spc="-1" strike="noStrike">
                <a:latin typeface="PT Astra Sans"/>
              </a:rPr>
              <a:t>Создание БД «YellowTaxi»</a:t>
            </a:r>
            <a:endParaRPr b="0" lang="ru-RU" sz="1200" spc="-1" strike="noStrike">
              <a:latin typeface="PT Astra Sans"/>
            </a:endParaRPr>
          </a:p>
        </p:txBody>
      </p:sp>
      <p:sp>
        <p:nvSpPr>
          <p:cNvPr id="70" name=""/>
          <p:cNvSpPr/>
          <p:nvPr/>
        </p:nvSpPr>
        <p:spPr>
          <a:xfrm>
            <a:off x="720000" y="3816000"/>
            <a:ext cx="2160000" cy="360000"/>
          </a:xfrm>
          <a:prstGeom prst="flowChartProcess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200" spc="-1" strike="noStrike">
                <a:latin typeface="PT Astra Sans"/>
              </a:rPr>
              <a:t>Создание таблицы «raw_data»</a:t>
            </a:r>
            <a:endParaRPr b="0" lang="ru-RU" sz="1200" spc="-1" strike="noStrike">
              <a:latin typeface="PT Astra Sans"/>
            </a:endParaRPr>
          </a:p>
        </p:txBody>
      </p:sp>
      <p:cxnSp>
        <p:nvCxnSpPr>
          <p:cNvPr id="71" name=""/>
          <p:cNvCxnSpPr>
            <a:stCxn id="69" idx="1"/>
            <a:endCxn id="70" idx="3"/>
          </p:cNvCxnSpPr>
          <p:nvPr/>
        </p:nvCxnSpPr>
        <p:spPr>
          <a:xfrm flipH="1">
            <a:off x="2880000" y="3996000"/>
            <a:ext cx="216360" cy="360"/>
          </a:xfrm>
          <a:prstGeom prst="curved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72" name=""/>
          <p:cNvCxnSpPr>
            <a:stCxn id="70" idx="1"/>
            <a:endCxn id="65" idx="2"/>
          </p:cNvCxnSpPr>
          <p:nvPr/>
        </p:nvCxnSpPr>
        <p:spPr>
          <a:xfrm>
            <a:off x="720000" y="3996000"/>
            <a:ext cx="2448360" cy="972360"/>
          </a:xfrm>
          <a:prstGeom prst="curved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73" name=""/>
          <p:cNvSpPr/>
          <p:nvPr/>
        </p:nvSpPr>
        <p:spPr>
          <a:xfrm>
            <a:off x="7632000" y="4176000"/>
            <a:ext cx="1440000" cy="1224000"/>
          </a:xfrm>
          <a:prstGeom prst="flowChartProcess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200" spc="-1" strike="noStrike">
                <a:latin typeface="PT Astra Sans"/>
              </a:rPr>
              <a:t>Формирование </a:t>
            </a:r>
            <a:br>
              <a:rPr sz="1200"/>
            </a:br>
            <a:r>
              <a:rPr b="0" lang="ru-RU" sz="1200" spc="-1" strike="noStrike">
                <a:latin typeface="PT Astra Sans"/>
              </a:rPr>
              <a:t>таблицы</a:t>
            </a:r>
            <a:br>
              <a:rPr sz="1200"/>
            </a:br>
            <a:r>
              <a:rPr b="1" lang="ru-RU" sz="1200" spc="-1" strike="noStrike">
                <a:latin typeface="PT Astra Sans"/>
              </a:rPr>
              <a:t>parquet</a:t>
            </a:r>
            <a:br>
              <a:rPr sz="1200"/>
            </a:br>
            <a:endParaRPr b="0" lang="ru-RU" sz="1200" spc="-1" strike="noStrike">
              <a:latin typeface="PT Astra Sans"/>
            </a:endParaRPr>
          </a:p>
        </p:txBody>
      </p:sp>
      <p:cxnSp>
        <p:nvCxnSpPr>
          <p:cNvPr id="74" name=""/>
          <p:cNvCxnSpPr>
            <a:stCxn id="65" idx="4"/>
            <a:endCxn id="68" idx="1"/>
          </p:cNvCxnSpPr>
          <p:nvPr/>
        </p:nvCxnSpPr>
        <p:spPr>
          <a:xfrm flipV="1">
            <a:off x="5112000" y="2772000"/>
            <a:ext cx="2592360" cy="2196360"/>
          </a:xfrm>
          <a:prstGeom prst="curved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75" name=""/>
          <p:cNvCxnSpPr>
            <a:stCxn id="68" idx="2"/>
            <a:endCxn id="73" idx="0"/>
          </p:cNvCxnSpPr>
          <p:nvPr/>
        </p:nvCxnSpPr>
        <p:spPr>
          <a:xfrm flipH="1">
            <a:off x="8352000" y="3384000"/>
            <a:ext cx="72360" cy="792360"/>
          </a:xfrm>
          <a:prstGeom prst="curved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76" name=""/>
          <p:cNvCxnSpPr>
            <a:stCxn id="73" idx="1"/>
            <a:endCxn id="65" idx="4"/>
          </p:cNvCxnSpPr>
          <p:nvPr/>
        </p:nvCxnSpPr>
        <p:spPr>
          <a:xfrm flipH="1">
            <a:off x="5112000" y="4788000"/>
            <a:ext cx="2520360" cy="180360"/>
          </a:xfrm>
          <a:prstGeom prst="curvedConnector3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77" name=""/>
          <p:cNvSpPr txBox="1"/>
          <p:nvPr/>
        </p:nvSpPr>
        <p:spPr>
          <a:xfrm>
            <a:off x="5400000" y="4104000"/>
            <a:ext cx="158400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200" spc="-1" strike="noStrike">
                <a:latin typeface="PT Astra Sans"/>
              </a:rPr>
              <a:t>Обработка</a:t>
            </a:r>
            <a:endParaRPr b="1" lang="ru-RU" sz="1200" spc="-1" strike="noStrike">
              <a:latin typeface="PT Astra Sans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228000" y="4896000"/>
            <a:ext cx="158400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200" spc="-1" strike="noStrike">
                <a:latin typeface="PT Astra Sans"/>
              </a:rPr>
              <a:t>Запись результата</a:t>
            </a:r>
            <a:endParaRPr b="1" lang="ru-RU" sz="1200" spc="-1" strike="noStrike">
              <a:latin typeface="PT Ast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PT Astra Sans"/>
              </a:rPr>
              <a:t>Результаты разработки </a:t>
            </a:r>
            <a:endParaRPr b="0" lang="ru-RU" sz="4400" spc="-1" strike="noStrike">
              <a:latin typeface="PT Astra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Создана БД и таблица для не обработанных данных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Импортированы полученные из сети данные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Создан SQL запрос для выборки требуемых данных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Сформирована таблица parquet с результатами выборки</a:t>
            </a:r>
            <a:endParaRPr b="0" lang="ru-RU" sz="3200" spc="-1" strike="noStrike">
              <a:latin typeface="PT Ast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PT Astra Sans"/>
              </a:rPr>
              <a:t>Выводы</a:t>
            </a:r>
            <a:endParaRPr b="0" lang="ru-RU" sz="4400" spc="-1" strike="noStrike">
              <a:latin typeface="PT Astra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В целом поставленная задача выполнена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Возможности выбранных компонентов достаточны для решения поставленной задачи</a:t>
            </a:r>
            <a:endParaRPr b="0" lang="ru-RU" sz="3200" spc="-1" strike="noStrike">
              <a:latin typeface="PT Astra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PT Astra Sans"/>
              </a:rPr>
              <a:t>В будущем целесообразно рассмотреть решение задачи с использованием возможностей python и модулей: pandas, numpy и т.п.</a:t>
            </a:r>
            <a:endParaRPr b="0" lang="ru-RU" sz="3200" spc="-1" strike="noStrike">
              <a:latin typeface="PT Astr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2022-12-23T19:17:10Z</dcterms:created>
  <dc:creator/>
  <dc:description/>
  <dc:language>ru-RU</dc:language>
  <cp:lastModifiedBy/>
  <dcterms:modified xsi:type="dcterms:W3CDTF">2022-12-23T20:15:26Z</dcterms:modified>
  <cp:revision>5</cp:revision>
  <dc:subject/>
  <dc:title/>
</cp:coreProperties>
</file>