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5" r:id="rId10"/>
    <p:sldId id="268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00A72-46C7-6FED-AAB6-F745A2462DDA}" v="448" dt="2024-05-20T06:26:34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68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3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26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7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6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1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3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C0B96847-ECFD-1080-ACF9-653500B48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9" r="-2" b="1308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A7E9B-3161-4AE7-B85C-EE3D778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0600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9253" y="1942391"/>
            <a:ext cx="7113494" cy="148660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medical insurance system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91005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248F-9C1A-7405-E138-91703DAD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D0D0D"/>
                </a:solidFill>
              </a:rPr>
              <a:t>Integrating All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AE05-FAD4-90C3-BE65-3F4241641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solidFill>
                  <a:srgbClr val="0D0D0D"/>
                </a:solidFill>
                <a:ea typeface="+mn-lt"/>
                <a:cs typeface="+mn-lt"/>
              </a:rPr>
              <a:t>Workflow:</a:t>
            </a:r>
            <a:endParaRPr lang="en-US" sz="1600" b="1">
              <a:solidFill>
                <a:srgbClr val="0D0D0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0D0D0D"/>
                </a:solidFill>
                <a:ea typeface="+mn-lt"/>
                <a:cs typeface="+mn-lt"/>
              </a:rPr>
              <a:t>Deploying smart contracts using Truffle or Hardhat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0D0D0D"/>
                </a:solidFill>
                <a:ea typeface="+mn-lt"/>
                <a:cs typeface="+mn-lt"/>
              </a:rPr>
              <a:t>Interacting with contracts via Node.js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0D0D0D"/>
                </a:solidFill>
                <a:ea typeface="+mn-lt"/>
                <a:cs typeface="+mn-lt"/>
              </a:rPr>
              <a:t>Building the UI in React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1200" dirty="0">
              <a:solidFill>
                <a:srgbClr val="0D0D0D"/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rgbClr val="0D0D0D"/>
                </a:solidFill>
                <a:ea typeface="+mn-lt"/>
                <a:cs typeface="+mn-lt"/>
              </a:rPr>
              <a:t>Example Interaction Flow: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0D0D0D"/>
                </a:solidFill>
                <a:ea typeface="+mn-lt"/>
                <a:cs typeface="+mn-lt"/>
              </a:rPr>
              <a:t>User requests a policy via React frontend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0D0D0D"/>
                </a:solidFill>
                <a:ea typeface="+mn-lt"/>
                <a:cs typeface="+mn-lt"/>
              </a:rPr>
              <a:t>Request is processed by Node.js backend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0D0D0D"/>
                </a:solidFill>
                <a:ea typeface="+mn-lt"/>
                <a:cs typeface="+mn-lt"/>
              </a:rPr>
              <a:t>Smart contract function is called to create a policy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8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DA25-5BF3-6667-E232-49D49BAE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D0D0D"/>
                </a:solidFill>
              </a:rPr>
              <a:t>Challenges and Solutions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9E744-1DC7-AFE5-AC30-412F79D7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Scalability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User Experience</a:t>
            </a: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Regulatory Compliance</a:t>
            </a: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Technical Complexity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F1E8-143B-AD55-A03B-AE008217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D0D0D"/>
                </a:solidFill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CDA9-8C0F-6E60-7654-2394DA95F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0D0D0D"/>
                </a:solidFill>
                <a:ea typeface="+mn-lt"/>
                <a:cs typeface="+mn-lt"/>
              </a:rPr>
              <a:t>Summary of Key Points: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D0D0D"/>
                </a:solidFill>
                <a:ea typeface="+mn-lt"/>
                <a:cs typeface="+mn-lt"/>
              </a:rPr>
              <a:t>Blockchain’s role in transforming medical insurance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D0D0D"/>
                </a:solidFill>
                <a:ea typeface="+mn-lt"/>
                <a:cs typeface="+mn-lt"/>
              </a:rPr>
              <a:t>Technical implementation overview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D0D0D"/>
                </a:solidFill>
                <a:ea typeface="+mn-lt"/>
                <a:cs typeface="+mn-lt"/>
              </a:rPr>
              <a:t>Potential and future scope</a:t>
            </a:r>
            <a:endParaRPr lang="en-US"/>
          </a:p>
          <a:p>
            <a:endParaRPr lang="en-US" sz="2800" dirty="0">
              <a:solidFill>
                <a:srgbClr val="0D0D0D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314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48AE-A626-56AB-1C05-B1547853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1D70-9D23-5DA4-0B25-FC4BBBAA1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3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34E4-5028-B861-7799-A1EEE3C8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FF89-619D-9DAC-C228-2998DD64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-Zeyad Helmy Ramadan     320210294</a:t>
            </a:r>
          </a:p>
          <a:p>
            <a:endParaRPr lang="en-US" sz="2800" b="1" dirty="0"/>
          </a:p>
          <a:p>
            <a:r>
              <a:rPr lang="en-US" sz="2800" b="1" dirty="0"/>
              <a:t>-Marwan Mohamed Kassem  320210296</a:t>
            </a:r>
          </a:p>
          <a:p>
            <a:endParaRPr lang="en-US" sz="2800" b="1" dirty="0"/>
          </a:p>
          <a:p>
            <a:r>
              <a:rPr lang="en-US" sz="2800" b="1" dirty="0"/>
              <a:t>-Mohamed Tarek Fawzy      320210280</a:t>
            </a:r>
          </a:p>
        </p:txBody>
      </p:sp>
    </p:spTree>
    <p:extLst>
      <p:ext uri="{BB962C8B-B14F-4D97-AF65-F5344CB8AC3E}">
        <p14:creationId xmlns:p14="http://schemas.microsoft.com/office/powerpoint/2010/main" val="410807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8C46-59FB-58CD-D2D8-A3B47B05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D0D0D"/>
                </a:solidFill>
              </a:rPr>
              <a:t>Benefits of Blockchain in Medical Insurance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BE095-6154-DCD2-D804-58088314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Calibri"/>
                <a:ea typeface="+mn-lt"/>
                <a:cs typeface="+mn-lt"/>
              </a:rPr>
              <a:t>Security and Privacy</a:t>
            </a:r>
            <a:endParaRPr lang="en-US" sz="280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alibri"/>
                <a:ea typeface="+mn-lt"/>
                <a:cs typeface="+mn-lt"/>
              </a:rPr>
              <a:t>Transparency and Trust</a:t>
            </a:r>
            <a:endParaRPr lang="en-US" sz="280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alibri"/>
                <a:ea typeface="+mn-lt"/>
                <a:cs typeface="+mn-lt"/>
              </a:rPr>
              <a:t>Reduced Fraud</a:t>
            </a:r>
            <a:endParaRPr lang="en-US" sz="280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alibri"/>
                <a:ea typeface="+mn-lt"/>
                <a:cs typeface="+mn-lt"/>
              </a:rPr>
              <a:t>Efficiency in Claim Processing</a:t>
            </a:r>
            <a:endParaRPr lang="en-US" sz="2800" dirty="0"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0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9810-4D1E-CB65-7017-542A664B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D0D0D"/>
                </a:solidFill>
              </a:rPr>
              <a:t>Key 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1FBFD-43E7-8E86-4415-A2EBAA10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Solidity:</a:t>
            </a:r>
            <a:endParaRPr lang="en-US" sz="1600" b="1" dirty="0"/>
          </a:p>
          <a:p>
            <a:pPr lvl="1" indent="0">
              <a:buFont typeface="Arial"/>
              <a:buNone/>
            </a:pPr>
            <a:r>
              <a:rPr lang="en-US" sz="1600" b="1" dirty="0">
                <a:solidFill>
                  <a:srgbClr val="0D0D0D"/>
                </a:solidFill>
                <a:ea typeface="+mn-lt"/>
                <a:cs typeface="+mn-lt"/>
              </a:rPr>
              <a:t> Smart contract programming language</a:t>
            </a:r>
            <a:endParaRPr lang="en-US" sz="1600" b="1" dirty="0"/>
          </a:p>
          <a:p>
            <a:pPr marL="285750" indent="-285750">
              <a:buSzPct val="85000"/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React:</a:t>
            </a:r>
            <a:endParaRPr lang="en-US" sz="1600" b="1" dirty="0"/>
          </a:p>
          <a:p>
            <a:pPr lvl="1" indent="0">
              <a:buNone/>
            </a:pPr>
            <a:r>
              <a:rPr lang="en-US" sz="1600" b="1" dirty="0">
                <a:solidFill>
                  <a:srgbClr val="0D0D0D"/>
                </a:solidFill>
                <a:ea typeface="+mn-lt"/>
                <a:cs typeface="+mn-lt"/>
              </a:rPr>
              <a:t> Front-end library for building user interfaces</a:t>
            </a:r>
            <a:endParaRPr lang="en-US" sz="1600" b="1" dirty="0"/>
          </a:p>
          <a:p>
            <a:pPr marL="285750" indent="-285750">
              <a:buSzPct val="85000"/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Node.js:</a:t>
            </a:r>
            <a:endParaRPr lang="en-US" sz="1600" b="1" dirty="0"/>
          </a:p>
          <a:p>
            <a:pPr lvl="1" indent="0">
              <a:buFont typeface="Arial"/>
              <a:buNone/>
            </a:pPr>
            <a:r>
              <a:rPr lang="en-US" sz="1600" b="1" dirty="0">
                <a:solidFill>
                  <a:srgbClr val="0D0D0D"/>
                </a:solidFill>
                <a:ea typeface="+mn-lt"/>
                <a:cs typeface="+mn-lt"/>
              </a:rPr>
              <a:t> JavaScript runtime for server-side development</a:t>
            </a:r>
            <a:endParaRPr lang="en-US" sz="1600" b="1" dirty="0"/>
          </a:p>
          <a:p>
            <a:pPr marL="285750" indent="-285750">
              <a:buSzPct val="85000"/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Ganache:</a:t>
            </a:r>
            <a:endParaRPr lang="en-US" sz="1600" b="1" dirty="0"/>
          </a:p>
          <a:p>
            <a:pPr lvl="1" indent="0">
              <a:buNone/>
            </a:pPr>
            <a:r>
              <a:rPr lang="en-US" sz="1600" b="1" dirty="0">
                <a:solidFill>
                  <a:srgbClr val="0D0D0D"/>
                </a:solidFill>
                <a:ea typeface="+mn-lt"/>
                <a:cs typeface="+mn-lt"/>
              </a:rPr>
              <a:t> Personal blockchain for Ethereum development</a:t>
            </a:r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3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D87D-A688-B61B-89F5-2BA94881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D0D0D"/>
                </a:solidFill>
              </a:rPr>
              <a:t>System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8B12-DBF5-9D58-A387-E68379D7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u="sng" dirty="0">
                <a:solidFill>
                  <a:srgbClr val="0D0D0D"/>
                </a:solidFill>
                <a:ea typeface="+mn-lt"/>
                <a:cs typeface="+mn-lt"/>
              </a:rPr>
              <a:t>Overview Diagram:</a:t>
            </a:r>
            <a:endParaRPr lang="en-US" u="sng" dirty="0"/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rgbClr val="0D0D0D"/>
                </a:solidFill>
                <a:ea typeface="+mn-lt"/>
                <a:cs typeface="+mn-lt"/>
              </a:rPr>
              <a:t>User Interface (React)</a:t>
            </a:r>
            <a:endParaRPr lang="en-US" sz="2800" b="1"/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0D0D0D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rgbClr val="0D0D0D"/>
                </a:solidFill>
                <a:ea typeface="+mn-lt"/>
                <a:cs typeface="+mn-lt"/>
              </a:rPr>
              <a:t>Smart Contracts (Solidity)</a:t>
            </a:r>
            <a:endParaRPr lang="en-US" sz="2800" b="1"/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0D0D0D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rgbClr val="0D0D0D"/>
                </a:solidFill>
                <a:ea typeface="+mn-lt"/>
                <a:cs typeface="+mn-lt"/>
              </a:rPr>
              <a:t>Backend (Node.js)</a:t>
            </a:r>
            <a:endParaRPr lang="en-US" sz="2800" b="1"/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0D0D0D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rgbClr val="0D0D0D"/>
                </a:solidFill>
                <a:ea typeface="+mn-lt"/>
                <a:cs typeface="+mn-lt"/>
              </a:rPr>
              <a:t>Blockchain Network (Ganache)</a:t>
            </a:r>
            <a:endParaRPr lang="en-US" sz="2800" b="1"/>
          </a:p>
          <a:p>
            <a:endParaRPr lang="en-US" sz="1600" b="1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6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51F0-603B-725E-EC21-674A8FC5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62" y="5032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rgbClr val="0D0D0D"/>
                </a:solidFill>
                <a:ea typeface="+mj-lt"/>
                <a:cs typeface="+mj-lt"/>
              </a:rPr>
              <a:t>Smart Contract Development with Solidity</a:t>
            </a:r>
            <a:endParaRPr lang="en-US" dirty="0">
              <a:solidFill>
                <a:srgbClr val="000000"/>
              </a:solidFill>
              <a:ea typeface="+mj-lt"/>
              <a:cs typeface="+mj-lt"/>
            </a:endParaRPr>
          </a:p>
        </p:txBody>
      </p: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64B4D01-3363-6090-69AA-494552B83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093" y="1529299"/>
            <a:ext cx="10809361" cy="4386285"/>
          </a:xfrm>
        </p:spPr>
      </p:pic>
    </p:spTree>
    <p:extLst>
      <p:ext uri="{BB962C8B-B14F-4D97-AF65-F5344CB8AC3E}">
        <p14:creationId xmlns:p14="http://schemas.microsoft.com/office/powerpoint/2010/main" val="127074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FB7726-C6A8-44D0-B179-A65DE454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4859DEF-9129-EB34-5A3D-705895B99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374" b="5810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2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516A-6495-9DEE-04DE-F61C6FDA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D0D0D"/>
                </a:solidFill>
              </a:rPr>
              <a:t>Front-End Development with React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AB59-29F7-C1BC-066A-35D0F2C89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solidFill>
                  <a:srgbClr val="0D0D0D"/>
                </a:solidFill>
                <a:ea typeface="+mn-lt"/>
                <a:cs typeface="+mn-lt"/>
              </a:rPr>
              <a:t>Setting Up React:</a:t>
            </a:r>
          </a:p>
          <a:p>
            <a:endParaRPr lang="en-US" sz="2800" b="1" dirty="0">
              <a:solidFill>
                <a:srgbClr val="0D0D0D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Create a React app</a:t>
            </a:r>
            <a:endParaRPr lang="en-US" sz="1400" dirty="0"/>
          </a:p>
          <a:p>
            <a:endParaRPr lang="en-US" sz="1800" b="1" dirty="0">
              <a:solidFill>
                <a:srgbClr val="0D0D0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D0D0D"/>
                </a:solidFill>
                <a:ea typeface="+mn-lt"/>
                <a:cs typeface="+mn-lt"/>
              </a:rPr>
              <a:t>Install necessary packages (e.g., web3)</a:t>
            </a:r>
            <a:endParaRPr lang="en-US" sz="1800" dirty="0">
              <a:ea typeface="+mn-lt"/>
              <a:cs typeface="+mn-lt"/>
            </a:endParaRPr>
          </a:p>
          <a:p>
            <a:endParaRPr lang="en-US" sz="2800" b="1" dirty="0">
              <a:solidFill>
                <a:srgbClr val="0D0D0D"/>
              </a:solidFill>
            </a:endParaRPr>
          </a:p>
          <a:p>
            <a:endParaRPr lang="en-US" sz="2800" b="1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1DA7-A0BD-5980-2266-DB2FA269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D0D0D"/>
                </a:solidFill>
              </a:rPr>
              <a:t>Setting Up Ganache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CA6D-C1CD-A379-262B-51F3AD93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Installation and Configuration:</a:t>
            </a:r>
            <a:endParaRPr lang="en-US" sz="1800" b="1" dirty="0"/>
          </a:p>
          <a:p>
            <a:pPr lvl="1" indent="0">
              <a:buNone/>
            </a:pP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 Download and install Ganache</a:t>
            </a:r>
            <a:endParaRPr lang="en-US" sz="1600" dirty="0"/>
          </a:p>
          <a:p>
            <a:pPr lvl="1" indent="0">
              <a:buNone/>
            </a:pPr>
            <a:r>
              <a:rPr lang="en-US" sz="1600" dirty="0">
                <a:solidFill>
                  <a:srgbClr val="0D0D0D"/>
                </a:solidFill>
                <a:ea typeface="+mn-lt"/>
                <a:cs typeface="+mn-lt"/>
              </a:rPr>
              <a:t> Setting up a local blockchain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Connecting to Ganache:</a:t>
            </a:r>
            <a:endParaRPr lang="en-US" sz="1600" b="1" dirty="0"/>
          </a:p>
          <a:p>
            <a:pPr lvl="1" indent="0">
              <a:buNone/>
            </a:pPr>
            <a:r>
              <a:rPr lang="en-US" sz="1200" dirty="0">
                <a:solidFill>
                  <a:srgbClr val="0D0D0D"/>
                </a:solidFill>
                <a:ea typeface="+mn-lt"/>
                <a:cs typeface="+mn-lt"/>
              </a:rPr>
              <a:t>     Using Ganache CLI or GUI</a:t>
            </a:r>
            <a:endParaRPr lang="en-US" dirty="0"/>
          </a:p>
          <a:p>
            <a:pPr lvl="1" indent="0">
              <a:buNone/>
            </a:pPr>
            <a:r>
              <a:rPr lang="en-US" sz="1200" dirty="0">
                <a:solidFill>
                  <a:srgbClr val="0D0D0D"/>
                </a:solidFill>
                <a:ea typeface="+mn-lt"/>
                <a:cs typeface="+mn-lt"/>
              </a:rPr>
              <a:t>    Accessing accounts and deploying contracts</a:t>
            </a:r>
            <a:endParaRPr lang="en-US" dirty="0"/>
          </a:p>
          <a:p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31737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_2SEEDS">
      <a:dk1>
        <a:srgbClr val="000000"/>
      </a:dk1>
      <a:lt1>
        <a:srgbClr val="FFFFFF"/>
      </a:lt1>
      <a:dk2>
        <a:srgbClr val="243741"/>
      </a:dk2>
      <a:lt2>
        <a:srgbClr val="E2E5E8"/>
      </a:lt2>
      <a:accent1>
        <a:srgbClr val="BB9D7E"/>
      </a:accent1>
      <a:accent2>
        <a:srgbClr val="C59791"/>
      </a:accent2>
      <a:accent3>
        <a:srgbClr val="A5A27B"/>
      </a:accent3>
      <a:accent4>
        <a:srgbClr val="74ADA7"/>
      </a:accent4>
      <a:accent5>
        <a:srgbClr val="7EA7BB"/>
      </a:accent5>
      <a:accent6>
        <a:srgbClr val="7E8DBB"/>
      </a:accent6>
      <a:hlink>
        <a:srgbClr val="6184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AdornVTI</vt:lpstr>
      <vt:lpstr>medical insurance system</vt:lpstr>
      <vt:lpstr>Team Members:</vt:lpstr>
      <vt:lpstr>Benefits of Blockchain in Medical Insurance</vt:lpstr>
      <vt:lpstr>Key Technologies</vt:lpstr>
      <vt:lpstr>System Architecture</vt:lpstr>
      <vt:lpstr>Smart Contract Development with Solidity</vt:lpstr>
      <vt:lpstr>PowerPoint Presentation</vt:lpstr>
      <vt:lpstr>Front-End Development with React</vt:lpstr>
      <vt:lpstr>Setting Up Ganache</vt:lpstr>
      <vt:lpstr>Integrating All Components</vt:lpstr>
      <vt:lpstr>Challenges and Solutions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307</cp:revision>
  <dcterms:created xsi:type="dcterms:W3CDTF">2024-05-20T05:37:37Z</dcterms:created>
  <dcterms:modified xsi:type="dcterms:W3CDTF">2024-05-20T06:26:47Z</dcterms:modified>
</cp:coreProperties>
</file>