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4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121.xml" ContentType="application/vnd.openxmlformats-officedocument.presentationml.tags+xml"/>
  <Override PartName="/ppt/notesSlides/notesSlide13.xml" ContentType="application/vnd.openxmlformats-officedocument.presentationml.notesSlide+xml"/>
  <Override PartName="/ppt/tags/tag122.xml" ContentType="application/vnd.openxmlformats-officedocument.presentationml.tags+xml"/>
  <Override PartName="/ppt/notesSlides/notesSlide14.xml" ContentType="application/vnd.openxmlformats-officedocument.presentationml.notesSlide+xml"/>
  <Override PartName="/ppt/tags/tag123.xml" ContentType="application/vnd.openxmlformats-officedocument.presentationml.tags+xml"/>
  <Override PartName="/ppt/notesSlides/notesSlide15.xml" ContentType="application/vnd.openxmlformats-officedocument.presentationml.notesSlide+xml"/>
  <Override PartName="/ppt/tags/tag124.xml" ContentType="application/vnd.openxmlformats-officedocument.presentationml.tags+xml"/>
  <Override PartName="/ppt/notesSlides/notesSlide16.xml" ContentType="application/vnd.openxmlformats-officedocument.presentationml.notesSlide+xml"/>
  <Override PartName="/ppt/tags/tag12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8" r:id="rId1"/>
    <p:sldMasterId id="2147483722" r:id="rId2"/>
    <p:sldMasterId id="2147483723" r:id="rId3"/>
  </p:sldMasterIdLst>
  <p:notesMasterIdLst>
    <p:notesMasterId r:id="rId21"/>
  </p:notesMasterIdLst>
  <p:sldIdLst>
    <p:sldId id="256" r:id="rId4"/>
    <p:sldId id="257" r:id="rId5"/>
    <p:sldId id="258" r:id="rId6"/>
    <p:sldId id="334" r:id="rId7"/>
    <p:sldId id="261" r:id="rId8"/>
    <p:sldId id="260" r:id="rId9"/>
    <p:sldId id="330" r:id="rId10"/>
    <p:sldId id="331" r:id="rId11"/>
    <p:sldId id="332" r:id="rId12"/>
    <p:sldId id="325" r:id="rId13"/>
    <p:sldId id="322" r:id="rId14"/>
    <p:sldId id="265" r:id="rId15"/>
    <p:sldId id="333" r:id="rId16"/>
    <p:sldId id="326" r:id="rId17"/>
    <p:sldId id="268" r:id="rId18"/>
    <p:sldId id="269" r:id="rId19"/>
    <p:sldId id="335" r:id="rId20"/>
  </p:sldIdLst>
  <p:sldSz cx="9144000" cy="5143500" type="screen16x9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yanid Pipopsukavade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858585"/>
    <a:srgbClr val="262626"/>
    <a:srgbClr val="7F7F7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43223-556B-4BAE-9583-33E03EAB3CE1}">
  <a:tblStyle styleId="{B7143223-556B-4BAE-9583-33E03EAB3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584867075664622E-2"/>
          <c:y val="8.5950413223140495E-2"/>
          <c:w val="0.9468302658486708"/>
          <c:h val="0.8280991735537189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D9D9D9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3.3057851239669421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E7D-4425-ADFC-1D442BA82D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</c:f>
              <c:numCache>
                <c:formatCode>General</c:formatCode>
                <c:ptCount val="1"/>
                <c:pt idx="0">
                  <c:v>21.566325674995809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7D-4425-ADFC-1D442BA82DCC}"/>
            </c:ext>
          </c:extLst>
        </c:ser>
        <c:ser>
          <c:idx val="1"/>
          <c:order val="1"/>
          <c:spPr>
            <a:solidFill>
              <a:srgbClr val="76717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3.3057851239669421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E7D-4425-ADFC-1D442BA82D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</c:f>
              <c:numCache>
                <c:formatCode>General</c:formatCode>
                <c:ptCount val="1"/>
                <c:pt idx="0">
                  <c:v>73.905752138185491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7D-4425-ADFC-1D442BA82DCC}"/>
            </c:ext>
          </c:extLst>
        </c:ser>
        <c:ser>
          <c:idx val="2"/>
          <c:order val="2"/>
          <c:spPr>
            <a:solidFill>
              <a:srgbClr val="262626"/>
            </a:solidFill>
            <a:ln>
              <a:noFill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4.5279221868187225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7D-4425-ADFC-1D442BA82D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97864864"/>
        <c:axId val="1"/>
      </c:barChart>
      <c:catAx>
        <c:axId val="89786486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3175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89786486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01010101010101E-2"/>
          <c:y val="3.6516853932584269E-2"/>
          <c:w val="0.95797979797979793"/>
          <c:h val="0.926966292134831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262626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7F7F7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3BD-4B60-9EF9-CE8FD39C5407}"/>
              </c:ext>
            </c:extLst>
          </c:dPt>
          <c:val>
            <c:numRef>
              <c:f>Sheet1!$A$1:$B$1</c:f>
              <c:numCache>
                <c:formatCode>General</c:formatCode>
                <c:ptCount val="2"/>
                <c:pt idx="0">
                  <c:v>777482</c:v>
                </c:pt>
                <c:pt idx="1">
                  <c:v>1244639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BD-4B60-9EF9-CE8FD39C5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97856128"/>
        <c:axId val="1"/>
      </c:barChart>
      <c:catAx>
        <c:axId val="8978561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4463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9785612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632875414495499E-2"/>
          <c:y val="3.6516853932584269E-2"/>
          <c:w val="0.95073424917100902"/>
          <c:h val="0.9269662921348315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rgbClr val="7F7F7F"/>
              </a:solidFill>
              <a:prstDash val="solid"/>
            </a:ln>
          </c:spPr>
          <c:marker>
            <c:symbol val="none"/>
          </c:marker>
          <c:val>
            <c:numRef>
              <c:f>Sheet1!$A$1:$C$1</c:f>
              <c:numCache>
                <c:formatCode>General</c:formatCode>
                <c:ptCount val="3"/>
                <c:pt idx="0">
                  <c:v>1883545.035555555</c:v>
                </c:pt>
                <c:pt idx="1">
                  <c:v>777481.51555555535</c:v>
                </c:pt>
                <c:pt idx="2">
                  <c:v>224449.75555555581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0E-41E7-9701-7F0D75360E14}"/>
            </c:ext>
          </c:extLst>
        </c:ser>
        <c:ser>
          <c:idx val="1"/>
          <c:order val="1"/>
          <c:spPr>
            <a:ln w="19050" algn="ctr">
              <a:solidFill>
                <a:srgbClr val="262626"/>
              </a:solidFill>
              <a:prstDash val="solid"/>
            </a:ln>
          </c:spPr>
          <c:marker>
            <c:symbol val="none"/>
          </c:marker>
          <c:val>
            <c:numRef>
              <c:f>Sheet1!$A$2:$C$2</c:f>
              <c:numCache>
                <c:formatCode>General</c:formatCode>
                <c:ptCount val="3"/>
                <c:pt idx="0">
                  <c:v>1976974.0231111106</c:v>
                </c:pt>
                <c:pt idx="1">
                  <c:v>1244638.7866666669</c:v>
                </c:pt>
                <c:pt idx="2">
                  <c:v>946622.13555555535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0E-41E7-9701-7F0D75360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7854464"/>
        <c:axId val="1"/>
      </c:lineChart>
      <c:catAx>
        <c:axId val="8978544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latin typeface="+mn-lt"/>
                <a:ea typeface="+mn-ea"/>
                <a:cs typeface="+mn-cs"/>
                <a:sym typeface="Arial"/>
              </a:defRPr>
            </a:pPr>
            <a:endParaRPr lang="en-US"/>
          </a:p>
        </c:txPr>
        <c:crossAx val="897854464"/>
        <c:crosses val="min"/>
        <c:crossBetween val="midCat"/>
        <c:majorUnit val="5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615239532251982E-2"/>
          <c:y val="6.9425901201602136E-2"/>
          <c:w val="0.96076952093549606"/>
          <c:h val="0.8611481975967957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F7F7F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F30-4D30-9CD2-FF34CEAE3C8E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F30-4D30-9CD2-FF34CEAE3C8E}"/>
              </c:ext>
            </c:extLst>
          </c:dPt>
          <c:val>
            <c:numRef>
              <c:f>Sheet1!$A$1:$E$1</c:f>
              <c:numCache>
                <c:formatCode>General</c:formatCode>
                <c:ptCount val="5"/>
                <c:pt idx="0">
                  <c:v>2498207.36</c:v>
                </c:pt>
                <c:pt idx="1">
                  <c:v>1307525.9599999997</c:v>
                </c:pt>
                <c:pt idx="2">
                  <c:v>1307525.9599999997</c:v>
                </c:pt>
                <c:pt idx="3">
                  <c:v>777481.51555555535</c:v>
                </c:pt>
                <c:pt idx="4">
                  <c:v>777481.51555555535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30-4D30-9CD2-FF34CEAE3C8E}"/>
            </c:ext>
          </c:extLst>
        </c:ser>
        <c:ser>
          <c:idx val="1"/>
          <c:order val="1"/>
          <c:spPr>
            <a:solidFill>
              <a:srgbClr val="7F7F7F"/>
            </a:solidFill>
            <a:ln>
              <a:noFill/>
            </a:ln>
          </c:spPr>
          <c:invertIfNegative val="0"/>
          <c:val>
            <c:numRef>
              <c:f>Sheet1!$A$2:$E$2</c:f>
              <c:numCache>
                <c:formatCode>General</c:formatCode>
                <c:ptCount val="5"/>
                <c:pt idx="1">
                  <c:v>1190681.4000000001</c:v>
                </c:pt>
                <c:pt idx="3">
                  <c:v>530044.44444444438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30-4D30-9CD2-FF34CEAE3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3264928"/>
        <c:axId val="1"/>
      </c:barChart>
      <c:catAx>
        <c:axId val="3632649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326492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615239532251982E-2"/>
          <c:y val="6.9425901201602136E-2"/>
          <c:w val="0.96076952093549606"/>
          <c:h val="0.8611481975967957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262626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553-496F-BE6E-C8BC16E613DC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553-496F-BE6E-C8BC16E613DC}"/>
              </c:ext>
            </c:extLst>
          </c:dPt>
          <c:val>
            <c:numRef>
              <c:f>Sheet1!$A$1:$E$1</c:f>
              <c:numCache>
                <c:formatCode>General</c:formatCode>
                <c:ptCount val="5"/>
                <c:pt idx="0">
                  <c:v>2215416.7200000002</c:v>
                </c:pt>
                <c:pt idx="1">
                  <c:v>1636372.12</c:v>
                </c:pt>
                <c:pt idx="2">
                  <c:v>1636372.12</c:v>
                </c:pt>
                <c:pt idx="3">
                  <c:v>1244638.7866666669</c:v>
                </c:pt>
                <c:pt idx="4">
                  <c:v>1244638.7866666669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53-496F-BE6E-C8BC16E613DC}"/>
            </c:ext>
          </c:extLst>
        </c:ser>
        <c:ser>
          <c:idx val="1"/>
          <c:order val="1"/>
          <c:spPr>
            <a:solidFill>
              <a:srgbClr val="262626"/>
            </a:solidFill>
            <a:ln>
              <a:noFill/>
            </a:ln>
          </c:spPr>
          <c:invertIfNegative val="0"/>
          <c:val>
            <c:numRef>
              <c:f>Sheet1!$A$2:$E$2</c:f>
              <c:numCache>
                <c:formatCode>General</c:formatCode>
                <c:ptCount val="5"/>
                <c:pt idx="1">
                  <c:v>579044.60000000009</c:v>
                </c:pt>
                <c:pt idx="3">
                  <c:v>391733.33333333326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53-496F-BE6E-C8BC16E61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3254112"/>
        <c:axId val="1"/>
      </c:barChart>
      <c:catAx>
        <c:axId val="3632541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325411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 panose="020B0604020202020204" pitchFamily="3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rian.com/blogs/ask-experian/whats-a-good-interest-rate-for-a-personal-loa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2266/bank-loan-loss-provision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news.sky.com/story/barclays-sees-profits-slump-30-as-pandemic-bad-loan-provision-hits-4-8bn-12221422" TargetMode="External"/><Relationship Id="rId4" Type="http://schemas.openxmlformats.org/officeDocument/2006/relationships/hyperlink" Target="https://www.investopedia.com/terms/l/loanlossprovision.asp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tree.com/personal/personal-loans-statistic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tree.com/personal/personal-loans-statistic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l/loanlossprovision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ews.sky.com/story/barclays-sees-profits-slump-30-as-pandemic-bad-loan-provision-hits-4-8bn-12221422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3c7d0bb6c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103c7d0bb6c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6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8f63a77e2f455e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8f63a77e2f455e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05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3c7d0bb6c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3c7d0bb6c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much we loss for default ( for 3 models)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Good : Average Credit size + Interest on Credit *Total Non-Default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Loss : </a:t>
            </a:r>
            <a:r>
              <a:rPr lang="en-US">
                <a:solidFill>
                  <a:schemeClr val="dk1"/>
                </a:solidFill>
              </a:rPr>
              <a:t>Average Credit size + Interest on Credit *Total Default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Profit : Good Credit revenue - Loss from bad credit - Review cost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Gain (profit we gonna have)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ea typeface="Calibri"/>
              </a:rPr>
              <a:t>Predict % increase in paying back loan on time (less risk) by identifying target groups </a:t>
            </a:r>
            <a:endParaRPr 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 graph show (ACCURACY)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20% Low ACCEPT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80% High Reject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Meduim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https://www.experian.com/blogs/ask-experian/whats-a-good-interest-rate-for-a-personal-loan/</a:t>
            </a:r>
            <a:endParaRPr 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interest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c7d0bb6c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03c7d0bb6c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2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62dcf9fa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62dcf9fa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https://www.statista.com/chart/22266/bank-loan-loss-provisions/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https://www.investopedia.com/terms/l/loanlossprovision.asp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https://news.sky.com/story/barclays-sees-profits-slump-30-as-pandemic-bad-loan-provision-hits-4-8bn-12221422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94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631690c51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10631690c51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Experience in marketing,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5edbe8291_6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5edbe8291_6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03c7d0bb6c_2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03c7d0bb6c_2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32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3c7d0bb6c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103c7d0bb6c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c7d0bb6c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03c7d0bb6c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62dcf9fa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62dcf9fa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https://www.lendingtree.com/personal/personal-loans-statistics/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62dcf9fa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62dcf9fa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https://www.lendingtree.com/personal/personal-loans-statistics/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5edbe8291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5edbe8291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https://www.investopedia.com/terms/l/loanlossprovision.asp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https://news.sky.com/story/barclays-sees-profits-slump-30-as-pandemic-bad-loan-provision-hits-4-8bn-12221422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5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1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c7d0bb6c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03c7d0bb6c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8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1D67017-9838-44C5-BC3C-DB46E88B60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1854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14"/>
          <p:cNvSpPr/>
          <p:nvPr/>
        </p:nvSpPr>
        <p:spPr>
          <a:xfrm>
            <a:off x="5089700" y="-20175"/>
            <a:ext cx="4094650" cy="5190575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60D9F30-4EFC-43D9-B703-D5CE10C58B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9346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Google Shape;24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0" name="Google Shape;250;p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1" name="Google Shape;25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2B93501-4A01-4B07-A329-B988CCE98A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7189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Google Shape;25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72684DA-4B1D-4998-901C-1DD3917146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60760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" name="Google Shape;256;p5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5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8" name="Google Shape;25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A858657-18D3-429F-A821-22A74398AF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0310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Google Shape;260;p5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B87E407-E74A-4D8A-AD0D-B35199157E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9305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" name="Google Shape;263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4" name="Google Shape;264;p5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5" name="Google Shape;265;p5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5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007F145-79D2-45E7-8BD3-B1A37A2BFF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6468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" name="Google Shape;269;p6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270" name="Google Shape;27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1A693CA-FDF6-4D14-8A7E-2A82F182D4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555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" name="Google Shape;272;p6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6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4" name="Google Shape;27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4657EEA-6BA2-4984-AA5C-6E8A605427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0035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" name="Google Shape;27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493B897-F9BC-4E92-AA71-50D39AAAF8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730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Google Shape;139;p27"/>
          <p:cNvSpPr/>
          <p:nvPr/>
        </p:nvSpPr>
        <p:spPr>
          <a:xfrm>
            <a:off x="-64300" y="1073700"/>
            <a:ext cx="9251875" cy="4108375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558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296F590-4A38-4A25-B3B7-35D247DF47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5645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" name="Google Shape;28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B092AE-2917-4F52-957B-E280DE306F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3926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Google Shape;58;p15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-6586" y="-40475"/>
            <a:ext cx="9180576" cy="1384271"/>
            <a:chOff x="0" y="-40481"/>
            <a:chExt cx="9144000" cy="1384271"/>
          </a:xfrm>
        </p:grpSpPr>
        <p:sp>
          <p:nvSpPr>
            <p:cNvPr id="64" name="Google Shape;64;p15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14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5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6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17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8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1659268-C954-474F-983D-92A92A0110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07581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" name="Google Shape;292;p6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66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900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6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/>
          </a:p>
        </p:txBody>
      </p:sp>
      <p:sp>
        <p:nvSpPr>
          <p:cNvPr id="295" name="Google Shape;295;p6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/>
          </a:p>
        </p:txBody>
      </p:sp>
      <p:sp>
        <p:nvSpPr>
          <p:cNvPr id="296" name="Google Shape;296;p66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75856C2-89C4-4F34-8E2B-37512BB3EE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9206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Google Shape;298;p6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6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0" name="Google Shape;300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6377F87-988C-49BB-8A6D-A5E53283D5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3266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" name="Google Shape;302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3" name="Google Shape;30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C1E1BE0-9384-4B71-BDA0-6DDDF94DE4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2793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Google Shape;30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7" name="Google Shape;307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8" name="Google Shape;308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FC24003-2DBE-46CA-A22F-6DE3EA5A9C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7713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" name="Google Shape;31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8D3E644-E386-4749-A105-EB2375FA46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28892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" name="Google Shape;313;p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4" name="Google Shape;314;p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5" name="Google Shape;31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D66FB7-7D95-4188-96E7-DFF71DF5AE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418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" name="Google Shape;317;p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8" name="Google Shape;318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AA553F3-ACDB-45C9-86C6-D35C48A25F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2510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" name="Google Shape;320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1" name="Google Shape;321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2" name="Google Shape;322;p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3" name="Google Shape;323;p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191B60E-7157-45D3-B5B0-379D19A44A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127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" name="Google Shape;326;p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27" name="Google Shape;327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5F999B9-156B-49AD-91BE-C6175DBC88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95023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Google Shape;329;p7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7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1" name="Google Shape;331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F48B1DB-37CE-4B0D-B9C3-091052A79C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1711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83;p16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 idx="2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48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57CCDCE-5F92-49AF-B2CF-D9ABB07439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1454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ctrTitle" idx="2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ctrTitle" idx="3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4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ctrTitle" idx="5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6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ctrTitle" idx="7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8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15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47272B-1602-4D92-BD29-0537B5DE45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61819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" name="Google Shape;107;p20"/>
          <p:cNvGrpSpPr/>
          <p:nvPr/>
        </p:nvGrpSpPr>
        <p:grpSpPr>
          <a:xfrm>
            <a:off x="0" y="-9525"/>
            <a:ext cx="3105188" cy="5210133"/>
            <a:chOff x="0" y="-9525"/>
            <a:chExt cx="3105188" cy="5210133"/>
          </a:xfrm>
        </p:grpSpPr>
        <p:sp>
          <p:nvSpPr>
            <p:cNvPr id="108" name="Google Shape;108;p20"/>
            <p:cNvSpPr/>
            <p:nvPr/>
          </p:nvSpPr>
          <p:spPr>
            <a:xfrm>
              <a:off x="266700" y="-9525"/>
              <a:ext cx="2838488" cy="5210133"/>
            </a:xfrm>
            <a:custGeom>
              <a:avLst/>
              <a:gdLst/>
              <a:ahLst/>
              <a:cxnLst/>
              <a:rect l="l" t="t" r="r" b="b"/>
              <a:pathLst>
                <a:path w="110490" h="204359" extrusionOk="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ctrTitle" idx="2"/>
          </p:nvPr>
        </p:nvSpPr>
        <p:spPr>
          <a:xfrm>
            <a:off x="5739302" y="1659506"/>
            <a:ext cx="29001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5739302" y="2513494"/>
            <a:ext cx="25050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0843C70-D954-40FE-9E8C-65A666B7D1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00011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E677E90-1CAF-4C01-8AE1-6ABCB1F6EB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1184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" name="Google Shape;237;p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8" name="Google Shape;238;p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739D09-297F-433E-9A0C-498FC5615A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5490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Google Shape;2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2" name="Google Shape;2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4811D5A-33F4-49D5-B361-7B0D9FFF04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816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vmlDrawing" Target="../drawings/vmlDrawing8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vmlDrawing" Target="../drawings/vmlDrawing21.v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oleObject" Target="../embeddings/oleObject21.bin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7625B99-C7F3-4B03-A70B-952D3252ED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74036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5" r:id="rId5"/>
    <p:sldLayoutId id="214748372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5029CAE-1DCE-4EC0-9494-EDE89AB6FF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7110961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think-cell Slide" r:id="rId16" imgW="425" imgH="426" progId="TCLayout.ActiveDocument.1">
                  <p:embed/>
                </p:oleObj>
              </mc:Choice>
              <mc:Fallback>
                <p:oleObj name="think-cell Slide" r:id="rId1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" name="Google Shape;23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2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67DA858-5C88-40F8-852B-0259388D74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79870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think-cell Slide" r:id="rId15" imgW="425" imgH="426" progId="TCLayout.ActiveDocument.1">
                  <p:embed/>
                </p:oleObj>
              </mc:Choice>
              <mc:Fallback>
                <p:oleObj name="think-cell Slide" r:id="rId1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Google Shape;28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image" Target="../media/image7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image" Target="../media/image6.pn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notesSlide" Target="../notesSlides/notesSlide10.xml"/><Relationship Id="rId1" Type="http://schemas.openxmlformats.org/officeDocument/2006/relationships/vmlDrawing" Target="../drawings/vmlDrawing42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chart" Target="../charts/chart1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image" Target="../media/image1.emf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oleObject" Target="../embeddings/oleObject42.bin"/><Relationship Id="rId8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slideLayout" Target="../slideLayouts/slideLayout4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43.v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oleObject" Target="../embeddings/oleObject43.bin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chart" Target="../charts/chart3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notesSlide" Target="../notesSlides/notesSlide11.xml"/><Relationship Id="rId30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tags" Target="../tags/tag117.xml"/><Relationship Id="rId39" Type="http://schemas.openxmlformats.org/officeDocument/2006/relationships/hyperlink" Target="https://www.indeed.com/jobs?q=loan%20processor%20per%20day%20-junior&amp;start=10&amp;vjk=a46301731a829f55" TargetMode="External"/><Relationship Id="rId21" Type="http://schemas.openxmlformats.org/officeDocument/2006/relationships/tags" Target="../tags/tag112.xml"/><Relationship Id="rId34" Type="http://schemas.openxmlformats.org/officeDocument/2006/relationships/chart" Target="../charts/chart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33" Type="http://schemas.openxmlformats.org/officeDocument/2006/relationships/image" Target="../media/image1.emf"/><Relationship Id="rId38" Type="http://schemas.openxmlformats.org/officeDocument/2006/relationships/hyperlink" Target="https://www.glassdoor.co.uk/Salaries/us-loan-processor-salary-SRCH_IL.0,2_IN1_KO3,17.htm?clickSource=searchBtn" TargetMode="Externa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tags" Target="../tags/tag120.xml"/><Relationship Id="rId1" Type="http://schemas.openxmlformats.org/officeDocument/2006/relationships/vmlDrawing" Target="../drawings/vmlDrawing44.v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32" Type="http://schemas.openxmlformats.org/officeDocument/2006/relationships/oleObject" Target="../embeddings/oleObject44.bin"/><Relationship Id="rId37" Type="http://schemas.openxmlformats.org/officeDocument/2006/relationships/hyperlink" Target="https://www.valuepenguin.com/personal-loans/average-personal-loan-interest-rates" TargetMode="Externa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tags" Target="../tags/tag119.xml"/><Relationship Id="rId36" Type="http://schemas.openxmlformats.org/officeDocument/2006/relationships/hyperlink" Target="https://www.lendingtree.com/personal/personal-loans-statistics/" TargetMode="External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31" Type="http://schemas.openxmlformats.org/officeDocument/2006/relationships/notesSlide" Target="../notesSlides/notesSlide12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tags" Target="../tags/tag118.xml"/><Relationship Id="rId30" Type="http://schemas.openxmlformats.org/officeDocument/2006/relationships/slideLayout" Target="../slideLayouts/slideLayout4.xml"/><Relationship Id="rId35" Type="http://schemas.openxmlformats.org/officeDocument/2006/relationships/chart" Target="../charts/chart5.xml"/><Relationship Id="rId8" Type="http://schemas.openxmlformats.org/officeDocument/2006/relationships/tags" Target="../tags/tag99.xml"/><Relationship Id="rId3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tags" Target="../tags/tag12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png"/><Relationship Id="rId2" Type="http://schemas.openxmlformats.org/officeDocument/2006/relationships/tags" Target="../tags/tag12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png"/><Relationship Id="rId2" Type="http://schemas.openxmlformats.org/officeDocument/2006/relationships/tags" Target="../tags/tag12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3" Type="http://schemas.openxmlformats.org/officeDocument/2006/relationships/slideLayout" Target="../slideLayouts/slideLayout18.xml"/><Relationship Id="rId7" Type="http://schemas.openxmlformats.org/officeDocument/2006/relationships/hyperlink" Target="http://slidesgo.com/" TargetMode="External"/><Relationship Id="rId2" Type="http://schemas.openxmlformats.org/officeDocument/2006/relationships/tags" Target="../tags/tag125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chart/19955/household-debt-balance-in-the-united-states/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jpeg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www.lendingtree.com/personal/personal-loans-statistics/" TargetMode="Externa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chart/22266/bank-loan-loss-provisions/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jpeg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D35910-22C7-4986-B75A-21ECFC3A1C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0139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" name="Google Shape;339;p77"/>
          <p:cNvSpPr txBox="1">
            <a:spLocks noGrp="1"/>
          </p:cNvSpPr>
          <p:nvPr>
            <p:ph type="ctrTitle"/>
          </p:nvPr>
        </p:nvSpPr>
        <p:spPr>
          <a:xfrm>
            <a:off x="199800" y="1030150"/>
            <a:ext cx="87444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ea typeface="Arial"/>
              </a:rPr>
              <a:t>Universal Credit</a:t>
            </a:r>
            <a:br>
              <a:rPr lang="en-US" sz="4400">
                <a:solidFill>
                  <a:srgbClr val="FFFFFF"/>
                </a:solidFill>
                <a:ea typeface="Arial"/>
              </a:rPr>
            </a:br>
            <a:r>
              <a:rPr lang="en-US" sz="4400">
                <a:solidFill>
                  <a:srgbClr val="FFFFFF"/>
                </a:solidFill>
                <a:ea typeface="Arial"/>
              </a:rPr>
              <a:t>Risk Management </a:t>
            </a:r>
            <a:br>
              <a:rPr lang="en-US" sz="4400">
                <a:solidFill>
                  <a:srgbClr val="FFFFFF"/>
                </a:solidFill>
                <a:ea typeface="Arial"/>
              </a:rPr>
            </a:br>
            <a:r>
              <a:rPr lang="en-US" sz="4400">
                <a:solidFill>
                  <a:srgbClr val="FFFFFF"/>
                </a:solidFill>
                <a:ea typeface="Arial"/>
              </a:rPr>
              <a:t>System Proposal </a:t>
            </a:r>
            <a:endParaRPr lang="en-US" sz="4400" dirty="0">
              <a:solidFill>
                <a:srgbClr val="FFFFFF"/>
              </a:solidFill>
              <a:ea typeface="Arial"/>
            </a:endParaRPr>
          </a:p>
        </p:txBody>
      </p:sp>
      <p:sp>
        <p:nvSpPr>
          <p:cNvPr id="340" name="Google Shape;340;p77"/>
          <p:cNvSpPr/>
          <p:nvPr/>
        </p:nvSpPr>
        <p:spPr>
          <a:xfrm flipH="1">
            <a:off x="5910667" y="0"/>
            <a:ext cx="3233333" cy="13709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41" name="Google Shape;341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3879503"/>
            <a:ext cx="1421106" cy="15087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7EE2F-BA5A-40E0-9F13-64F5BCCE830C}"/>
              </a:ext>
            </a:extLst>
          </p:cNvPr>
          <p:cNvSpPr txBox="1"/>
          <p:nvPr/>
        </p:nvSpPr>
        <p:spPr>
          <a:xfrm>
            <a:off x="6927261" y="4372278"/>
            <a:ext cx="1421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FIVE SIGNETS CONSULTING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E5A11B30-2D75-495E-95EB-0B4C7889B00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9177906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think-cell Slide" r:id="rId30" imgW="425" imgH="426" progId="TCLayout.ActiveDocument.1">
                  <p:embed/>
                </p:oleObj>
              </mc:Choice>
              <mc:Fallback>
                <p:oleObj name="think-cell Slide" r:id="rId30" imgW="425" imgH="42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E5A11B30-2D75-495E-95EB-0B4C7889B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1312BA6B-D710-4C83-8900-FC50C2B746A1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31303476"/>
              </p:ext>
            </p:extLst>
          </p:nvPr>
        </p:nvGraphicFramePr>
        <p:xfrm>
          <a:off x="5054600" y="3760788"/>
          <a:ext cx="3105150" cy="96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CA2E6C-7C14-44F3-A4EA-6979A574C2CE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7867650" y="4489450"/>
            <a:ext cx="142875" cy="952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文本占位符 2">
            <a:extLst>
              <a:ext uri="{FF2B5EF4-FFF2-40B4-BE49-F238E27FC236}">
                <a16:creationId xmlns:a16="http://schemas.microsoft.com/office/drawing/2014/main" id="{FBE12903-47D2-4C8F-A1D9-ABEA9B7D0CC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232400" y="4584700"/>
            <a:ext cx="4445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7D3F24A-405B-4CD6-A8A4-A91422246640}" type="datetime'H''''''''''''''''''''igh'''''''''''''''' ''''''r''''is''k'''">
              <a:rPr lang="en-US" altLang="en-US" sz="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High risk</a:t>
            </a:fld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7" name="文本占位符 2">
            <a:extLst>
              <a:ext uri="{FF2B5EF4-FFF2-40B4-BE49-F238E27FC236}">
                <a16:creationId xmlns:a16="http://schemas.microsoft.com/office/drawing/2014/main" id="{9665FED1-EA6A-459F-A556-903C7354588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864475" y="4178300"/>
            <a:ext cx="292100" cy="123825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3176ED-88EF-4204-B512-31C5DEE3B517}" type="datetime'''''''''''''''''4.''''''''''''''''''''''5%'''''''''''"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4.5%</a:t>
            </a:fld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7" name="文本占位符 2">
            <a:extLst>
              <a:ext uri="{FF2B5EF4-FFF2-40B4-BE49-F238E27FC236}">
                <a16:creationId xmlns:a16="http://schemas.microsoft.com/office/drawing/2014/main" id="{3CE7B150-9E2F-4451-BB7B-9E4AF8131A2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658100" y="4584700"/>
            <a:ext cx="4191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51EBBB-18EA-47D8-900F-5B0118F58CC8}" type="datetime'''''''''L''''o''''''''''''w'''''''''' ''r''''i''''''''s''k'''">
              <a:rPr lang="en-US" altLang="en-US" sz="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Low risk</a:t>
            </a:fld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6" name="文本占位符 2">
            <a:extLst>
              <a:ext uri="{FF2B5EF4-FFF2-40B4-BE49-F238E27FC236}">
                <a16:creationId xmlns:a16="http://schemas.microsoft.com/office/drawing/2014/main" id="{762937EB-F433-4921-A604-D1109997EA4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550025" y="4584700"/>
            <a:ext cx="6159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8C4C9F0-1960-4CBE-8A0D-ECCBE19389C3}" type="datetime'Me''''''''di''u''''''''''''m r''is''''''''''''''''k'''''">
              <a:rPr lang="en-US" altLang="en-US" sz="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Medium risk</a:t>
            </a:fld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E4C42CA-3135-4FEA-A4FD-FFB29DC30341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935913" y="1568450"/>
            <a:ext cx="131763" cy="930275"/>
          </a:xfrm>
          <a:prstGeom prst="rect">
            <a:avLst/>
          </a:prstGeom>
          <a:solidFill>
            <a:srgbClr val="26262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DEC6154-38C3-435E-AB91-E866557A4A4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935913" y="1555750"/>
            <a:ext cx="131763" cy="1270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153D588C-E8BD-4B5C-8731-7DECD601BA4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792788" y="1684338"/>
            <a:ext cx="2143125" cy="814388"/>
          </a:xfrm>
          <a:prstGeom prst="rect">
            <a:avLst/>
          </a:prstGeom>
          <a:solidFill>
            <a:srgbClr val="26262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5D34034-C32F-44CB-AADF-C38FDC98D6A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792788" y="1555750"/>
            <a:ext cx="2143125" cy="128588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672CCD99-0DCC-4C80-88FA-780CB2751CC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167313" y="2062163"/>
            <a:ext cx="625475" cy="436563"/>
          </a:xfrm>
          <a:prstGeom prst="rect">
            <a:avLst/>
          </a:prstGeom>
          <a:solidFill>
            <a:srgbClr val="26262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CA7D1B-ED9A-4374-90F0-B84E9BEDF46D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5167313" y="1555750"/>
            <a:ext cx="625475" cy="506413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DDE90C5-6FB7-492B-B3C0-2AEBACA70412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5162550" y="2498725"/>
            <a:ext cx="290988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158179-DD17-4944-B6EB-D7E85A636BF8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H="1">
            <a:off x="8050213" y="2033588"/>
            <a:ext cx="317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9E62672-F452-4ADD-A3EB-444DAE5D4368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 flipH="1" flipV="1">
            <a:off x="8050213" y="1562100"/>
            <a:ext cx="31750" cy="555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文本占位符 2">
            <a:extLst>
              <a:ext uri="{FF2B5EF4-FFF2-40B4-BE49-F238E27FC236}">
                <a16:creationId xmlns:a16="http://schemas.microsoft.com/office/drawing/2014/main" id="{570654A6-A279-4E5C-90B5-A67CABD256B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302250" y="1746250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797628A-1AAC-406B-8E34-AAA5FECB98D2}" type="datetime'''''5''''''''3''.''''''''''''''''''''''8''''''''%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53.8%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5" name="文本占位符 2">
            <a:extLst>
              <a:ext uri="{FF2B5EF4-FFF2-40B4-BE49-F238E27FC236}">
                <a16:creationId xmlns:a16="http://schemas.microsoft.com/office/drawing/2014/main" id="{3009D464-7251-42D5-AB62-543DFE197EB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302250" y="2217738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80F5D0-EC9E-4328-957A-A1267F960C3A}" type="datetime'''''''''''''46''''''''''''''''''''''''''.''2''''%'''''"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46.2%</a:t>
            </a:fld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0" name="文本占位符 2">
            <a:extLst>
              <a:ext uri="{FF2B5EF4-FFF2-40B4-BE49-F238E27FC236}">
                <a16:creationId xmlns:a16="http://schemas.microsoft.com/office/drawing/2014/main" id="{A08E8305-EB94-4108-A0B5-D1BDB1852F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686550" y="1557338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1DF6FC-C731-4112-8211-14280E73E8A6}" type="datetime'''''''13''.''''''8%''''''''''''''''''''''''''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13.8%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9" name="文本占位符 2">
            <a:extLst>
              <a:ext uri="{FF2B5EF4-FFF2-40B4-BE49-F238E27FC236}">
                <a16:creationId xmlns:a16="http://schemas.microsoft.com/office/drawing/2014/main" id="{5A7E7F05-E2E1-42BE-A567-52952CD081B8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686550" y="2028825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2642C1-028C-4D0F-8A43-11017FE9C51A}" type="datetime'''''8''''''''''6''''''''''''''''.''''''''2%'''''''''''"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86.2%</a:t>
            </a:fld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3" name="文本占位符 2">
            <a:extLst>
              <a:ext uri="{FF2B5EF4-FFF2-40B4-BE49-F238E27FC236}">
                <a16:creationId xmlns:a16="http://schemas.microsoft.com/office/drawing/2014/main" id="{4575C159-193C-47B4-9E45-02E1542050BB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081963" y="1555750"/>
            <a:ext cx="2921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AEF4C0-56BB-4376-A213-D3F12DE7C18A}" type="datetime'''''''''1''''''''''''.''''''''''5%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2" name="文本占位符 2">
            <a:extLst>
              <a:ext uri="{FF2B5EF4-FFF2-40B4-BE49-F238E27FC236}">
                <a16:creationId xmlns:a16="http://schemas.microsoft.com/office/drawing/2014/main" id="{A6ACB2B7-95D7-444A-96A2-5F5EDC1E32FC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081963" y="1971675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1A7FB39-61CA-4DB6-9AC5-CE9E83EA6BFE}" type="datetime'''9''''''''''''8''''.''''''''''''''''''''''''''''''5''%''''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98.5%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ACDEE0B-F9A8-463D-A065-85E2B5293356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5224463" y="1308100"/>
            <a:ext cx="160338" cy="12065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A277D0-6374-455E-985C-FC0F3A66D7CE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899150" y="1308100"/>
            <a:ext cx="160338" cy="120650"/>
          </a:xfrm>
          <a:prstGeom prst="rect">
            <a:avLst/>
          </a:prstGeom>
          <a:solidFill>
            <a:srgbClr val="26262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241" name="文本占位符 2">
            <a:extLst>
              <a:ext uri="{FF2B5EF4-FFF2-40B4-BE49-F238E27FC236}">
                <a16:creationId xmlns:a16="http://schemas.microsoft.com/office/drawing/2014/main" id="{369EA60E-9914-4207-AD2D-60327F4168D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110288" y="1314450"/>
            <a:ext cx="520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E413849-2ED4-4E3A-9440-C040C20BC1AB}" type="datetime'''''No'''''''' ''''''d''''''ef''a''u''''''''lt''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No default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0" name="文本占位符 2">
            <a:extLst>
              <a:ext uri="{FF2B5EF4-FFF2-40B4-BE49-F238E27FC236}">
                <a16:creationId xmlns:a16="http://schemas.microsoft.com/office/drawing/2014/main" id="{6C1AD44A-F507-46F0-9817-F6EC29F37496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435600" y="1314450"/>
            <a:ext cx="3619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3573988-32CC-480A-9334-632B878A3E7D}" type="datetime'''D''''''ef''au''''''''''''''''''''''''''l''''''''''''t''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Default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Arrow: Right 22"/>
          <p:cNvSpPr/>
          <p:nvPr/>
        </p:nvSpPr>
        <p:spPr bwMode="invGray">
          <a:xfrm rot="5400000" flipV="1">
            <a:off x="2281238" y="3034829"/>
            <a:ext cx="395288" cy="626489"/>
          </a:xfrm>
          <a:prstGeom prst="rightArrow">
            <a:avLst>
              <a:gd name="adj1" fmla="val 50000"/>
              <a:gd name="adj2" fmla="val 58761"/>
            </a:avLst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9C8BF3-062C-446B-B69B-C43C840D6646}"/>
              </a:ext>
            </a:extLst>
          </p:cNvPr>
          <p:cNvGrpSpPr/>
          <p:nvPr/>
        </p:nvGrpSpPr>
        <p:grpSpPr>
          <a:xfrm>
            <a:off x="5184546" y="3740150"/>
            <a:ext cx="2899229" cy="100013"/>
            <a:chOff x="5184546" y="3628646"/>
            <a:chExt cx="2899229" cy="99786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5408131" y="3405063"/>
              <a:ext cx="99784" cy="546953"/>
            </a:xfrm>
            <a:prstGeom prst="rightBrace">
              <a:avLst/>
            </a:prstGeom>
            <a:ln w="285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Right Brace 41"/>
            <p:cNvSpPr/>
            <p:nvPr/>
          </p:nvSpPr>
          <p:spPr>
            <a:xfrm rot="16200000">
              <a:off x="6807947" y="2662645"/>
              <a:ext cx="99784" cy="2031788"/>
            </a:xfrm>
            <a:prstGeom prst="rightBrace">
              <a:avLst/>
            </a:prstGeom>
            <a:ln w="285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Right Brace 43"/>
            <p:cNvSpPr/>
            <p:nvPr/>
          </p:nvSpPr>
          <p:spPr>
            <a:xfrm rot="16200000">
              <a:off x="7956254" y="3600909"/>
              <a:ext cx="99783" cy="155258"/>
            </a:xfrm>
            <a:prstGeom prst="rightBrace">
              <a:avLst/>
            </a:prstGeom>
            <a:ln w="285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0" name="Arrow: Right 59"/>
          <p:cNvSpPr/>
          <p:nvPr/>
        </p:nvSpPr>
        <p:spPr bwMode="invGray">
          <a:xfrm flipV="1">
            <a:off x="4433399" y="3858259"/>
            <a:ext cx="395288" cy="626489"/>
          </a:xfrm>
          <a:prstGeom prst="rightArrow">
            <a:avLst>
              <a:gd name="adj1" fmla="val 50000"/>
              <a:gd name="adj2" fmla="val 58761"/>
            </a:avLst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5716" y="3369582"/>
            <a:ext cx="1344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Automatically</a:t>
            </a:r>
          </a:p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reject</a:t>
            </a:r>
            <a:endParaRPr lang="en-US" altLang="zh-CN" sz="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33839" y="3369581"/>
            <a:ext cx="1344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Automatically</a:t>
            </a:r>
          </a:p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accept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85532" y="3369581"/>
            <a:ext cx="1344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Assign to credit processor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58824" y="3686112"/>
            <a:ext cx="3318715" cy="967264"/>
            <a:chOff x="1046053" y="4914815"/>
            <a:chExt cx="4424680" cy="128968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1409908" y="5019590"/>
              <a:ext cx="4060825" cy="1184910"/>
            </a:xfrm>
            <a:prstGeom prst="roundRect">
              <a:avLst/>
            </a:prstGeom>
            <a:solidFill>
              <a:schemeClr val="bg2">
                <a:alpha val="59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331509" y="5171102"/>
              <a:ext cx="2859932" cy="902648"/>
              <a:chOff x="2902809" y="5222368"/>
              <a:chExt cx="2859932" cy="902648"/>
            </a:xfrm>
          </p:grpSpPr>
          <p:sp>
            <p:nvSpPr>
              <p:cNvPr id="38" name="TextBox 38"/>
              <p:cNvSpPr txBox="1"/>
              <p:nvPr/>
            </p:nvSpPr>
            <p:spPr>
              <a:xfrm>
                <a:off x="2902809" y="5919832"/>
                <a:ext cx="2699266" cy="205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GB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Credit Risk Management Model</a:t>
                </a:r>
                <a:r>
                  <a:rPr lang="en-US" altLang="zh-CN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54051" y="5222368"/>
                <a:ext cx="250869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Anticipated probability of default</a:t>
                </a: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1046053" y="4914815"/>
              <a:ext cx="1573200" cy="4333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1" y="3347762"/>
            <a:ext cx="1160463" cy="1179877"/>
          </a:xfrm>
          <a:prstGeom prst="rect">
            <a:avLst/>
          </a:prstGeom>
          <a:effectLst/>
        </p:spPr>
      </p:pic>
      <p:sp>
        <p:nvSpPr>
          <p:cNvPr id="360" name="Arrow: Right 359">
            <a:extLst>
              <a:ext uri="{FF2B5EF4-FFF2-40B4-BE49-F238E27FC236}">
                <a16:creationId xmlns:a16="http://schemas.microsoft.com/office/drawing/2014/main" id="{B1B02457-EDB0-4D0C-AB7D-EFABC42DA57C}"/>
              </a:ext>
            </a:extLst>
          </p:cNvPr>
          <p:cNvSpPr/>
          <p:nvPr/>
        </p:nvSpPr>
        <p:spPr bwMode="invGray">
          <a:xfrm rot="16200000" flipV="1">
            <a:off x="6449495" y="2448556"/>
            <a:ext cx="369331" cy="626489"/>
          </a:xfrm>
          <a:prstGeom prst="rightArrow">
            <a:avLst>
              <a:gd name="adj1" fmla="val 50000"/>
              <a:gd name="adj2" fmla="val 58761"/>
            </a:avLst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Google Shape;411;p83">
            <a:extLst>
              <a:ext uri="{FF2B5EF4-FFF2-40B4-BE49-F238E27FC236}">
                <a16:creationId xmlns:a16="http://schemas.microsoft.com/office/drawing/2014/main" id="{B1B078BB-07D8-4501-B65F-A62861EA752A}"/>
              </a:ext>
            </a:extLst>
          </p:cNvPr>
          <p:cNvSpPr/>
          <p:nvPr/>
        </p:nvSpPr>
        <p:spPr>
          <a:xfrm>
            <a:off x="0" y="77507"/>
            <a:ext cx="7530145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System designed to facilitate human processing</a:t>
            </a:r>
            <a:endParaRPr lang="en-US" sz="28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16692-58C3-4F5D-A136-6822F33752F7}"/>
              </a:ext>
            </a:extLst>
          </p:cNvPr>
          <p:cNvSpPr txBox="1"/>
          <p:nvPr/>
        </p:nvSpPr>
        <p:spPr>
          <a:xfrm>
            <a:off x="2878442" y="3271129"/>
            <a:ext cx="11401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D9AEFB-717C-4546-9F5F-B7AA9D472187}"/>
              </a:ext>
            </a:extLst>
          </p:cNvPr>
          <p:cNvSpPr txBox="1"/>
          <p:nvPr/>
        </p:nvSpPr>
        <p:spPr>
          <a:xfrm>
            <a:off x="5162550" y="960438"/>
            <a:ext cx="3621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Outcomes</a:t>
            </a:r>
            <a:r>
              <a:rPr lang="en-US" sz="1200" b="1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of risk classes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490780-7871-4618-9F46-970D7728C730}"/>
              </a:ext>
            </a:extLst>
          </p:cNvPr>
          <p:cNvSpPr txBox="1"/>
          <p:nvPr/>
        </p:nvSpPr>
        <p:spPr>
          <a:xfrm>
            <a:off x="4142922" y="3472348"/>
            <a:ext cx="9762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Risk 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2AB48C-DFC1-4B26-9EC9-FA38174B6EFB}"/>
              </a:ext>
            </a:extLst>
          </p:cNvPr>
          <p:cNvSpPr txBox="1"/>
          <p:nvPr/>
        </p:nvSpPr>
        <p:spPr>
          <a:xfrm>
            <a:off x="7053034" y="2684856"/>
            <a:ext cx="147242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Evaluate outcome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14216E-0441-43AB-A80D-3C2360284A92}"/>
              </a:ext>
            </a:extLst>
          </p:cNvPr>
          <p:cNvSpPr txBox="1"/>
          <p:nvPr/>
        </p:nvSpPr>
        <p:spPr>
          <a:xfrm>
            <a:off x="5119163" y="3080175"/>
            <a:ext cx="3621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Risk classes</a:t>
            </a:r>
            <a:r>
              <a:rPr lang="en-US" sz="1200" b="1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and respective actions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4C14E8-7855-4F40-9656-A18B7284DB3E}"/>
              </a:ext>
            </a:extLst>
          </p:cNvPr>
          <p:cNvSpPr txBox="1"/>
          <p:nvPr/>
        </p:nvSpPr>
        <p:spPr>
          <a:xfrm>
            <a:off x="174171" y="4837337"/>
            <a:ext cx="4049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 outcome scenario based on 6000 unseen credit applications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0F4F62-641C-4AAE-9F27-166D6AD587D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5085" y="992617"/>
            <a:ext cx="4327593" cy="21759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9562A9-EFC2-4EB1-B0E1-9BBB5DE3539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762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think-cell Slide" r:id="rId28" imgW="425" imgH="426" progId="TCLayout.ActiveDocument.1">
                  <p:embed/>
                </p:oleObj>
              </mc:Choice>
              <mc:Fallback>
                <p:oleObj name="think-cell Slide" r:id="rId28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" name="Google Shape;427;p85"/>
          <p:cNvSpPr/>
          <p:nvPr/>
        </p:nvSpPr>
        <p:spPr>
          <a:xfrm>
            <a:off x="0" y="103600"/>
            <a:ext cx="6270172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Profi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gain proportional to </a:t>
            </a:r>
            <a:r>
              <a:rPr lang="en-US" sz="2400" b="1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labour</a:t>
            </a: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quality</a:t>
            </a:r>
          </a:p>
        </p:txBody>
      </p:sp>
      <p:graphicFrame>
        <p:nvGraphicFramePr>
          <p:cNvPr id="463" name="Chart 462">
            <a:extLst>
              <a:ext uri="{FF2B5EF4-FFF2-40B4-BE49-F238E27FC236}">
                <a16:creationId xmlns:a16="http://schemas.microsoft.com/office/drawing/2014/main" id="{0FDB8636-1423-4952-88CC-5E53B641040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30392703"/>
              </p:ext>
            </p:extLst>
          </p:nvPr>
        </p:nvGraphicFramePr>
        <p:xfrm>
          <a:off x="471488" y="2124075"/>
          <a:ext cx="3929062" cy="226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79B0EF-A885-4FAD-8397-9662275315A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493838" y="1817688"/>
            <a:ext cx="1882775" cy="7858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Google Shape;52;p13">
            <a:extLst>
              <a:ext uri="{FF2B5EF4-FFF2-40B4-BE49-F238E27FC236}">
                <a16:creationId xmlns:a16="http://schemas.microsoft.com/office/drawing/2014/main" id="{023324A4-AB7F-4C94-93B2-5954225FCFA2}"/>
              </a:ext>
            </a:extLst>
          </p:cNvPr>
          <p:cNvSpPr txBox="1"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260475" y="2801938"/>
            <a:ext cx="4667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8CC5084-97FE-42A1-9463-B480874178E4}" type="datetime'''''''''''''''''''''''$''''''0''''''''.''''''8''''''M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$0.8M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8" name="Google Shape;52;p13">
            <a:extLst>
              <a:ext uri="{FF2B5EF4-FFF2-40B4-BE49-F238E27FC236}">
                <a16:creationId xmlns:a16="http://schemas.microsoft.com/office/drawing/2014/main" id="{A697B9C7-3565-4EC5-AD96-CE5EAD549E3E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196975" y="4352925"/>
            <a:ext cx="593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B21B7564-23EE-4A88-84DB-E6CE9B391408}" type="datetime'''''''Ba''''''''''''''''''''s''''e''li''''''''''''ne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Baseline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0" name="Google Shape;52;p13">
            <a:extLst>
              <a:ext uri="{FF2B5EF4-FFF2-40B4-BE49-F238E27FC236}">
                <a16:creationId xmlns:a16="http://schemas.microsoft.com/office/drawing/2014/main" id="{87C16F3E-D1A8-44F9-BDA8-8CA864C4ADF5}"/>
              </a:ext>
            </a:extLst>
          </p:cNvPr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906713" y="4352925"/>
            <a:ext cx="941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140C098-4C90-4304-A8A6-D41A9AE465A6}" type="datetime'''''''O''ur ''a''p''''p''''r''''''o''''''ac''''''h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Our approach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Google Shape;52;p13">
            <a:extLst>
              <a:ext uri="{FF2B5EF4-FFF2-40B4-BE49-F238E27FC236}">
                <a16:creationId xmlns:a16="http://schemas.microsoft.com/office/drawing/2014/main" id="{ED812EA7-B21F-4911-B31A-86021134902F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73075" y="3556000"/>
            <a:ext cx="355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402F772A-0860-4464-A202-17B639F83C27}" type="datetime'''''''''''''''''P''''ro''''''''''f''''''''''''''''i''t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Profit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3" name="Google Shape;52;p13">
            <a:extLst>
              <a:ext uri="{FF2B5EF4-FFF2-40B4-BE49-F238E27FC236}">
                <a16:creationId xmlns:a16="http://schemas.microsoft.com/office/drawing/2014/main" id="{5DED1473-56DE-4257-895C-E3233910F365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143250" y="2016125"/>
            <a:ext cx="4667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1CF42FF-A15E-4059-975F-2C9E1510123A}" type="datetime'''''''''$''''''''''1.''''''2''''''''M''''''''''''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$1.2M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Google Shape;52;p13">
            <a:extLst>
              <a:ext uri="{FF2B5EF4-FFF2-40B4-BE49-F238E27FC236}">
                <a16:creationId xmlns:a16="http://schemas.microsoft.com/office/drawing/2014/main" id="{01151EA4-A803-4984-BF4A-25F5BE6F8CFA}"/>
              </a:ext>
            </a:extLst>
          </p:cNvPr>
          <p:cNvSpPr txBox="1"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068513" y="2081213"/>
            <a:ext cx="735013" cy="2587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343A1F9-77FF-453C-BF04-9CFFE8F1CBF7}" type="datetime'+''''''''''''6''''''''''''0.''''''''''''''''''''''''''1''%'">
              <a:rPr lang="en-US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+60.1%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64" name="Chart 463">
            <a:extLst>
              <a:ext uri="{FF2B5EF4-FFF2-40B4-BE49-F238E27FC236}">
                <a16:creationId xmlns:a16="http://schemas.microsoft.com/office/drawing/2014/main" id="{F19A65F3-F593-4727-96F7-E085AE43F3A5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772838015"/>
              </p:ext>
            </p:extLst>
          </p:nvPr>
        </p:nvGraphicFramePr>
        <p:xfrm>
          <a:off x="5164138" y="2124075"/>
          <a:ext cx="3351212" cy="226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317" name="Google Shape;52;p13">
            <a:extLst>
              <a:ext uri="{FF2B5EF4-FFF2-40B4-BE49-F238E27FC236}">
                <a16:creationId xmlns:a16="http://schemas.microsoft.com/office/drawing/2014/main" id="{DBAB50F3-4DE6-4BD9-A0F4-2D92261054FB}"/>
              </a:ext>
            </a:extLst>
          </p:cNvPr>
          <p:cNvSpPr txBox="1"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672013" y="2652713"/>
            <a:ext cx="422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C324DCC-6FA2-491F-8DAC-997545710494}" type="datetime'''''''''''''''''''$''''''''1''.''5M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$1.5M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5" name="Google Shape;52;p13">
            <a:extLst>
              <a:ext uri="{FF2B5EF4-FFF2-40B4-BE49-F238E27FC236}">
                <a16:creationId xmlns:a16="http://schemas.microsoft.com/office/drawing/2014/main" id="{B991147A-446A-4D24-8DC6-5FAD8B3F9C13}"/>
              </a:ext>
            </a:extLst>
          </p:cNvPr>
          <p:cNvSpPr txBox="1"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672013" y="3700463"/>
            <a:ext cx="422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3EC0056-32D3-40F7-ABB6-9A585E682374}" type="datetime'''$''''''''''''''''''0''''''''''''''''.''''5''''''''''M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$0.5M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6" name="Google Shape;52;p13">
            <a:extLst>
              <a:ext uri="{FF2B5EF4-FFF2-40B4-BE49-F238E27FC236}">
                <a16:creationId xmlns:a16="http://schemas.microsoft.com/office/drawing/2014/main" id="{3F29185A-803B-4C90-B740-7D9364BD27F1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672013" y="3176588"/>
            <a:ext cx="422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92B6223-9919-4744-89B4-38433EE335CE}" type="datetime'''''''''''''''''''''$1''''.''''''''''''0M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$1.0M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8" name="Google Shape;52;p13">
            <a:extLst>
              <a:ext uri="{FF2B5EF4-FFF2-40B4-BE49-F238E27FC236}">
                <a16:creationId xmlns:a16="http://schemas.microsoft.com/office/drawing/2014/main" id="{165806EE-7737-45A9-AB9B-EB9B758FAD60}"/>
              </a:ext>
            </a:extLst>
          </p:cNvPr>
          <p:cNvSpPr txBox="1"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72013" y="2128838"/>
            <a:ext cx="422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E266F09-781C-4CA5-8AB7-098B10B20864}" type="datetime'''''''''''''''''''''''$''''''''''''''''''2.''''0''''''''''M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$2.0M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780C904D-C4A3-4299-8AAB-79D63E1A2F07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 flipV="1">
            <a:off x="6840538" y="2995613"/>
            <a:ext cx="0" cy="4953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Google Shape;52;p13">
            <a:extLst>
              <a:ext uri="{FF2B5EF4-FFF2-40B4-BE49-F238E27FC236}">
                <a16:creationId xmlns:a16="http://schemas.microsoft.com/office/drawing/2014/main" id="{3F135986-4AC1-4045-A7D9-AE602890C72A}"/>
              </a:ext>
            </a:extLst>
          </p:cNvPr>
          <p:cNvSpPr txBox="1"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672013" y="1803400"/>
            <a:ext cx="355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Profit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Google Shape;52;p13">
            <a:extLst>
              <a:ext uri="{FF2B5EF4-FFF2-40B4-BE49-F238E27FC236}">
                <a16:creationId xmlns:a16="http://schemas.microsoft.com/office/drawing/2014/main" id="{F406661F-FEE6-43D4-9F07-76A2BB02D6E8}"/>
              </a:ext>
            </a:extLst>
          </p:cNvPr>
          <p:cNvSpPr txBox="1"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288338" y="4352925"/>
            <a:ext cx="2905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Low</a:t>
            </a:r>
          </a:p>
        </p:txBody>
      </p:sp>
      <p:sp>
        <p:nvSpPr>
          <p:cNvPr id="215" name="Google Shape;52;p13">
            <a:extLst>
              <a:ext uri="{FF2B5EF4-FFF2-40B4-BE49-F238E27FC236}">
                <a16:creationId xmlns:a16="http://schemas.microsoft.com/office/drawing/2014/main" id="{539006F7-CCAF-4E94-A834-5E04E5586C67}"/>
              </a:ext>
            </a:extLst>
          </p:cNvPr>
          <p:cNvSpPr txBox="1"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626350" y="4678363"/>
            <a:ext cx="9525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en-US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Labour</a:t>
            </a:r>
            <a:r>
              <a:rPr lang="en-US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quality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7" name="Google Shape;52;p13">
            <a:extLst>
              <a:ext uri="{FF2B5EF4-FFF2-40B4-BE49-F238E27FC236}">
                <a16:creationId xmlns:a16="http://schemas.microsoft.com/office/drawing/2014/main" id="{6AFFAB7A-6C8D-44E6-9DF2-CFF460486F9D}"/>
              </a:ext>
            </a:extLst>
          </p:cNvPr>
          <p:cNvSpPr txBox="1"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084763" y="4352925"/>
            <a:ext cx="3238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High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3" name="Google Shape;52;p13">
            <a:extLst>
              <a:ext uri="{FF2B5EF4-FFF2-40B4-BE49-F238E27FC236}">
                <a16:creationId xmlns:a16="http://schemas.microsoft.com/office/drawing/2014/main" id="{CD8B167C-3435-4591-80A3-1BE508D91C77}"/>
              </a:ext>
            </a:extLst>
          </p:cNvPr>
          <p:cNvSpPr txBox="1"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931025" y="3157538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E2647DF-78C0-49F6-B76F-983318ECA31A}" type="datetime'+''''''6''''''0''''''''''''.''1''''%'''''''''''">
              <a:rPr lang="en-US" altLang="en-US" sz="8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+60.1%</a:t>
            </a:fld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2E852-9DC7-4AE5-AB0F-13E94B3D1D5F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7188200" y="2351088"/>
            <a:ext cx="195263" cy="0"/>
          </a:xfrm>
          <a:prstGeom prst="line">
            <a:avLst/>
          </a:prstGeom>
          <a:ln w="19050" cap="rnd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74E0E0A-4B22-43B0-8E8B-49BD4203F9B5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7188200" y="2584450"/>
            <a:ext cx="195263" cy="0"/>
          </a:xfrm>
          <a:prstGeom prst="line">
            <a:avLst/>
          </a:prstGeom>
          <a:ln w="19050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Google Shape;52;p13">
            <a:extLst>
              <a:ext uri="{FF2B5EF4-FFF2-40B4-BE49-F238E27FC236}">
                <a16:creationId xmlns:a16="http://schemas.microsoft.com/office/drawing/2014/main" id="{A34EAD1C-94F7-40FE-9EAE-642095B1CD92}"/>
              </a:ext>
            </a:extLst>
          </p:cNvPr>
          <p:cNvSpPr txBox="1"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443788" y="2266950"/>
            <a:ext cx="9286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A6F93BE-7139-49A6-A0F4-7DC067EC2E8C}" type="datetime'''O''u''''''r ap''''''''''p''''''ro''a''ch''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Our approach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Google Shape;52;p13">
            <a:extLst>
              <a:ext uri="{FF2B5EF4-FFF2-40B4-BE49-F238E27FC236}">
                <a16:creationId xmlns:a16="http://schemas.microsoft.com/office/drawing/2014/main" id="{FEEE9ED0-690F-4B97-B699-E3D973D42673}"/>
              </a:ext>
            </a:extLst>
          </p:cNvPr>
          <p:cNvSpPr txBox="1"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443788" y="2500313"/>
            <a:ext cx="5810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CA1E8B3-B369-4387-BE24-325356199407}" type="datetime'''B''''''a''''''''s''''''''''''''e''l''''''''''i''n''''e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Baseline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88ECBA6-F9D5-47BF-902C-FD3F5DA22C68}"/>
              </a:ext>
            </a:extLst>
          </p:cNvPr>
          <p:cNvSpPr txBox="1"/>
          <p:nvPr/>
        </p:nvSpPr>
        <p:spPr>
          <a:xfrm>
            <a:off x="609600" y="1197916"/>
            <a:ext cx="36213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Expected increase in profit</a:t>
            </a:r>
            <a:r>
              <a:rPr lang="en-US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implementing our model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F3213EF-BDCC-47E5-8598-69F75545B1B5}"/>
              </a:ext>
            </a:extLst>
          </p:cNvPr>
          <p:cNvSpPr txBox="1"/>
          <p:nvPr/>
        </p:nvSpPr>
        <p:spPr>
          <a:xfrm>
            <a:off x="4672013" y="1197916"/>
            <a:ext cx="34761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Sensitivity of profit</a:t>
            </a:r>
            <a:r>
              <a:rPr lang="en-US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gain with respect to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labour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quality 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42F57CB-6123-4141-B8EB-5E77469C1820}"/>
              </a:ext>
            </a:extLst>
          </p:cNvPr>
          <p:cNvSpPr txBox="1"/>
          <p:nvPr/>
        </p:nvSpPr>
        <p:spPr>
          <a:xfrm>
            <a:off x="174171" y="4837337"/>
            <a:ext cx="4049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 outcome scenario 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based on 6000 unseen credit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8445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51F19E5-EC37-45D9-A5B1-E837147B22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9900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think-cell Slide" r:id="rId32" imgW="425" imgH="426" progId="TCLayout.ActiveDocument.1">
                  <p:embed/>
                </p:oleObj>
              </mc:Choice>
              <mc:Fallback>
                <p:oleObj name="think-cell Slide" r:id="rId32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" name="Google Shape;444;p86"/>
          <p:cNvSpPr/>
          <p:nvPr/>
        </p:nvSpPr>
        <p:spPr>
          <a:xfrm>
            <a:off x="0" y="153018"/>
            <a:ext cx="6183444" cy="891465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Conservative approach leads to increased net revenues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973BE-68FE-417B-B7BD-3E54F572485A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555875" y="3441700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70384A-45D2-4CB6-853A-EFCF72EAC6B3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938213" y="3035300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6543D-5A38-4EAB-95EA-71486ACEC44D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747838" y="3441700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C0072C7-08E2-4C29-8005-8EDABD878041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3365500" y="3622675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EF42164-3EA5-42F8-9A8C-7958D93D666E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89328243"/>
              </p:ext>
            </p:extLst>
          </p:nvPr>
        </p:nvGraphicFramePr>
        <p:xfrm>
          <a:off x="227013" y="2781300"/>
          <a:ext cx="4208462" cy="118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333" name="Google Shape;52;p13">
            <a:extLst>
              <a:ext uri="{FF2B5EF4-FFF2-40B4-BE49-F238E27FC236}">
                <a16:creationId xmlns:a16="http://schemas.microsoft.com/office/drawing/2014/main" id="{F1FEB929-D8B6-4353-9AFE-136DCB027D8F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22275" y="393065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A5BA0F0-8BAD-43A6-A0F6-0851884190DF}" type="datetime'''''Reven''''''ue''s fr''om'' ''good ''''''''c''''r''ed''i''t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Revenues from good credit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9" name="Google Shape;52;p13">
            <a:extLst>
              <a:ext uri="{FF2B5EF4-FFF2-40B4-BE49-F238E27FC236}">
                <a16:creationId xmlns:a16="http://schemas.microsoft.com/office/drawing/2014/main" id="{DEF314CF-D7DB-4C46-8EDC-A64FA3E1D0F5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308100" y="3170238"/>
            <a:ext cx="428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7F7F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BBC194A-2281-48EC-B9E3-58647D961FE6}" type="datetime'''''''''''-$1''''.''''''''''''2''M''''''''''''''''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-$1.2M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5" name="Google Shape;52;p13">
            <a:extLst>
              <a:ext uri="{FF2B5EF4-FFF2-40B4-BE49-F238E27FC236}">
                <a16:creationId xmlns:a16="http://schemas.microsoft.com/office/drawing/2014/main" id="{7DACA47F-96B1-4B65-BEA5-4948B8C57E6B}"/>
              </a:ext>
            </a:extLst>
          </p:cNvPr>
          <p:cNvSpPr txBox="1"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756025" y="3460750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BCB4411-5984-4494-BAC4-3BC741BF42F1}" type="datetime'''$''''''''''''''''''0''''.''''8''M''''''''''''''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$0.8M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5" name="Google Shape;52;p13">
            <a:extLst>
              <a:ext uri="{FF2B5EF4-FFF2-40B4-BE49-F238E27FC236}">
                <a16:creationId xmlns:a16="http://schemas.microsoft.com/office/drawing/2014/main" id="{F2E0D9E6-DF1A-4231-8992-AE5C5DE18AC0}"/>
              </a:ext>
            </a:extLst>
          </p:cNvPr>
          <p:cNvSpPr txBox="1"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238250" y="3930650"/>
            <a:ext cx="56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A9F971A-6863-4E8B-90F0-B58B57761686}" type="datetime'''Loss'''' f''ro''''m'''' bad ''''''cre''d''i''''t''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Loss from bad credit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6" name="Google Shape;52;p13">
            <a:extLst>
              <a:ext uri="{FF2B5EF4-FFF2-40B4-BE49-F238E27FC236}">
                <a16:creationId xmlns:a16="http://schemas.microsoft.com/office/drawing/2014/main" id="{E70DA945-3D86-47E1-8254-78DB0C301DB9}"/>
              </a:ext>
            </a:extLst>
          </p:cNvPr>
          <p:cNvSpPr txBox="1"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949450" y="3930650"/>
            <a:ext cx="7635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7AB262F-A981-4E25-9CA5-C584F0D5479F}" type="datetime'''N''''''e''''''t ''''''''''''''''re''v''''e''''n''''''ues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Net revenues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4" name="Google Shape;52;p13">
            <a:extLst>
              <a:ext uri="{FF2B5EF4-FFF2-40B4-BE49-F238E27FC236}">
                <a16:creationId xmlns:a16="http://schemas.microsoft.com/office/drawing/2014/main" id="{F9A7AAEC-5AE2-4476-B180-8AB0751C36A5}"/>
              </a:ext>
            </a:extLst>
          </p:cNvPr>
          <p:cNvSpPr txBox="1"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925763" y="3463925"/>
            <a:ext cx="428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7F7F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2BEAB8E-45E6-405F-8046-0BC0449DD4CE}" type="datetime'''''''-$0''.''''''''5''''M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-$0.5M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8" name="Google Shape;52;p13">
            <a:extLst>
              <a:ext uri="{FF2B5EF4-FFF2-40B4-BE49-F238E27FC236}">
                <a16:creationId xmlns:a16="http://schemas.microsoft.com/office/drawing/2014/main" id="{49F4553C-87F4-4A71-807D-B97191EDD75E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794125" y="3930650"/>
            <a:ext cx="307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FD55925-3A82-4C4D-9B7B-753EB50BDBFE}" type="datetime'''''''P''ro''''''''''''f''''''''''''''''i''t''''''''''''''''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Profit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" name="Google Shape;52;p13">
            <a:extLst>
              <a:ext uri="{FF2B5EF4-FFF2-40B4-BE49-F238E27FC236}">
                <a16:creationId xmlns:a16="http://schemas.microsoft.com/office/drawing/2014/main" id="{83AD8163-D0AC-4116-9B9D-EAD27EC9756F}"/>
              </a:ext>
            </a:extLst>
          </p:cNvPr>
          <p:cNvSpPr txBox="1"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760663" y="3930650"/>
            <a:ext cx="7588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F0609E9-2CB0-41A8-B30C-38FFEBC38343}" type="datetime'''R''ev''iew ''c''''''''''''''''''''''''o''''''''''''st''s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Review costs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Google Shape;52;p13">
            <a:extLst>
              <a:ext uri="{FF2B5EF4-FFF2-40B4-BE49-F238E27FC236}">
                <a16:creationId xmlns:a16="http://schemas.microsoft.com/office/drawing/2014/main" id="{64986A0E-20A3-4735-867F-3FF78C6EE866}"/>
              </a:ext>
            </a:extLst>
          </p:cNvPr>
          <p:cNvSpPr txBox="1"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275138" y="3678238"/>
            <a:ext cx="484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040245A-0CAA-43BC-928A-018F22393813}" type="datetime'''''Ba''''''''''''''''''''''''''s''''''e''''''''line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Baseline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6" name="Google Shape;52;p13">
            <a:extLst>
              <a:ext uri="{FF2B5EF4-FFF2-40B4-BE49-F238E27FC236}">
                <a16:creationId xmlns:a16="http://schemas.microsoft.com/office/drawing/2014/main" id="{EEA77907-23D4-4BBD-BFA7-9F795C5A33E7}"/>
              </a:ext>
            </a:extLst>
          </p:cNvPr>
          <p:cNvSpPr txBox="1"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20700" y="2873375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83B9DD0-E485-497F-81EC-EE6A6DE59B95}" type="datetime'$''''''''''''''''2''''.''''''''''''''''5''''''''''''M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$2.5M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0" name="Google Shape;52;p13">
            <a:extLst>
              <a:ext uri="{FF2B5EF4-FFF2-40B4-BE49-F238E27FC236}">
                <a16:creationId xmlns:a16="http://schemas.microsoft.com/office/drawing/2014/main" id="{B098047A-E985-43FA-B6B0-64B9EE506C3A}"/>
              </a:ext>
            </a:extLst>
          </p:cNvPr>
          <p:cNvSpPr txBox="1"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138363" y="3279775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AB4F23-1221-4F98-AAEC-00E3C2570E99}" type="datetime'''''''''''''''''''''''''''''$''''1''.''''3''''''''''''M''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$1.3M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4A0EF56E-0C73-4B42-9595-53F6383F92AE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2543175" y="2116138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CDF3A20-67A1-45AA-AF08-2B465119389D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3352800" y="2249488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2E266ED-BE89-495E-BCAB-D3EF82AA5CDD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925513" y="1919288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7E7E89D9-55A6-4BEE-83DF-4BCCDA330DB6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1735138" y="2116138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5B85EF34-D732-45FF-BBDF-E05262263808}"/>
              </a:ext>
            </a:extLst>
          </p:cNvPr>
          <p:cNvGraphicFramePr/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2966189427"/>
              </p:ext>
            </p:extLst>
          </p:nvPr>
        </p:nvGraphicFramePr>
        <p:xfrm>
          <a:off x="214313" y="1568450"/>
          <a:ext cx="4208462" cy="118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186" name="Google Shape;52;p13">
            <a:extLst>
              <a:ext uri="{FF2B5EF4-FFF2-40B4-BE49-F238E27FC236}">
                <a16:creationId xmlns:a16="http://schemas.microsoft.com/office/drawing/2014/main" id="{C6D4189B-31F5-454D-A64B-37E47CD7680A}"/>
              </a:ext>
            </a:extLst>
          </p:cNvPr>
          <p:cNvSpPr txBox="1"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913063" y="2114550"/>
            <a:ext cx="428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20E9C87-7590-4AEF-BB21-8BC1FF8EFB8B}" type="datetime'''''-$''''''''''''0''''''''''.''4''''''M''''''''''''''''''''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-$0.4M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Google Shape;52;p13">
            <a:extLst>
              <a:ext uri="{FF2B5EF4-FFF2-40B4-BE49-F238E27FC236}">
                <a16:creationId xmlns:a16="http://schemas.microsoft.com/office/drawing/2014/main" id="{1F8EC48D-097C-468F-AC09-636A55D60DB4}"/>
              </a:ext>
            </a:extLst>
          </p:cNvPr>
          <p:cNvSpPr txBox="1"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295400" y="1949450"/>
            <a:ext cx="428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88AD1E8-A3E3-42F0-B880-9127EBF9E2DE}" type="datetime'''''''''''''''-''''''''$''''0''''.''''''''6''''''M''''''''''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-$0.6M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5" name="Google Shape;52;p13">
            <a:extLst>
              <a:ext uri="{FF2B5EF4-FFF2-40B4-BE49-F238E27FC236}">
                <a16:creationId xmlns:a16="http://schemas.microsoft.com/office/drawing/2014/main" id="{D1F5EAE2-20C7-4E8F-BD88-94CA5305F3F9}"/>
              </a:ext>
            </a:extLst>
          </p:cNvPr>
          <p:cNvSpPr txBox="1"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3743325" y="2393950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ED5D03A-BDFD-487D-AD09-6DBCE19B2B8C}" type="datetime'''''''''''''''''''$''''''1''''''''''.''''''''''2''''''''''''M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$1.2M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1" name="Google Shape;52;p13">
            <a:extLst>
              <a:ext uri="{FF2B5EF4-FFF2-40B4-BE49-F238E27FC236}">
                <a16:creationId xmlns:a16="http://schemas.microsoft.com/office/drawing/2014/main" id="{DDF2F5C8-02A2-41A3-9D3A-BBC450368B27}"/>
              </a:ext>
            </a:extLst>
          </p:cNvPr>
          <p:cNvSpPr txBox="1"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262438" y="2386013"/>
            <a:ext cx="771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F60DAA0-EFFD-416D-B8F8-E62D92F82AFE}" type="datetime'Our'''''''' a''p''''proa''''''''c''''h''''''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Our approach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3" name="Google Shape;52;p13">
            <a:extLst>
              <a:ext uri="{FF2B5EF4-FFF2-40B4-BE49-F238E27FC236}">
                <a16:creationId xmlns:a16="http://schemas.microsoft.com/office/drawing/2014/main" id="{FC460A52-7119-475D-BAB6-5F00C1686DC8}"/>
              </a:ext>
            </a:extLst>
          </p:cNvPr>
          <p:cNvSpPr txBox="1"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08000" y="1757363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C202CB4-95DE-4801-8DC4-01A6E5790648}" type="datetime'''''''''''$''''''''''''''''''''''2.''''2''''M''''''''''''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$2.2M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0" name="Google Shape;52;p13">
            <a:extLst>
              <a:ext uri="{FF2B5EF4-FFF2-40B4-BE49-F238E27FC236}">
                <a16:creationId xmlns:a16="http://schemas.microsoft.com/office/drawing/2014/main" id="{DA010AE4-D322-4D46-A4D6-DA898A50D446}"/>
              </a:ext>
            </a:extLst>
          </p:cNvPr>
          <p:cNvSpPr txBox="1"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125663" y="1954213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E1903D6-D0F7-4D6F-A806-0A4527A1D9FC}" type="datetime'''''''''''''''''''''''$1''''.6''''''''M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$1.6M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82636FC-EC31-47F0-B7D7-ACF4E405EF7B}"/>
              </a:ext>
            </a:extLst>
          </p:cNvPr>
          <p:cNvSpPr txBox="1"/>
          <p:nvPr/>
        </p:nvSpPr>
        <p:spPr>
          <a:xfrm>
            <a:off x="1" y="4493493"/>
            <a:ext cx="517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 outcome scenario based on 6000 unseen credit applications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; </a:t>
            </a:r>
            <a:r>
              <a:rPr lang="en-US" sz="900" baseline="30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Sources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assumptions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Average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credit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size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6"/>
              </a:rPr>
              <a:t>Lendingtree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),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Average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Interest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rate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7"/>
              </a:rPr>
              <a:t>Valuepenguin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),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Review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cost c</a:t>
            </a:r>
            <a:r>
              <a:rPr lang="en-US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alculated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based on average credit processor wage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 (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8"/>
              </a:rPr>
              <a:t>Glassdoor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and average monthly workload based on job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descriptions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9"/>
              </a:rPr>
              <a:t>Indeed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sz="9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825A25F-C517-44C0-A23D-B24A96A993B5}"/>
              </a:ext>
            </a:extLst>
          </p:cNvPr>
          <p:cNvSpPr txBox="1"/>
          <p:nvPr/>
        </p:nvSpPr>
        <p:spPr>
          <a:xfrm>
            <a:off x="309562" y="1222943"/>
            <a:ext cx="4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Expected profit composition in our evaluation scenario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1BCA3A49-35E8-49C4-9CA9-67196409DA6D}"/>
              </a:ext>
            </a:extLst>
          </p:cNvPr>
          <p:cNvGrpSpPr/>
          <p:nvPr/>
        </p:nvGrpSpPr>
        <p:grpSpPr>
          <a:xfrm>
            <a:off x="5846165" y="3007717"/>
            <a:ext cx="2760663" cy="1825416"/>
            <a:chOff x="5867401" y="2872807"/>
            <a:chExt cx="2760663" cy="1825416"/>
          </a:xfrm>
        </p:grpSpPr>
        <p:graphicFrame>
          <p:nvGraphicFramePr>
            <p:cNvPr id="445" name="Google Shape;445;p86"/>
            <p:cNvGraphicFramePr/>
            <p:nvPr>
              <p:extLst>
                <p:ext uri="{D42A27DB-BD31-4B8C-83A1-F6EECF244321}">
                  <p14:modId xmlns:p14="http://schemas.microsoft.com/office/powerpoint/2010/main" val="1002270143"/>
                </p:ext>
              </p:extLst>
            </p:nvPr>
          </p:nvGraphicFramePr>
          <p:xfrm>
            <a:off x="5867401" y="3174343"/>
            <a:ext cx="2760663" cy="1523880"/>
          </p:xfrm>
          <a:graphic>
            <a:graphicData uri="http://schemas.openxmlformats.org/drawingml/2006/table">
              <a:tbl>
                <a:tblPr>
                  <a:noFill/>
                  <a:tableStyleId>{B7143223-556B-4BAE-9583-33E03EAB3CE1}</a:tableStyleId>
                </a:tblPr>
                <a:tblGrid>
                  <a:gridCol w="194477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1588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Assumption</a:t>
                        </a:r>
                        <a:r>
                          <a:rPr lang="hu-HU" sz="1200" b="0" baseline="30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2</a:t>
                        </a:r>
                        <a:endPara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Value</a:t>
                        </a:r>
                        <a:endPara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Average Credit Size</a:t>
                        </a:r>
                      </a:p>
                    </a:txBody>
                    <a:tcPr marL="91425" marR="91425" marT="91425" marB="91425" anchor="ctr">
                      <a:lnL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$6,092</a:t>
                        </a:r>
                        <a:endParaRPr lang="en-US" sz="1000" b="0" dirty="0">
                          <a:solidFill>
                            <a:srgbClr val="8585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Average Interest</a:t>
                        </a:r>
                        <a:r>
                          <a:rPr lang="en-US" sz="1000" b="0" noProof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-rate</a:t>
                        </a:r>
                        <a:endParaRPr lang="en-US" sz="1000" b="0" dirty="0">
                          <a:solidFill>
                            <a:srgbClr val="8585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11%</a:t>
                        </a:r>
                        <a:endParaRPr lang="en-US" sz="1000" b="0" dirty="0">
                          <a:solidFill>
                            <a:srgbClr val="8585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Average Loan Application Review Cost</a:t>
                        </a:r>
                        <a:endParaRPr lang="en-US" sz="1000" b="0" baseline="30000" dirty="0">
                          <a:solidFill>
                            <a:srgbClr val="8585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$88.89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B38C16F-FA7F-47E4-B9C4-1BB97D8E7206}"/>
                </a:ext>
              </a:extLst>
            </p:cNvPr>
            <p:cNvSpPr txBox="1"/>
            <p:nvPr/>
          </p:nvSpPr>
          <p:spPr>
            <a:xfrm>
              <a:off x="5867401" y="2872807"/>
              <a:ext cx="276066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Key assumptions of calculations</a:t>
              </a:r>
              <a:endParaRPr lang="en-US" b="1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E39216C0-3CDC-45B1-8774-533CE3F365B1}"/>
              </a:ext>
            </a:extLst>
          </p:cNvPr>
          <p:cNvSpPr txBox="1"/>
          <p:nvPr/>
        </p:nvSpPr>
        <p:spPr>
          <a:xfrm>
            <a:off x="5846165" y="1637959"/>
            <a:ext cx="303604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Conservative automated handling of high-risk applications reduces loss from bad credit, driving higher profits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9" name="Google Shape;4952;p133">
            <a:extLst>
              <a:ext uri="{FF2B5EF4-FFF2-40B4-BE49-F238E27FC236}">
                <a16:creationId xmlns:a16="http://schemas.microsoft.com/office/drawing/2014/main" id="{84941D55-2D57-4159-92C3-6A92ED3A8F16}"/>
              </a:ext>
            </a:extLst>
          </p:cNvPr>
          <p:cNvSpPr/>
          <p:nvPr/>
        </p:nvSpPr>
        <p:spPr>
          <a:xfrm>
            <a:off x="5399170" y="1785107"/>
            <a:ext cx="349421" cy="352036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0" name="Google Shape;361;p78">
            <a:extLst>
              <a:ext uri="{FF2B5EF4-FFF2-40B4-BE49-F238E27FC236}">
                <a16:creationId xmlns:a16="http://schemas.microsoft.com/office/drawing/2014/main" id="{FFE4F5BD-62C5-4294-8637-064EB4E125FA}"/>
              </a:ext>
            </a:extLst>
          </p:cNvPr>
          <p:cNvSpPr/>
          <p:nvPr/>
        </p:nvSpPr>
        <p:spPr>
          <a:xfrm rot="21182511">
            <a:off x="5188144" y="2538688"/>
            <a:ext cx="5873749" cy="3281809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B12C569-7614-44C0-A5E9-280F51B954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8384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B12C569-7614-44C0-A5E9-280F51B95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" name="Google Shape;367;p79"/>
          <p:cNvSpPr txBox="1">
            <a:spLocks noGrp="1"/>
          </p:cNvSpPr>
          <p:nvPr>
            <p:ph type="ctrTitle"/>
          </p:nvPr>
        </p:nvSpPr>
        <p:spPr>
          <a:xfrm flipH="1">
            <a:off x="2029191" y="1970175"/>
            <a:ext cx="6000899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000" dirty="0"/>
              <a:t>3. DELIVERABLES &amp; WHY US?</a:t>
            </a:r>
            <a:endParaRPr sz="3000" dirty="0"/>
          </a:p>
        </p:txBody>
      </p:sp>
      <p:sp>
        <p:nvSpPr>
          <p:cNvPr id="369" name="Google Shape;369;p79"/>
          <p:cNvSpPr/>
          <p:nvPr/>
        </p:nvSpPr>
        <p:spPr>
          <a:xfrm>
            <a:off x="-4393055" y="-485625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6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D4B199-3EB6-4CD4-8908-10191AA778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1623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" name="Google Shape;467;p88"/>
          <p:cNvSpPr/>
          <p:nvPr/>
        </p:nvSpPr>
        <p:spPr>
          <a:xfrm>
            <a:off x="0" y="275150"/>
            <a:ext cx="6355830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Easy integration along four requirements </a:t>
            </a:r>
          </a:p>
        </p:txBody>
      </p:sp>
      <p:pic>
        <p:nvPicPr>
          <p:cNvPr id="476" name="Google Shape;476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4531" y="405315"/>
            <a:ext cx="1727750" cy="1727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2910D9E-2FB2-486B-8882-C6DBBF31A114}"/>
              </a:ext>
            </a:extLst>
          </p:cNvPr>
          <p:cNvGrpSpPr/>
          <p:nvPr/>
        </p:nvGrpSpPr>
        <p:grpSpPr>
          <a:xfrm>
            <a:off x="542474" y="1099568"/>
            <a:ext cx="8059052" cy="3508341"/>
            <a:chOff x="732948" y="1099568"/>
            <a:chExt cx="8059052" cy="35083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42D9B9-73E3-408E-B9DA-93277CEF72FA}"/>
                </a:ext>
              </a:extLst>
            </p:cNvPr>
            <p:cNvGrpSpPr/>
            <p:nvPr/>
          </p:nvGrpSpPr>
          <p:grpSpPr>
            <a:xfrm>
              <a:off x="732948" y="1099568"/>
              <a:ext cx="3508340" cy="3508341"/>
              <a:chOff x="732948" y="1099568"/>
              <a:chExt cx="3508340" cy="3508341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AEDB261F-2A9E-40C2-8903-6AE416BB21C2}"/>
                  </a:ext>
                </a:extLst>
              </p:cNvPr>
              <p:cNvSpPr/>
              <p:nvPr/>
            </p:nvSpPr>
            <p:spPr>
              <a:xfrm>
                <a:off x="1136318" y="1502939"/>
                <a:ext cx="2701599" cy="2701599"/>
              </a:xfrm>
              <a:prstGeom prst="blockArc">
                <a:avLst>
                  <a:gd name="adj1" fmla="val 10800000"/>
                  <a:gd name="adj2" fmla="val 16200000"/>
                  <a:gd name="adj3" fmla="val 4634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38CB68E6-B510-488E-A076-1C21E90730E0}"/>
                  </a:ext>
                </a:extLst>
              </p:cNvPr>
              <p:cNvSpPr/>
              <p:nvPr/>
            </p:nvSpPr>
            <p:spPr>
              <a:xfrm>
                <a:off x="1136318" y="1502939"/>
                <a:ext cx="2701599" cy="2701599"/>
              </a:xfrm>
              <a:prstGeom prst="blockArc">
                <a:avLst>
                  <a:gd name="adj1" fmla="val 5400000"/>
                  <a:gd name="adj2" fmla="val 10800000"/>
                  <a:gd name="adj3" fmla="val 4634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93E2A2CA-B26C-476A-BE8C-9D82C1742776}"/>
                  </a:ext>
                </a:extLst>
              </p:cNvPr>
              <p:cNvSpPr/>
              <p:nvPr/>
            </p:nvSpPr>
            <p:spPr>
              <a:xfrm>
                <a:off x="1136318" y="1502939"/>
                <a:ext cx="2701599" cy="2701599"/>
              </a:xfrm>
              <a:prstGeom prst="blockArc">
                <a:avLst>
                  <a:gd name="adj1" fmla="val 0"/>
                  <a:gd name="adj2" fmla="val 5400000"/>
                  <a:gd name="adj3" fmla="val 4634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EEC5C39-86DF-4B77-BBA5-71AD246C6808}"/>
                  </a:ext>
                </a:extLst>
              </p:cNvPr>
              <p:cNvSpPr/>
              <p:nvPr/>
            </p:nvSpPr>
            <p:spPr>
              <a:xfrm>
                <a:off x="1136318" y="1502939"/>
                <a:ext cx="2701599" cy="2701599"/>
              </a:xfrm>
              <a:prstGeom prst="blockArc">
                <a:avLst>
                  <a:gd name="adj1" fmla="val 16200000"/>
                  <a:gd name="adj2" fmla="val 0"/>
                  <a:gd name="adj3" fmla="val 4634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A6D5C87-CA5A-4FF3-A6DD-1FFA2152CA3D}"/>
                  </a:ext>
                </a:extLst>
              </p:cNvPr>
              <p:cNvSpPr/>
              <p:nvPr/>
            </p:nvSpPr>
            <p:spPr>
              <a:xfrm>
                <a:off x="1866166" y="2232786"/>
                <a:ext cx="1241904" cy="1241904"/>
              </a:xfrm>
              <a:custGeom>
                <a:avLst/>
                <a:gdLst>
                  <a:gd name="connsiteX0" fmla="*/ 0 w 1241904"/>
                  <a:gd name="connsiteY0" fmla="*/ 620952 h 1241904"/>
                  <a:gd name="connsiteX1" fmla="*/ 620952 w 1241904"/>
                  <a:gd name="connsiteY1" fmla="*/ 0 h 1241904"/>
                  <a:gd name="connsiteX2" fmla="*/ 1241904 w 1241904"/>
                  <a:gd name="connsiteY2" fmla="*/ 620952 h 1241904"/>
                  <a:gd name="connsiteX3" fmla="*/ 620952 w 1241904"/>
                  <a:gd name="connsiteY3" fmla="*/ 1241904 h 1241904"/>
                  <a:gd name="connsiteX4" fmla="*/ 0 w 1241904"/>
                  <a:gd name="connsiteY4" fmla="*/ 620952 h 124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1904" h="1241904">
                    <a:moveTo>
                      <a:pt x="0" y="620952"/>
                    </a:moveTo>
                    <a:cubicBezTo>
                      <a:pt x="0" y="278010"/>
                      <a:pt x="278010" y="0"/>
                      <a:pt x="620952" y="0"/>
                    </a:cubicBezTo>
                    <a:cubicBezTo>
                      <a:pt x="963894" y="0"/>
                      <a:pt x="1241904" y="278010"/>
                      <a:pt x="1241904" y="620952"/>
                    </a:cubicBezTo>
                    <a:cubicBezTo>
                      <a:pt x="1241904" y="963894"/>
                      <a:pt x="963894" y="1241904"/>
                      <a:pt x="620952" y="1241904"/>
                    </a:cubicBezTo>
                    <a:cubicBezTo>
                      <a:pt x="278010" y="1241904"/>
                      <a:pt x="0" y="963894"/>
                      <a:pt x="0" y="620952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3303" tIns="193303" rIns="193303" bIns="193303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Fast and easy implementation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4D998CD-B3DB-43AB-9BE1-44AC1B655CCE}"/>
                  </a:ext>
                </a:extLst>
              </p:cNvPr>
              <p:cNvSpPr/>
              <p:nvPr/>
            </p:nvSpPr>
            <p:spPr>
              <a:xfrm>
                <a:off x="2052451" y="1099568"/>
                <a:ext cx="869333" cy="869333"/>
              </a:xfrm>
              <a:custGeom>
                <a:avLst/>
                <a:gdLst>
                  <a:gd name="connsiteX0" fmla="*/ 0 w 869333"/>
                  <a:gd name="connsiteY0" fmla="*/ 434667 h 869333"/>
                  <a:gd name="connsiteX1" fmla="*/ 434667 w 869333"/>
                  <a:gd name="connsiteY1" fmla="*/ 0 h 869333"/>
                  <a:gd name="connsiteX2" fmla="*/ 869334 w 869333"/>
                  <a:gd name="connsiteY2" fmla="*/ 434667 h 869333"/>
                  <a:gd name="connsiteX3" fmla="*/ 434667 w 869333"/>
                  <a:gd name="connsiteY3" fmla="*/ 869334 h 869333"/>
                  <a:gd name="connsiteX4" fmla="*/ 0 w 869333"/>
                  <a:gd name="connsiteY4" fmla="*/ 434667 h 8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333" h="869333">
                    <a:moveTo>
                      <a:pt x="0" y="434667"/>
                    </a:moveTo>
                    <a:cubicBezTo>
                      <a:pt x="0" y="194607"/>
                      <a:pt x="194607" y="0"/>
                      <a:pt x="434667" y="0"/>
                    </a:cubicBezTo>
                    <a:cubicBezTo>
                      <a:pt x="674727" y="0"/>
                      <a:pt x="869334" y="194607"/>
                      <a:pt x="869334" y="434667"/>
                    </a:cubicBezTo>
                    <a:cubicBezTo>
                      <a:pt x="869334" y="674727"/>
                      <a:pt x="674727" y="869334"/>
                      <a:pt x="434667" y="869334"/>
                    </a:cubicBezTo>
                    <a:cubicBezTo>
                      <a:pt x="194607" y="869334"/>
                      <a:pt x="0" y="674727"/>
                      <a:pt x="0" y="434667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471" tIns="137471" rIns="137471" bIns="1374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Digitizable application form</a:t>
                </a: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D90425E-79DE-4BE0-B02C-FAF91A832639}"/>
                  </a:ext>
                </a:extLst>
              </p:cNvPr>
              <p:cNvSpPr/>
              <p:nvPr/>
            </p:nvSpPr>
            <p:spPr>
              <a:xfrm>
                <a:off x="3371955" y="2419072"/>
                <a:ext cx="869333" cy="869333"/>
              </a:xfrm>
              <a:custGeom>
                <a:avLst/>
                <a:gdLst>
                  <a:gd name="connsiteX0" fmla="*/ 0 w 869333"/>
                  <a:gd name="connsiteY0" fmla="*/ 434667 h 869333"/>
                  <a:gd name="connsiteX1" fmla="*/ 434667 w 869333"/>
                  <a:gd name="connsiteY1" fmla="*/ 0 h 869333"/>
                  <a:gd name="connsiteX2" fmla="*/ 869334 w 869333"/>
                  <a:gd name="connsiteY2" fmla="*/ 434667 h 869333"/>
                  <a:gd name="connsiteX3" fmla="*/ 434667 w 869333"/>
                  <a:gd name="connsiteY3" fmla="*/ 869334 h 869333"/>
                  <a:gd name="connsiteX4" fmla="*/ 0 w 869333"/>
                  <a:gd name="connsiteY4" fmla="*/ 434667 h 8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333" h="869333">
                    <a:moveTo>
                      <a:pt x="0" y="434667"/>
                    </a:moveTo>
                    <a:cubicBezTo>
                      <a:pt x="0" y="194607"/>
                      <a:pt x="194607" y="0"/>
                      <a:pt x="434667" y="0"/>
                    </a:cubicBezTo>
                    <a:cubicBezTo>
                      <a:pt x="674727" y="0"/>
                      <a:pt x="869334" y="194607"/>
                      <a:pt x="869334" y="434667"/>
                    </a:cubicBezTo>
                    <a:cubicBezTo>
                      <a:pt x="869334" y="674727"/>
                      <a:pt x="674727" y="869334"/>
                      <a:pt x="434667" y="869334"/>
                    </a:cubicBezTo>
                    <a:cubicBezTo>
                      <a:pt x="194607" y="869334"/>
                      <a:pt x="0" y="674727"/>
                      <a:pt x="0" y="434667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471" tIns="137471" rIns="137471" bIns="1374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Data consistency checks</a:t>
                </a: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9246D6-9885-4DC4-8864-B65A59FA6F1C}"/>
                  </a:ext>
                </a:extLst>
              </p:cNvPr>
              <p:cNvSpPr/>
              <p:nvPr/>
            </p:nvSpPr>
            <p:spPr>
              <a:xfrm>
                <a:off x="2052451" y="3738576"/>
                <a:ext cx="869333" cy="869333"/>
              </a:xfrm>
              <a:custGeom>
                <a:avLst/>
                <a:gdLst>
                  <a:gd name="connsiteX0" fmla="*/ 0 w 869333"/>
                  <a:gd name="connsiteY0" fmla="*/ 434667 h 869333"/>
                  <a:gd name="connsiteX1" fmla="*/ 434667 w 869333"/>
                  <a:gd name="connsiteY1" fmla="*/ 0 h 869333"/>
                  <a:gd name="connsiteX2" fmla="*/ 869334 w 869333"/>
                  <a:gd name="connsiteY2" fmla="*/ 434667 h 869333"/>
                  <a:gd name="connsiteX3" fmla="*/ 434667 w 869333"/>
                  <a:gd name="connsiteY3" fmla="*/ 869334 h 869333"/>
                  <a:gd name="connsiteX4" fmla="*/ 0 w 869333"/>
                  <a:gd name="connsiteY4" fmla="*/ 434667 h 8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333" h="869333">
                    <a:moveTo>
                      <a:pt x="0" y="434667"/>
                    </a:moveTo>
                    <a:cubicBezTo>
                      <a:pt x="0" y="194607"/>
                      <a:pt x="194607" y="0"/>
                      <a:pt x="434667" y="0"/>
                    </a:cubicBezTo>
                    <a:cubicBezTo>
                      <a:pt x="674727" y="0"/>
                      <a:pt x="869334" y="194607"/>
                      <a:pt x="869334" y="434667"/>
                    </a:cubicBezTo>
                    <a:cubicBezTo>
                      <a:pt x="869334" y="674727"/>
                      <a:pt x="674727" y="869334"/>
                      <a:pt x="434667" y="869334"/>
                    </a:cubicBezTo>
                    <a:cubicBezTo>
                      <a:pt x="194607" y="869334"/>
                      <a:pt x="0" y="674727"/>
                      <a:pt x="0" y="434667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471" tIns="137471" rIns="137471" bIns="1374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Inexpensive processing environment</a:t>
                </a: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77C1F9D-F2B2-4BF8-B127-28DB46C74D84}"/>
                  </a:ext>
                </a:extLst>
              </p:cNvPr>
              <p:cNvSpPr/>
              <p:nvPr/>
            </p:nvSpPr>
            <p:spPr>
              <a:xfrm>
                <a:off x="732948" y="2419072"/>
                <a:ext cx="869333" cy="869333"/>
              </a:xfrm>
              <a:custGeom>
                <a:avLst/>
                <a:gdLst>
                  <a:gd name="connsiteX0" fmla="*/ 0 w 869333"/>
                  <a:gd name="connsiteY0" fmla="*/ 434667 h 869333"/>
                  <a:gd name="connsiteX1" fmla="*/ 434667 w 869333"/>
                  <a:gd name="connsiteY1" fmla="*/ 0 h 869333"/>
                  <a:gd name="connsiteX2" fmla="*/ 869334 w 869333"/>
                  <a:gd name="connsiteY2" fmla="*/ 434667 h 869333"/>
                  <a:gd name="connsiteX3" fmla="*/ 434667 w 869333"/>
                  <a:gd name="connsiteY3" fmla="*/ 869334 h 869333"/>
                  <a:gd name="connsiteX4" fmla="*/ 0 w 869333"/>
                  <a:gd name="connsiteY4" fmla="*/ 434667 h 8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333" h="869333">
                    <a:moveTo>
                      <a:pt x="0" y="434667"/>
                    </a:moveTo>
                    <a:cubicBezTo>
                      <a:pt x="0" y="194607"/>
                      <a:pt x="194607" y="0"/>
                      <a:pt x="434667" y="0"/>
                    </a:cubicBezTo>
                    <a:cubicBezTo>
                      <a:pt x="674727" y="0"/>
                      <a:pt x="869334" y="194607"/>
                      <a:pt x="869334" y="434667"/>
                    </a:cubicBezTo>
                    <a:cubicBezTo>
                      <a:pt x="869334" y="674727"/>
                      <a:pt x="674727" y="869334"/>
                      <a:pt x="434667" y="869334"/>
                    </a:cubicBezTo>
                    <a:cubicBezTo>
                      <a:pt x="194607" y="869334"/>
                      <a:pt x="0" y="674727"/>
                      <a:pt x="0" y="434667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471" tIns="137471" rIns="137471" bIns="1374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Credit processor assignment</a:t>
                </a:r>
                <a:r>
                  <a:rPr lang="en-US" sz="800" kern="120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system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D1D096-1747-4E42-B280-047853A13DDC}"/>
                </a:ext>
              </a:extLst>
            </p:cNvPr>
            <p:cNvGrpSpPr/>
            <p:nvPr/>
          </p:nvGrpSpPr>
          <p:grpSpPr>
            <a:xfrm>
              <a:off x="5306084" y="1099568"/>
              <a:ext cx="3485916" cy="3474302"/>
              <a:chOff x="5306084" y="1099568"/>
              <a:chExt cx="3485916" cy="34743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954195-738A-4AFA-9C5A-EF2265EA9BF4}"/>
                  </a:ext>
                </a:extLst>
              </p:cNvPr>
              <p:cNvSpPr txBox="1"/>
              <p:nvPr/>
            </p:nvSpPr>
            <p:spPr>
              <a:xfrm>
                <a:off x="5306085" y="1099568"/>
                <a:ext cx="348591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We will deliver: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Cutting-edge default probability prediction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Risk classification model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optimised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to your workforce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Credit application form template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Training materials for IT personnel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5 years of software support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323CFE-B9EF-4485-A85F-A2FB7124F33C}"/>
                  </a:ext>
                </a:extLst>
              </p:cNvPr>
              <p:cNvSpPr txBox="1"/>
              <p:nvPr/>
            </p:nvSpPr>
            <p:spPr>
              <a:xfrm>
                <a:off x="5306084" y="3188875"/>
                <a:ext cx="34859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Universal credit’s role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Provide processing environment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Engage HR and IT teams to implement an efficient credit processing assignment system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6835D2-6260-43CD-A0E8-80BE00820323}"/>
              </a:ext>
            </a:extLst>
          </p:cNvPr>
          <p:cNvGrpSpPr/>
          <p:nvPr/>
        </p:nvGrpSpPr>
        <p:grpSpPr>
          <a:xfrm>
            <a:off x="2462897" y="912949"/>
            <a:ext cx="536825" cy="520435"/>
            <a:chOff x="3683372" y="1175618"/>
            <a:chExt cx="536825" cy="52043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9ED9401-A98B-4EAE-AD0B-1A122E3284F5}"/>
                </a:ext>
              </a:extLst>
            </p:cNvPr>
            <p:cNvSpPr/>
            <p:nvPr/>
          </p:nvSpPr>
          <p:spPr>
            <a:xfrm>
              <a:off x="3683372" y="1175618"/>
              <a:ext cx="536825" cy="52043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oogle Shape;4928;p133">
              <a:extLst>
                <a:ext uri="{FF2B5EF4-FFF2-40B4-BE49-F238E27FC236}">
                  <a16:creationId xmlns:a16="http://schemas.microsoft.com/office/drawing/2014/main" id="{A055E42B-F5D4-44C0-B019-85216991DDDF}"/>
                </a:ext>
              </a:extLst>
            </p:cNvPr>
            <p:cNvGrpSpPr/>
            <p:nvPr/>
          </p:nvGrpSpPr>
          <p:grpSpPr>
            <a:xfrm>
              <a:off x="3777500" y="1264579"/>
              <a:ext cx="348568" cy="342514"/>
              <a:chOff x="-60988625" y="2310475"/>
              <a:chExt cx="316650" cy="311150"/>
            </a:xfrm>
          </p:grpSpPr>
          <p:sp>
            <p:nvSpPr>
              <p:cNvPr id="34" name="Google Shape;4929;p133">
                <a:extLst>
                  <a:ext uri="{FF2B5EF4-FFF2-40B4-BE49-F238E27FC236}">
                    <a16:creationId xmlns:a16="http://schemas.microsoft.com/office/drawing/2014/main" id="{8189D946-19BE-4478-B0AB-218CDBDC215C}"/>
                  </a:ext>
                </a:extLst>
              </p:cNvPr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Google Shape;4930;p133">
                <a:extLst>
                  <a:ext uri="{FF2B5EF4-FFF2-40B4-BE49-F238E27FC236}">
                    <a16:creationId xmlns:a16="http://schemas.microsoft.com/office/drawing/2014/main" id="{B18E2473-4944-4E22-BA95-08F1B7A8143C}"/>
                  </a:ext>
                </a:extLst>
              </p:cNvPr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Google Shape;4931;p133">
                <a:extLst>
                  <a:ext uri="{FF2B5EF4-FFF2-40B4-BE49-F238E27FC236}">
                    <a16:creationId xmlns:a16="http://schemas.microsoft.com/office/drawing/2014/main" id="{BC3FD60A-95C1-4B46-AC6C-3C07E0597D2F}"/>
                  </a:ext>
                </a:extLst>
              </p:cNvPr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Google Shape;4932;p133">
                <a:extLst>
                  <a:ext uri="{FF2B5EF4-FFF2-40B4-BE49-F238E27FC236}">
                    <a16:creationId xmlns:a16="http://schemas.microsoft.com/office/drawing/2014/main" id="{787D8D2E-18C2-4D72-8848-F33762397641}"/>
                  </a:ext>
                </a:extLst>
              </p:cNvPr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Google Shape;4933;p133">
                <a:extLst>
                  <a:ext uri="{FF2B5EF4-FFF2-40B4-BE49-F238E27FC236}">
                    <a16:creationId xmlns:a16="http://schemas.microsoft.com/office/drawing/2014/main" id="{01E212E5-4591-4827-8300-88CAD58BC2AC}"/>
                  </a:ext>
                </a:extLst>
              </p:cNvPr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Google Shape;4934;p133">
                <a:extLst>
                  <a:ext uri="{FF2B5EF4-FFF2-40B4-BE49-F238E27FC236}">
                    <a16:creationId xmlns:a16="http://schemas.microsoft.com/office/drawing/2014/main" id="{BC33ADC9-50F0-48A1-9B43-DFF259189317}"/>
                  </a:ext>
                </a:extLst>
              </p:cNvPr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3BC916-06C6-4F3F-B9D1-935A1C1FBA3F}"/>
              </a:ext>
            </a:extLst>
          </p:cNvPr>
          <p:cNvGrpSpPr/>
          <p:nvPr/>
        </p:nvGrpSpPr>
        <p:grpSpPr>
          <a:xfrm>
            <a:off x="3777874" y="2250199"/>
            <a:ext cx="536825" cy="520435"/>
            <a:chOff x="3907972" y="2158854"/>
            <a:chExt cx="536825" cy="52043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14D0AD-7400-4F39-8FFF-DB133274BF3C}"/>
                </a:ext>
              </a:extLst>
            </p:cNvPr>
            <p:cNvSpPr/>
            <p:nvPr/>
          </p:nvSpPr>
          <p:spPr>
            <a:xfrm>
              <a:off x="3907972" y="2158854"/>
              <a:ext cx="536825" cy="52043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0" name="Google Shape;6499;p136">
              <a:extLst>
                <a:ext uri="{FF2B5EF4-FFF2-40B4-BE49-F238E27FC236}">
                  <a16:creationId xmlns:a16="http://schemas.microsoft.com/office/drawing/2014/main" id="{57082800-937A-4EF2-B69A-1799FE84578B}"/>
                </a:ext>
              </a:extLst>
            </p:cNvPr>
            <p:cNvGrpSpPr/>
            <p:nvPr/>
          </p:nvGrpSpPr>
          <p:grpSpPr>
            <a:xfrm>
              <a:off x="4027066" y="2246653"/>
              <a:ext cx="298638" cy="344837"/>
              <a:chOff x="-39783425" y="2337925"/>
              <a:chExt cx="275700" cy="318350"/>
            </a:xfrm>
          </p:grpSpPr>
          <p:sp>
            <p:nvSpPr>
              <p:cNvPr id="41" name="Google Shape;6500;p136">
                <a:extLst>
                  <a:ext uri="{FF2B5EF4-FFF2-40B4-BE49-F238E27FC236}">
                    <a16:creationId xmlns:a16="http://schemas.microsoft.com/office/drawing/2014/main" id="{C2D8D1F8-D593-4655-8CCB-EE886FFFEC02}"/>
                  </a:ext>
                </a:extLst>
              </p:cNvPr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Google Shape;6501;p136">
                <a:extLst>
                  <a:ext uri="{FF2B5EF4-FFF2-40B4-BE49-F238E27FC236}">
                    <a16:creationId xmlns:a16="http://schemas.microsoft.com/office/drawing/2014/main" id="{B4913B79-5BAE-41A0-901E-E68CF718C311}"/>
                  </a:ext>
                </a:extLst>
              </p:cNvPr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B86E7B-DCB8-473C-BA7C-1F5FBB4087F6}"/>
              </a:ext>
            </a:extLst>
          </p:cNvPr>
          <p:cNvGrpSpPr/>
          <p:nvPr/>
        </p:nvGrpSpPr>
        <p:grpSpPr>
          <a:xfrm>
            <a:off x="2459855" y="3537615"/>
            <a:ext cx="536825" cy="520435"/>
            <a:chOff x="2969841" y="3765069"/>
            <a:chExt cx="536825" cy="52043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C4F311F-9EEF-4447-9EA4-D35E665F3980}"/>
                </a:ext>
              </a:extLst>
            </p:cNvPr>
            <p:cNvSpPr/>
            <p:nvPr/>
          </p:nvSpPr>
          <p:spPr>
            <a:xfrm>
              <a:off x="2969841" y="3765069"/>
              <a:ext cx="536825" cy="52043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3" name="Google Shape;4884;p133">
              <a:extLst>
                <a:ext uri="{FF2B5EF4-FFF2-40B4-BE49-F238E27FC236}">
                  <a16:creationId xmlns:a16="http://schemas.microsoft.com/office/drawing/2014/main" id="{C92E8E01-4AD3-4D16-AB7C-950CAE75D5E6}"/>
                </a:ext>
              </a:extLst>
            </p:cNvPr>
            <p:cNvGrpSpPr/>
            <p:nvPr/>
          </p:nvGrpSpPr>
          <p:grpSpPr>
            <a:xfrm>
              <a:off x="3062676" y="3849695"/>
              <a:ext cx="351155" cy="351183"/>
              <a:chOff x="-63252250" y="1930850"/>
              <a:chExt cx="319000" cy="319025"/>
            </a:xfrm>
          </p:grpSpPr>
          <p:sp>
            <p:nvSpPr>
              <p:cNvPr id="44" name="Google Shape;4885;p133">
                <a:extLst>
                  <a:ext uri="{FF2B5EF4-FFF2-40B4-BE49-F238E27FC236}">
                    <a16:creationId xmlns:a16="http://schemas.microsoft.com/office/drawing/2014/main" id="{0BF86EC2-435F-44AF-8839-E107E9D580C2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Google Shape;4886;p133">
                <a:extLst>
                  <a:ext uri="{FF2B5EF4-FFF2-40B4-BE49-F238E27FC236}">
                    <a16:creationId xmlns:a16="http://schemas.microsoft.com/office/drawing/2014/main" id="{A854F166-A71B-4D7D-B79B-651C05690B18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96F1F-33A9-445A-ADC0-089B4F44698C}"/>
              </a:ext>
            </a:extLst>
          </p:cNvPr>
          <p:cNvGrpSpPr/>
          <p:nvPr/>
        </p:nvGrpSpPr>
        <p:grpSpPr>
          <a:xfrm>
            <a:off x="1114982" y="2219327"/>
            <a:ext cx="536825" cy="520435"/>
            <a:chOff x="4295163" y="3492772"/>
            <a:chExt cx="536825" cy="5204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2D14B2-01C7-41B0-9A8A-9735052467F2}"/>
                </a:ext>
              </a:extLst>
            </p:cNvPr>
            <p:cNvSpPr/>
            <p:nvPr/>
          </p:nvSpPr>
          <p:spPr>
            <a:xfrm>
              <a:off x="4295163" y="3492772"/>
              <a:ext cx="536825" cy="52043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6" name="Google Shape;5060;p133">
              <a:extLst>
                <a:ext uri="{FF2B5EF4-FFF2-40B4-BE49-F238E27FC236}">
                  <a16:creationId xmlns:a16="http://schemas.microsoft.com/office/drawing/2014/main" id="{A270B661-15B6-486F-B978-8B43B01DCA19}"/>
                </a:ext>
              </a:extLst>
            </p:cNvPr>
            <p:cNvGrpSpPr/>
            <p:nvPr/>
          </p:nvGrpSpPr>
          <p:grpSpPr>
            <a:xfrm>
              <a:off x="4388865" y="3578706"/>
              <a:ext cx="349421" cy="348568"/>
              <a:chOff x="-59092025" y="2296300"/>
              <a:chExt cx="317425" cy="316650"/>
            </a:xfrm>
          </p:grpSpPr>
          <p:sp>
            <p:nvSpPr>
              <p:cNvPr id="47" name="Google Shape;5061;p133">
                <a:extLst>
                  <a:ext uri="{FF2B5EF4-FFF2-40B4-BE49-F238E27FC236}">
                    <a16:creationId xmlns:a16="http://schemas.microsoft.com/office/drawing/2014/main" id="{0FC82FC7-EF99-48F0-92BF-9499A7A98917}"/>
                  </a:ext>
                </a:extLst>
              </p:cNvPr>
              <p:cNvSpPr/>
              <p:nvPr/>
            </p:nvSpPr>
            <p:spPr>
              <a:xfrm>
                <a:off x="-58994350" y="2382950"/>
                <a:ext cx="122875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5357" extrusionOk="0">
                    <a:moveTo>
                      <a:pt x="2457" y="819"/>
                    </a:moveTo>
                    <a:cubicBezTo>
                      <a:pt x="2930" y="819"/>
                      <a:pt x="3277" y="1166"/>
                      <a:pt x="3277" y="1639"/>
                    </a:cubicBezTo>
                    <a:cubicBezTo>
                      <a:pt x="3277" y="2111"/>
                      <a:pt x="2930" y="2458"/>
                      <a:pt x="2457" y="2458"/>
                    </a:cubicBezTo>
                    <a:cubicBezTo>
                      <a:pt x="1985" y="2458"/>
                      <a:pt x="1607" y="2111"/>
                      <a:pt x="1607" y="1639"/>
                    </a:cubicBezTo>
                    <a:cubicBezTo>
                      <a:pt x="1607" y="1166"/>
                      <a:pt x="2016" y="819"/>
                      <a:pt x="2457" y="819"/>
                    </a:cubicBezTo>
                    <a:close/>
                    <a:moveTo>
                      <a:pt x="2489" y="3245"/>
                    </a:moveTo>
                    <a:cubicBezTo>
                      <a:pt x="3277" y="3245"/>
                      <a:pt x="3907" y="3781"/>
                      <a:pt x="4096" y="4506"/>
                    </a:cubicBezTo>
                    <a:lnTo>
                      <a:pt x="882" y="4506"/>
                    </a:lnTo>
                    <a:cubicBezTo>
                      <a:pt x="1071" y="3812"/>
                      <a:pt x="1701" y="3245"/>
                      <a:pt x="2489" y="3245"/>
                    </a:cubicBezTo>
                    <a:close/>
                    <a:moveTo>
                      <a:pt x="2489" y="0"/>
                    </a:moveTo>
                    <a:cubicBezTo>
                      <a:pt x="1575" y="0"/>
                      <a:pt x="819" y="725"/>
                      <a:pt x="819" y="1639"/>
                    </a:cubicBezTo>
                    <a:cubicBezTo>
                      <a:pt x="819" y="2080"/>
                      <a:pt x="977" y="2458"/>
                      <a:pt x="1292" y="2773"/>
                    </a:cubicBezTo>
                    <a:cubicBezTo>
                      <a:pt x="567" y="3214"/>
                      <a:pt x="0" y="4001"/>
                      <a:pt x="0" y="4947"/>
                    </a:cubicBezTo>
                    <a:cubicBezTo>
                      <a:pt x="0" y="5199"/>
                      <a:pt x="189" y="5356"/>
                      <a:pt x="410" y="5356"/>
                    </a:cubicBezTo>
                    <a:lnTo>
                      <a:pt x="4537" y="5356"/>
                    </a:lnTo>
                    <a:cubicBezTo>
                      <a:pt x="4757" y="5356"/>
                      <a:pt x="4915" y="5136"/>
                      <a:pt x="4915" y="4947"/>
                    </a:cubicBezTo>
                    <a:cubicBezTo>
                      <a:pt x="4915" y="4001"/>
                      <a:pt x="4411" y="3182"/>
                      <a:pt x="3655" y="2773"/>
                    </a:cubicBezTo>
                    <a:cubicBezTo>
                      <a:pt x="3938" y="2458"/>
                      <a:pt x="4127" y="2080"/>
                      <a:pt x="4127" y="1639"/>
                    </a:cubicBezTo>
                    <a:cubicBezTo>
                      <a:pt x="4127" y="725"/>
                      <a:pt x="3403" y="0"/>
                      <a:pt x="248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Google Shape;5062;p133">
                <a:extLst>
                  <a:ext uri="{FF2B5EF4-FFF2-40B4-BE49-F238E27FC236}">
                    <a16:creationId xmlns:a16="http://schemas.microsoft.com/office/drawing/2014/main" id="{6FBB03B2-3159-4B61-8C2D-9B581961FF00}"/>
                  </a:ext>
                </a:extLst>
              </p:cNvPr>
              <p:cNvSpPr/>
              <p:nvPr/>
            </p:nvSpPr>
            <p:spPr>
              <a:xfrm>
                <a:off x="-59092025" y="2296300"/>
                <a:ext cx="3174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2666" extrusionOk="0">
                    <a:moveTo>
                      <a:pt x="1261" y="820"/>
                    </a:moveTo>
                    <a:cubicBezTo>
                      <a:pt x="1513" y="820"/>
                      <a:pt x="1702" y="1009"/>
                      <a:pt x="1702" y="1198"/>
                    </a:cubicBezTo>
                    <a:cubicBezTo>
                      <a:pt x="1670" y="1450"/>
                      <a:pt x="1513" y="1639"/>
                      <a:pt x="1261" y="1639"/>
                    </a:cubicBezTo>
                    <a:cubicBezTo>
                      <a:pt x="1040" y="1639"/>
                      <a:pt x="883" y="1450"/>
                      <a:pt x="883" y="1198"/>
                    </a:cubicBezTo>
                    <a:cubicBezTo>
                      <a:pt x="883" y="977"/>
                      <a:pt x="1072" y="820"/>
                      <a:pt x="1261" y="820"/>
                    </a:cubicBezTo>
                    <a:close/>
                    <a:moveTo>
                      <a:pt x="11468" y="820"/>
                    </a:moveTo>
                    <a:cubicBezTo>
                      <a:pt x="11720" y="820"/>
                      <a:pt x="11878" y="1009"/>
                      <a:pt x="11878" y="1198"/>
                    </a:cubicBezTo>
                    <a:cubicBezTo>
                      <a:pt x="11878" y="1450"/>
                      <a:pt x="11657" y="1639"/>
                      <a:pt x="11468" y="1639"/>
                    </a:cubicBezTo>
                    <a:cubicBezTo>
                      <a:pt x="11248" y="1639"/>
                      <a:pt x="11027" y="1450"/>
                      <a:pt x="11027" y="1198"/>
                    </a:cubicBezTo>
                    <a:cubicBezTo>
                      <a:pt x="11027" y="1009"/>
                      <a:pt x="11248" y="820"/>
                      <a:pt x="11468" y="820"/>
                    </a:cubicBezTo>
                    <a:close/>
                    <a:moveTo>
                      <a:pt x="6396" y="2616"/>
                    </a:moveTo>
                    <a:cubicBezTo>
                      <a:pt x="7341" y="2616"/>
                      <a:pt x="8286" y="2994"/>
                      <a:pt x="9042" y="3718"/>
                    </a:cubicBezTo>
                    <a:cubicBezTo>
                      <a:pt x="10492" y="5136"/>
                      <a:pt x="10492" y="7499"/>
                      <a:pt x="9042" y="8917"/>
                    </a:cubicBezTo>
                    <a:cubicBezTo>
                      <a:pt x="8318" y="9641"/>
                      <a:pt x="7373" y="10019"/>
                      <a:pt x="6396" y="10019"/>
                    </a:cubicBezTo>
                    <a:cubicBezTo>
                      <a:pt x="4348" y="10019"/>
                      <a:pt x="2647" y="8381"/>
                      <a:pt x="2647" y="6333"/>
                    </a:cubicBezTo>
                    <a:cubicBezTo>
                      <a:pt x="2647" y="4222"/>
                      <a:pt x="4348" y="2616"/>
                      <a:pt x="6396" y="2616"/>
                    </a:cubicBezTo>
                    <a:close/>
                    <a:moveTo>
                      <a:pt x="1261" y="10965"/>
                    </a:moveTo>
                    <a:cubicBezTo>
                      <a:pt x="1513" y="10965"/>
                      <a:pt x="1702" y="11185"/>
                      <a:pt x="1702" y="11406"/>
                    </a:cubicBezTo>
                    <a:cubicBezTo>
                      <a:pt x="1670" y="11658"/>
                      <a:pt x="1513" y="11847"/>
                      <a:pt x="1261" y="11847"/>
                    </a:cubicBezTo>
                    <a:cubicBezTo>
                      <a:pt x="1040" y="11847"/>
                      <a:pt x="883" y="11658"/>
                      <a:pt x="883" y="11406"/>
                    </a:cubicBezTo>
                    <a:cubicBezTo>
                      <a:pt x="883" y="11185"/>
                      <a:pt x="1072" y="10965"/>
                      <a:pt x="1261" y="10965"/>
                    </a:cubicBezTo>
                    <a:close/>
                    <a:moveTo>
                      <a:pt x="11468" y="11028"/>
                    </a:moveTo>
                    <a:cubicBezTo>
                      <a:pt x="11720" y="11028"/>
                      <a:pt x="11878" y="11217"/>
                      <a:pt x="11878" y="11437"/>
                    </a:cubicBezTo>
                    <a:cubicBezTo>
                      <a:pt x="11878" y="11689"/>
                      <a:pt x="11657" y="11878"/>
                      <a:pt x="11468" y="11878"/>
                    </a:cubicBezTo>
                    <a:cubicBezTo>
                      <a:pt x="11248" y="11878"/>
                      <a:pt x="11027" y="11689"/>
                      <a:pt x="11027" y="11437"/>
                    </a:cubicBezTo>
                    <a:cubicBezTo>
                      <a:pt x="11027" y="11217"/>
                      <a:pt x="11248" y="11028"/>
                      <a:pt x="11468" y="11028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58"/>
                      <a:pt x="1229" y="2458"/>
                    </a:cubicBezTo>
                    <a:cubicBezTo>
                      <a:pt x="1418" y="2458"/>
                      <a:pt x="1576" y="2427"/>
                      <a:pt x="1796" y="2364"/>
                    </a:cubicBezTo>
                    <a:lnTo>
                      <a:pt x="2836" y="3403"/>
                    </a:lnTo>
                    <a:cubicBezTo>
                      <a:pt x="2174" y="4222"/>
                      <a:pt x="1828" y="5231"/>
                      <a:pt x="1828" y="6302"/>
                    </a:cubicBezTo>
                    <a:cubicBezTo>
                      <a:pt x="1828" y="7341"/>
                      <a:pt x="2174" y="8381"/>
                      <a:pt x="2899" y="9200"/>
                    </a:cubicBezTo>
                    <a:lnTo>
                      <a:pt x="1796" y="10303"/>
                    </a:lnTo>
                    <a:cubicBezTo>
                      <a:pt x="1639" y="10240"/>
                      <a:pt x="1418" y="10177"/>
                      <a:pt x="1229" y="10177"/>
                    </a:cubicBezTo>
                    <a:cubicBezTo>
                      <a:pt x="567" y="10177"/>
                      <a:pt x="0" y="10744"/>
                      <a:pt x="0" y="11437"/>
                    </a:cubicBezTo>
                    <a:cubicBezTo>
                      <a:pt x="0" y="12130"/>
                      <a:pt x="567" y="12666"/>
                      <a:pt x="1229" y="12666"/>
                    </a:cubicBezTo>
                    <a:cubicBezTo>
                      <a:pt x="1891" y="12666"/>
                      <a:pt x="2489" y="12130"/>
                      <a:pt x="2489" y="11437"/>
                    </a:cubicBezTo>
                    <a:cubicBezTo>
                      <a:pt x="2489" y="11248"/>
                      <a:pt x="2458" y="11091"/>
                      <a:pt x="2363" y="10901"/>
                    </a:cubicBezTo>
                    <a:lnTo>
                      <a:pt x="3466" y="9799"/>
                    </a:lnTo>
                    <a:cubicBezTo>
                      <a:pt x="4317" y="10460"/>
                      <a:pt x="5325" y="10838"/>
                      <a:pt x="6396" y="10838"/>
                    </a:cubicBezTo>
                    <a:cubicBezTo>
                      <a:pt x="7467" y="10838"/>
                      <a:pt x="8475" y="10492"/>
                      <a:pt x="9263" y="9830"/>
                    </a:cubicBezTo>
                    <a:lnTo>
                      <a:pt x="10334" y="10901"/>
                    </a:lnTo>
                    <a:cubicBezTo>
                      <a:pt x="10240" y="11059"/>
                      <a:pt x="10208" y="11248"/>
                      <a:pt x="10208" y="11437"/>
                    </a:cubicBezTo>
                    <a:cubicBezTo>
                      <a:pt x="10208" y="12099"/>
                      <a:pt x="10775" y="12666"/>
                      <a:pt x="11468" y="12666"/>
                    </a:cubicBezTo>
                    <a:cubicBezTo>
                      <a:pt x="12130" y="12666"/>
                      <a:pt x="12697" y="12099"/>
                      <a:pt x="12697" y="11437"/>
                    </a:cubicBezTo>
                    <a:cubicBezTo>
                      <a:pt x="12697" y="10775"/>
                      <a:pt x="12130" y="10177"/>
                      <a:pt x="11468" y="10177"/>
                    </a:cubicBezTo>
                    <a:cubicBezTo>
                      <a:pt x="11279" y="10177"/>
                      <a:pt x="11122" y="10208"/>
                      <a:pt x="10933" y="10303"/>
                    </a:cubicBezTo>
                    <a:lnTo>
                      <a:pt x="9861" y="9232"/>
                    </a:lnTo>
                    <a:cubicBezTo>
                      <a:pt x="11279" y="7562"/>
                      <a:pt x="11279" y="5073"/>
                      <a:pt x="9861" y="3403"/>
                    </a:cubicBezTo>
                    <a:lnTo>
                      <a:pt x="10933" y="2364"/>
                    </a:lnTo>
                    <a:cubicBezTo>
                      <a:pt x="11122" y="2427"/>
                      <a:pt x="11279" y="2458"/>
                      <a:pt x="11468" y="2458"/>
                    </a:cubicBezTo>
                    <a:cubicBezTo>
                      <a:pt x="12130" y="2458"/>
                      <a:pt x="12697" y="1923"/>
                      <a:pt x="12697" y="1198"/>
                    </a:cubicBezTo>
                    <a:cubicBezTo>
                      <a:pt x="12697" y="536"/>
                      <a:pt x="12130" y="1"/>
                      <a:pt x="11468" y="1"/>
                    </a:cubicBezTo>
                    <a:cubicBezTo>
                      <a:pt x="10807" y="1"/>
                      <a:pt x="10208" y="536"/>
                      <a:pt x="10208" y="1198"/>
                    </a:cubicBezTo>
                    <a:cubicBezTo>
                      <a:pt x="10208" y="1419"/>
                      <a:pt x="10240" y="1576"/>
                      <a:pt x="10334" y="1765"/>
                    </a:cubicBezTo>
                    <a:lnTo>
                      <a:pt x="9263" y="2836"/>
                    </a:lnTo>
                    <a:cubicBezTo>
                      <a:pt x="8412" y="2127"/>
                      <a:pt x="7373" y="1773"/>
                      <a:pt x="6337" y="1773"/>
                    </a:cubicBezTo>
                    <a:cubicBezTo>
                      <a:pt x="5301" y="1773"/>
                      <a:pt x="4269" y="2127"/>
                      <a:pt x="3434" y="2836"/>
                    </a:cubicBezTo>
                    <a:lnTo>
                      <a:pt x="2363" y="1765"/>
                    </a:lnTo>
                    <a:cubicBezTo>
                      <a:pt x="2458" y="1608"/>
                      <a:pt x="2489" y="1419"/>
                      <a:pt x="2489" y="1198"/>
                    </a:cubicBezTo>
                    <a:cubicBezTo>
                      <a:pt x="2489" y="536"/>
                      <a:pt x="1954" y="1"/>
                      <a:pt x="122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7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8A94696-66FC-4C5E-B46A-CF3F6EDA5E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39727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" name="Google Shape;481;p89"/>
          <p:cNvSpPr txBox="1"/>
          <p:nvPr/>
        </p:nvSpPr>
        <p:spPr>
          <a:xfrm>
            <a:off x="0" y="0"/>
            <a:ext cx="9144000" cy="10149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2881050" y="76620"/>
            <a:ext cx="33819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400" b="1" dirty="0">
                <a:solidFill>
                  <a:srgbClr val="FFFFFF"/>
                </a:solidFill>
                <a:ea typeface="Nunito Sans"/>
              </a:rPr>
              <a:t>WHY US? </a:t>
            </a:r>
          </a:p>
        </p:txBody>
      </p:sp>
      <p:sp>
        <p:nvSpPr>
          <p:cNvPr id="485" name="Google Shape;485;p89"/>
          <p:cNvSpPr txBox="1"/>
          <p:nvPr/>
        </p:nvSpPr>
        <p:spPr>
          <a:xfrm>
            <a:off x="529692" y="2951489"/>
            <a:ext cx="2391114" cy="107717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5+ years of experience in Financial services, Management Consulting and Analytics 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4" name="Google Shape;484;p89"/>
          <p:cNvSpPr txBox="1"/>
          <p:nvPr/>
        </p:nvSpPr>
        <p:spPr>
          <a:xfrm>
            <a:off x="3376443" y="2951489"/>
            <a:ext cx="2391114" cy="107717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Specialist experience 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in:</a:t>
            </a: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i="0" u="none" strike="noStrike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Optimisation</a:t>
            </a: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Management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Predictive a</a:t>
            </a: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nalytics.</a:t>
            </a:r>
          </a:p>
        </p:txBody>
      </p:sp>
      <p:sp>
        <p:nvSpPr>
          <p:cNvPr id="483" name="Google Shape;483;p89"/>
          <p:cNvSpPr txBox="1"/>
          <p:nvPr/>
        </p:nvSpPr>
        <p:spPr>
          <a:xfrm>
            <a:off x="6223194" y="2951489"/>
            <a:ext cx="2391114" cy="107717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Enthusiastic about providing you</a:t>
            </a:r>
            <a:r>
              <a:rPr lang="hu-HU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with the best analytics service.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86" name="Google Shape;486;p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8025" y="-485625"/>
            <a:ext cx="1727750" cy="17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054;p133">
            <a:extLst>
              <a:ext uri="{FF2B5EF4-FFF2-40B4-BE49-F238E27FC236}">
                <a16:creationId xmlns:a16="http://schemas.microsoft.com/office/drawing/2014/main" id="{F724384F-40B4-486D-8786-BA7978932FAD}"/>
              </a:ext>
            </a:extLst>
          </p:cNvPr>
          <p:cNvSpPr/>
          <p:nvPr/>
        </p:nvSpPr>
        <p:spPr>
          <a:xfrm>
            <a:off x="6969946" y="1813485"/>
            <a:ext cx="897610" cy="6998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Google Shape;4916;p133">
            <a:extLst>
              <a:ext uri="{FF2B5EF4-FFF2-40B4-BE49-F238E27FC236}">
                <a16:creationId xmlns:a16="http://schemas.microsoft.com/office/drawing/2014/main" id="{B2B7F514-2E8B-4739-8A10-379AF2F21E63}"/>
              </a:ext>
            </a:extLst>
          </p:cNvPr>
          <p:cNvSpPr/>
          <p:nvPr/>
        </p:nvSpPr>
        <p:spPr>
          <a:xfrm>
            <a:off x="4274571" y="1832070"/>
            <a:ext cx="594858" cy="681296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2" name="Google Shape;4945;p133">
            <a:extLst>
              <a:ext uri="{FF2B5EF4-FFF2-40B4-BE49-F238E27FC236}">
                <a16:creationId xmlns:a16="http://schemas.microsoft.com/office/drawing/2014/main" id="{45306140-9AE0-4F1A-8E8C-7069C47FC5FA}"/>
              </a:ext>
            </a:extLst>
          </p:cNvPr>
          <p:cNvGrpSpPr/>
          <p:nvPr/>
        </p:nvGrpSpPr>
        <p:grpSpPr>
          <a:xfrm>
            <a:off x="1420033" y="1906234"/>
            <a:ext cx="610433" cy="607132"/>
            <a:chOff x="-64401400" y="1914475"/>
            <a:chExt cx="319000" cy="317275"/>
          </a:xfrm>
        </p:grpSpPr>
        <p:sp>
          <p:nvSpPr>
            <p:cNvPr id="13" name="Google Shape;4946;p133">
              <a:extLst>
                <a:ext uri="{FF2B5EF4-FFF2-40B4-BE49-F238E27FC236}">
                  <a16:creationId xmlns:a16="http://schemas.microsoft.com/office/drawing/2014/main" id="{3715ED41-0CBF-4E54-A951-1ADC24AA96BD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Google Shape;4947;p133">
              <a:extLst>
                <a:ext uri="{FF2B5EF4-FFF2-40B4-BE49-F238E27FC236}">
                  <a16:creationId xmlns:a16="http://schemas.microsoft.com/office/drawing/2014/main" id="{F6F921C4-A2C9-4090-AFE3-2F05C7B3B618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Google Shape;4948;p133">
              <a:extLst>
                <a:ext uri="{FF2B5EF4-FFF2-40B4-BE49-F238E27FC236}">
                  <a16:creationId xmlns:a16="http://schemas.microsoft.com/office/drawing/2014/main" id="{E1A9D5E2-3079-42F8-80C7-EA8E3AAABDD5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D1EC8CD-6AEE-4BB4-B231-F0FFED8D28E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17683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" name="Google Shape;491;p90"/>
          <p:cNvPicPr preferRelativeResize="0"/>
          <p:nvPr/>
        </p:nvPicPr>
        <p:blipFill rotWithShape="1">
          <a:blip r:embed="rId7">
            <a:alphaModFix/>
          </a:blip>
          <a:srcRect l="27577" t="33093" r="35594" b="33096"/>
          <a:stretch/>
        </p:blipFill>
        <p:spPr>
          <a:xfrm>
            <a:off x="3722345" y="2571750"/>
            <a:ext cx="1699310" cy="156005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90"/>
          <p:cNvSpPr txBox="1">
            <a:spLocks noGrp="1"/>
          </p:cNvSpPr>
          <p:nvPr>
            <p:ph type="ctrTitle" idx="4294967295"/>
          </p:nvPr>
        </p:nvSpPr>
        <p:spPr>
          <a:xfrm flipH="1">
            <a:off x="2063100" y="753352"/>
            <a:ext cx="50178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 dirty="0">
                <a:ea typeface="Nunito Sans"/>
              </a:rPr>
              <a:t>FIVE SIGNETS</a:t>
            </a:r>
            <a:br>
              <a:rPr lang="hu-HU" sz="4400" b="1" dirty="0">
                <a:ea typeface="Nunito Sans"/>
              </a:rPr>
            </a:br>
            <a:r>
              <a:rPr lang="hu-HU" sz="4400" b="1" dirty="0">
                <a:ea typeface="Nunito Sans"/>
              </a:rPr>
              <a:t>CONSULTING</a:t>
            </a:r>
            <a:endParaRPr sz="4400" b="1" dirty="0">
              <a:ea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B0E9B53-83F6-4A20-80F3-111CA617590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2214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" name="Google Shape;1002;p123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1714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Slab Light"/>
              <a:buChar char="⬣"/>
            </a:pPr>
            <a:r>
              <a:rPr lang="en" dirty="0">
                <a:solidFill>
                  <a:schemeClr val="lt1"/>
                </a:solidFill>
              </a:rPr>
              <a:t>Presentation template by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dirty="0">
              <a:solidFill>
                <a:schemeClr val="bg1"/>
              </a:solidFill>
            </a:endParaRPr>
          </a:p>
          <a:p>
            <a:pPr marL="2413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Slab Light"/>
              <a:buChar char="⬣"/>
            </a:pPr>
            <a:r>
              <a:rPr lang="en" dirty="0">
                <a:solidFill>
                  <a:schemeClr val="lt1"/>
                </a:solidFill>
              </a:rPr>
              <a:t>Icons by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03" name="Google Shape;1003;p123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CREDITS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704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673763-5E0F-4B8E-B76D-015BCA24C3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66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" name="Google Shape;346;p78"/>
          <p:cNvSpPr txBox="1">
            <a:spLocks noGrp="1"/>
          </p:cNvSpPr>
          <p:nvPr>
            <p:ph type="ctrTitle" idx="13"/>
          </p:nvPr>
        </p:nvSpPr>
        <p:spPr>
          <a:xfrm>
            <a:off x="3081000" y="398750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 dirty="0"/>
              <a:t>AGENDA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360" name="Google Shape;360;p78"/>
          <p:cNvSpPr/>
          <p:nvPr/>
        </p:nvSpPr>
        <p:spPr>
          <a:xfrm rot="899825">
            <a:off x="-1428322" y="3728927"/>
            <a:ext cx="2950497" cy="2316588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1" name="Google Shape;361;p78"/>
          <p:cNvSpPr/>
          <p:nvPr/>
        </p:nvSpPr>
        <p:spPr>
          <a:xfrm rot="-3036684">
            <a:off x="6666861" y="3476868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9260E-FE84-4662-A05A-AE4AD483F7A2}"/>
              </a:ext>
            </a:extLst>
          </p:cNvPr>
          <p:cNvSpPr/>
          <p:nvPr/>
        </p:nvSpPr>
        <p:spPr>
          <a:xfrm>
            <a:off x="5110474" y="3171810"/>
            <a:ext cx="1521502" cy="1064301"/>
          </a:xfrm>
          <a:prstGeom prst="rect">
            <a:avLst/>
          </a:prstGeom>
          <a:solidFill>
            <a:srgbClr val="F3F3F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B123BA-292D-4B82-9139-A6C69DE368A5}"/>
              </a:ext>
            </a:extLst>
          </p:cNvPr>
          <p:cNvSpPr/>
          <p:nvPr/>
        </p:nvSpPr>
        <p:spPr>
          <a:xfrm>
            <a:off x="2333891" y="3015522"/>
            <a:ext cx="1521502" cy="1064301"/>
          </a:xfrm>
          <a:prstGeom prst="rect">
            <a:avLst/>
          </a:prstGeom>
          <a:solidFill>
            <a:srgbClr val="F3F3F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47" name="Google Shape;347;p78"/>
          <p:cNvCxnSpPr/>
          <p:nvPr/>
        </p:nvCxnSpPr>
        <p:spPr>
          <a:xfrm>
            <a:off x="5871225" y="2147249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78"/>
          <p:cNvCxnSpPr/>
          <p:nvPr/>
        </p:nvCxnSpPr>
        <p:spPr>
          <a:xfrm>
            <a:off x="3249525" y="2147249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78"/>
          <p:cNvSpPr txBox="1">
            <a:spLocks noGrp="1"/>
          </p:cNvSpPr>
          <p:nvPr>
            <p:ph type="ctrTitle"/>
          </p:nvPr>
        </p:nvSpPr>
        <p:spPr>
          <a:xfrm>
            <a:off x="1152063" y="2471115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700" dirty="0"/>
              <a:t>MARKET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700" dirty="0"/>
              <a:t> OVERVIEW</a:t>
            </a:r>
          </a:p>
        </p:txBody>
      </p:sp>
      <p:sp>
        <p:nvSpPr>
          <p:cNvPr id="350" name="Google Shape;350;p78"/>
          <p:cNvSpPr txBox="1">
            <a:spLocks noGrp="1"/>
          </p:cNvSpPr>
          <p:nvPr>
            <p:ph type="ctrTitle" idx="3"/>
          </p:nvPr>
        </p:nvSpPr>
        <p:spPr>
          <a:xfrm>
            <a:off x="3648075" y="2471115"/>
            <a:ext cx="1844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700" dirty="0"/>
              <a:t>OUR SOLUTION</a:t>
            </a:r>
            <a:endParaRPr sz="1700" dirty="0"/>
          </a:p>
        </p:txBody>
      </p:sp>
      <p:sp>
        <p:nvSpPr>
          <p:cNvPr id="351" name="Google Shape;351;p78"/>
          <p:cNvSpPr txBox="1">
            <a:spLocks noGrp="1"/>
          </p:cNvSpPr>
          <p:nvPr>
            <p:ph type="ctrTitle" idx="5"/>
          </p:nvPr>
        </p:nvSpPr>
        <p:spPr>
          <a:xfrm>
            <a:off x="6148801" y="2348565"/>
            <a:ext cx="2196451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hu-HU" sz="1700" dirty="0"/>
              <a:t>DELIVERABLES &amp; WHY US?</a:t>
            </a:r>
            <a:endParaRPr sz="1700" dirty="0"/>
          </a:p>
        </p:txBody>
      </p:sp>
      <p:sp>
        <p:nvSpPr>
          <p:cNvPr id="352" name="Google Shape;352;p78"/>
          <p:cNvSpPr txBox="1">
            <a:spLocks noGrp="1"/>
          </p:cNvSpPr>
          <p:nvPr>
            <p:ph type="title" idx="14"/>
          </p:nvPr>
        </p:nvSpPr>
        <p:spPr>
          <a:xfrm>
            <a:off x="1575838" y="2012474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lt1"/>
                </a:solidFill>
              </a:rPr>
              <a:t>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3" name="Google Shape;353;p78"/>
          <p:cNvSpPr txBox="1">
            <a:spLocks noGrp="1"/>
          </p:cNvSpPr>
          <p:nvPr>
            <p:ph type="title" idx="15"/>
          </p:nvPr>
        </p:nvSpPr>
        <p:spPr>
          <a:xfrm>
            <a:off x="4197618" y="2012474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4" name="Google Shape;354;p78"/>
          <p:cNvSpPr txBox="1">
            <a:spLocks noGrp="1"/>
          </p:cNvSpPr>
          <p:nvPr>
            <p:ph type="title" idx="16"/>
          </p:nvPr>
        </p:nvSpPr>
        <p:spPr>
          <a:xfrm>
            <a:off x="6872626" y="2012474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C5611384-BE35-45C0-B82D-7CBB71EA93EF}"/>
              </a:ext>
            </a:extLst>
          </p:cNvPr>
          <p:cNvSpPr/>
          <p:nvPr/>
        </p:nvSpPr>
        <p:spPr>
          <a:xfrm rot="20803414">
            <a:off x="-3909814" y="4975446"/>
            <a:ext cx="11720053" cy="2026920"/>
          </a:xfrm>
          <a:prstGeom prst="snip2Diag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B12C569-7614-44C0-A5E9-280F51B954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2434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" name="Google Shape;367;p79"/>
          <p:cNvSpPr txBox="1">
            <a:spLocks noGrp="1"/>
          </p:cNvSpPr>
          <p:nvPr>
            <p:ph type="ctrTitle"/>
          </p:nvPr>
        </p:nvSpPr>
        <p:spPr>
          <a:xfrm flipH="1">
            <a:off x="2029192" y="1970175"/>
            <a:ext cx="5085615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000" dirty="0"/>
              <a:t>1. </a:t>
            </a:r>
            <a:r>
              <a:rPr lang="en" sz="3000" dirty="0"/>
              <a:t>MARKET OVERVIEW</a:t>
            </a:r>
            <a:endParaRPr sz="3000" dirty="0"/>
          </a:p>
        </p:txBody>
      </p:sp>
      <p:sp>
        <p:nvSpPr>
          <p:cNvPr id="369" name="Google Shape;369;p79"/>
          <p:cNvSpPr/>
          <p:nvPr/>
        </p:nvSpPr>
        <p:spPr>
          <a:xfrm>
            <a:off x="-4393055" y="-485625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78AC675-1225-4873-AC10-DCBF556086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7714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" name="Google Shape;388;p81"/>
          <p:cNvSpPr/>
          <p:nvPr/>
        </p:nvSpPr>
        <p:spPr>
          <a:xfrm>
            <a:off x="-1" y="152400"/>
            <a:ext cx="7881255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</a:pPr>
            <a:r>
              <a:rPr 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Household debt increase mainly due to mortgages</a:t>
            </a: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DDEC9-EF82-4D12-A041-F7BFA82EFEEF}"/>
              </a:ext>
            </a:extLst>
          </p:cNvPr>
          <p:cNvCxnSpPr/>
          <p:nvPr/>
        </p:nvCxnSpPr>
        <p:spPr>
          <a:xfrm>
            <a:off x="4572000" y="1320804"/>
            <a:ext cx="0" cy="320448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>
            <a:extLst>
              <a:ext uri="{FF2B5EF4-FFF2-40B4-BE49-F238E27FC236}">
                <a16:creationId xmlns:a16="http://schemas.microsoft.com/office/drawing/2014/main" id="{C0D05FCC-4B69-4C6A-B9D5-17073B8B0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1" b="14779"/>
          <a:stretch/>
        </p:blipFill>
        <p:spPr bwMode="auto">
          <a:xfrm>
            <a:off x="268311" y="1901457"/>
            <a:ext cx="4053838" cy="2299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86;p81">
            <a:extLst>
              <a:ext uri="{FF2B5EF4-FFF2-40B4-BE49-F238E27FC236}">
                <a16:creationId xmlns:a16="http://schemas.microsoft.com/office/drawing/2014/main" id="{30FC61C5-1B84-4212-90E9-0924256776FE}"/>
              </a:ext>
            </a:extLst>
          </p:cNvPr>
          <p:cNvSpPr txBox="1">
            <a:spLocks/>
          </p:cNvSpPr>
          <p:nvPr/>
        </p:nvSpPr>
        <p:spPr>
          <a:xfrm>
            <a:off x="268311" y="1341659"/>
            <a:ext cx="39335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Total household debt balance in the US by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6E22A-83AB-47EB-9012-DD23761C3A4D}"/>
              </a:ext>
            </a:extLst>
          </p:cNvPr>
          <p:cNvSpPr txBox="1"/>
          <p:nvPr/>
        </p:nvSpPr>
        <p:spPr>
          <a:xfrm>
            <a:off x="174171" y="4779281"/>
            <a:ext cx="484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New York Fed Consumer Credit Panel/Equifax on Statista (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8"/>
              </a:rPr>
              <a:t>https://www.statista.com/chart/19955/household-debt-balance-in-the-united-states/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sz="9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FC5983-5F52-41EB-A5D6-68978E49D0FD}"/>
              </a:ext>
            </a:extLst>
          </p:cNvPr>
          <p:cNvGrpSpPr/>
          <p:nvPr/>
        </p:nvGrpSpPr>
        <p:grpSpPr>
          <a:xfrm>
            <a:off x="4945616" y="2112507"/>
            <a:ext cx="3694101" cy="1877219"/>
            <a:chOff x="4945616" y="2112507"/>
            <a:chExt cx="3694101" cy="1877219"/>
          </a:xfrm>
        </p:grpSpPr>
        <p:sp>
          <p:nvSpPr>
            <p:cNvPr id="17" name="Google Shape;386;p81">
              <a:extLst>
                <a:ext uri="{FF2B5EF4-FFF2-40B4-BE49-F238E27FC236}">
                  <a16:creationId xmlns:a16="http://schemas.microsoft.com/office/drawing/2014/main" id="{FB66D8EE-8153-4E50-94CF-B88BF707F129}"/>
                </a:ext>
              </a:extLst>
            </p:cNvPr>
            <p:cNvSpPr txBox="1">
              <a:spLocks/>
            </p:cNvSpPr>
            <p:nvPr/>
          </p:nvSpPr>
          <p:spPr>
            <a:xfrm>
              <a:off x="5848333" y="2112507"/>
              <a:ext cx="27913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9pPr>
            </a:lstStyle>
            <a:p>
              <a:pPr algn="l"/>
              <a:r>
                <a:rPr lang="en-US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 panose="020B0604020202020204" pitchFamily="34" charset="0"/>
                </a:rPr>
                <a:t>Rising debt balance throughout the pandemic mostly driven by mortgages and auto loans</a:t>
              </a:r>
            </a:p>
          </p:txBody>
        </p:sp>
        <p:grpSp>
          <p:nvGrpSpPr>
            <p:cNvPr id="19" name="Google Shape;4913;p133">
              <a:extLst>
                <a:ext uri="{FF2B5EF4-FFF2-40B4-BE49-F238E27FC236}">
                  <a16:creationId xmlns:a16="http://schemas.microsoft.com/office/drawing/2014/main" id="{63EE74CB-DF2B-4F84-AD7E-239B5F264B78}"/>
                </a:ext>
              </a:extLst>
            </p:cNvPr>
            <p:cNvGrpSpPr/>
            <p:nvPr/>
          </p:nvGrpSpPr>
          <p:grpSpPr>
            <a:xfrm>
              <a:off x="4945616" y="2112507"/>
              <a:ext cx="639964" cy="646331"/>
              <a:chOff x="-64764500" y="2280550"/>
              <a:chExt cx="316650" cy="319800"/>
            </a:xfrm>
          </p:grpSpPr>
          <p:sp>
            <p:nvSpPr>
              <p:cNvPr id="20" name="Google Shape;4914;p133">
                <a:extLst>
                  <a:ext uri="{FF2B5EF4-FFF2-40B4-BE49-F238E27FC236}">
                    <a16:creationId xmlns:a16="http://schemas.microsoft.com/office/drawing/2014/main" id="{9F201013-AED1-4CB5-8667-134904D4623A}"/>
                  </a:ext>
                </a:extLst>
              </p:cNvPr>
              <p:cNvSpPr/>
              <p:nvPr/>
            </p:nvSpPr>
            <p:spPr>
              <a:xfrm>
                <a:off x="-64764500" y="2280550"/>
                <a:ext cx="31665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792" extrusionOk="0">
                    <a:moveTo>
                      <a:pt x="11405" y="820"/>
                    </a:moveTo>
                    <a:cubicBezTo>
                      <a:pt x="11657" y="820"/>
                      <a:pt x="11815" y="1009"/>
                      <a:pt x="11815" y="1261"/>
                    </a:cubicBezTo>
                    <a:cubicBezTo>
                      <a:pt x="11815" y="1481"/>
                      <a:pt x="11657" y="1670"/>
                      <a:pt x="11405" y="1670"/>
                    </a:cubicBezTo>
                    <a:lnTo>
                      <a:pt x="1229" y="1670"/>
                    </a:lnTo>
                    <a:cubicBezTo>
                      <a:pt x="977" y="1670"/>
                      <a:pt x="788" y="1481"/>
                      <a:pt x="788" y="1261"/>
                    </a:cubicBezTo>
                    <a:cubicBezTo>
                      <a:pt x="788" y="1009"/>
                      <a:pt x="977" y="820"/>
                      <a:pt x="1229" y="820"/>
                    </a:cubicBezTo>
                    <a:close/>
                    <a:moveTo>
                      <a:pt x="10996" y="2521"/>
                    </a:moveTo>
                    <a:lnTo>
                      <a:pt x="10996" y="8286"/>
                    </a:lnTo>
                    <a:lnTo>
                      <a:pt x="1607" y="8286"/>
                    </a:lnTo>
                    <a:lnTo>
                      <a:pt x="1607" y="2521"/>
                    </a:lnTo>
                    <a:close/>
                    <a:moveTo>
                      <a:pt x="6302" y="11027"/>
                    </a:moveTo>
                    <a:cubicBezTo>
                      <a:pt x="6554" y="11027"/>
                      <a:pt x="6743" y="11216"/>
                      <a:pt x="6743" y="11437"/>
                    </a:cubicBezTo>
                    <a:cubicBezTo>
                      <a:pt x="6743" y="11689"/>
                      <a:pt x="6522" y="11878"/>
                      <a:pt x="6302" y="11878"/>
                    </a:cubicBezTo>
                    <a:cubicBezTo>
                      <a:pt x="6050" y="11878"/>
                      <a:pt x="5892" y="11689"/>
                      <a:pt x="5892" y="11437"/>
                    </a:cubicBezTo>
                    <a:cubicBezTo>
                      <a:pt x="5892" y="11216"/>
                      <a:pt x="6113" y="11027"/>
                      <a:pt x="6302" y="11027"/>
                    </a:cubicBezTo>
                    <a:close/>
                    <a:moveTo>
                      <a:pt x="1229" y="1"/>
                    </a:moveTo>
                    <a:cubicBezTo>
                      <a:pt x="536" y="1"/>
                      <a:pt x="1" y="536"/>
                      <a:pt x="1" y="1261"/>
                    </a:cubicBezTo>
                    <a:cubicBezTo>
                      <a:pt x="1" y="1797"/>
                      <a:pt x="347" y="2238"/>
                      <a:pt x="820" y="2427"/>
                    </a:cubicBezTo>
                    <a:lnTo>
                      <a:pt x="820" y="8286"/>
                    </a:lnTo>
                    <a:lnTo>
                      <a:pt x="442" y="8286"/>
                    </a:lnTo>
                    <a:cubicBezTo>
                      <a:pt x="190" y="8286"/>
                      <a:pt x="32" y="8507"/>
                      <a:pt x="32" y="8728"/>
                    </a:cubicBezTo>
                    <a:cubicBezTo>
                      <a:pt x="32" y="8980"/>
                      <a:pt x="221" y="9169"/>
                      <a:pt x="442" y="9169"/>
                    </a:cubicBezTo>
                    <a:lnTo>
                      <a:pt x="5955" y="9169"/>
                    </a:lnTo>
                    <a:lnTo>
                      <a:pt x="5955" y="10334"/>
                    </a:lnTo>
                    <a:cubicBezTo>
                      <a:pt x="5483" y="10492"/>
                      <a:pt x="5104" y="10964"/>
                      <a:pt x="5104" y="11531"/>
                    </a:cubicBezTo>
                    <a:cubicBezTo>
                      <a:pt x="5104" y="12193"/>
                      <a:pt x="5672" y="12792"/>
                      <a:pt x="6333" y="12792"/>
                    </a:cubicBezTo>
                    <a:cubicBezTo>
                      <a:pt x="6995" y="12792"/>
                      <a:pt x="7593" y="12225"/>
                      <a:pt x="7593" y="11531"/>
                    </a:cubicBezTo>
                    <a:cubicBezTo>
                      <a:pt x="7593" y="10964"/>
                      <a:pt x="7247" y="10555"/>
                      <a:pt x="6774" y="10334"/>
                    </a:cubicBezTo>
                    <a:lnTo>
                      <a:pt x="6774" y="9169"/>
                    </a:lnTo>
                    <a:lnTo>
                      <a:pt x="12288" y="9169"/>
                    </a:lnTo>
                    <a:cubicBezTo>
                      <a:pt x="12508" y="9169"/>
                      <a:pt x="12666" y="8980"/>
                      <a:pt x="12666" y="8728"/>
                    </a:cubicBezTo>
                    <a:cubicBezTo>
                      <a:pt x="12666" y="8507"/>
                      <a:pt x="12477" y="8286"/>
                      <a:pt x="12288" y="8286"/>
                    </a:cubicBezTo>
                    <a:lnTo>
                      <a:pt x="11847" y="8286"/>
                    </a:lnTo>
                    <a:lnTo>
                      <a:pt x="11847" y="2427"/>
                    </a:lnTo>
                    <a:cubicBezTo>
                      <a:pt x="12319" y="2238"/>
                      <a:pt x="12634" y="1797"/>
                      <a:pt x="12634" y="1261"/>
                    </a:cubicBezTo>
                    <a:cubicBezTo>
                      <a:pt x="12634" y="568"/>
                      <a:pt x="12099" y="1"/>
                      <a:pt x="11405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Google Shape;4915;p133">
                <a:extLst>
                  <a:ext uri="{FF2B5EF4-FFF2-40B4-BE49-F238E27FC236}">
                    <a16:creationId xmlns:a16="http://schemas.microsoft.com/office/drawing/2014/main" id="{91ADE587-4D61-47E8-8F1B-3B2DF6B707A1}"/>
                  </a:ext>
                </a:extLst>
              </p:cNvPr>
              <p:cNvSpPr/>
              <p:nvPr/>
            </p:nvSpPr>
            <p:spPr>
              <a:xfrm>
                <a:off x="-64679425" y="2364825"/>
                <a:ext cx="14650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4098" extrusionOk="0">
                    <a:moveTo>
                      <a:pt x="3749" y="1"/>
                    </a:moveTo>
                    <a:cubicBezTo>
                      <a:pt x="3529" y="1"/>
                      <a:pt x="3371" y="190"/>
                      <a:pt x="3371" y="442"/>
                    </a:cubicBezTo>
                    <a:cubicBezTo>
                      <a:pt x="3371" y="662"/>
                      <a:pt x="3560" y="820"/>
                      <a:pt x="3749" y="820"/>
                    </a:cubicBezTo>
                    <a:lnTo>
                      <a:pt x="4442" y="820"/>
                    </a:lnTo>
                    <a:lnTo>
                      <a:pt x="2930" y="2332"/>
                    </a:lnTo>
                    <a:lnTo>
                      <a:pt x="2395" y="1765"/>
                    </a:lnTo>
                    <a:cubicBezTo>
                      <a:pt x="2316" y="1686"/>
                      <a:pt x="2206" y="1647"/>
                      <a:pt x="2095" y="1647"/>
                    </a:cubicBezTo>
                    <a:cubicBezTo>
                      <a:pt x="1985" y="1647"/>
                      <a:pt x="1875" y="1686"/>
                      <a:pt x="1796" y="1765"/>
                    </a:cubicBezTo>
                    <a:lnTo>
                      <a:pt x="126" y="3435"/>
                    </a:lnTo>
                    <a:cubicBezTo>
                      <a:pt x="0" y="3592"/>
                      <a:pt x="0" y="3844"/>
                      <a:pt x="126" y="4033"/>
                    </a:cubicBezTo>
                    <a:cubicBezTo>
                      <a:pt x="195" y="4075"/>
                      <a:pt x="288" y="4098"/>
                      <a:pt x="384" y="4098"/>
                    </a:cubicBezTo>
                    <a:cubicBezTo>
                      <a:pt x="507" y="4098"/>
                      <a:pt x="636" y="4059"/>
                      <a:pt x="725" y="3970"/>
                    </a:cubicBezTo>
                    <a:lnTo>
                      <a:pt x="2111" y="2616"/>
                    </a:lnTo>
                    <a:lnTo>
                      <a:pt x="2647" y="3151"/>
                    </a:lnTo>
                    <a:cubicBezTo>
                      <a:pt x="2725" y="3230"/>
                      <a:pt x="2836" y="3269"/>
                      <a:pt x="2946" y="3269"/>
                    </a:cubicBezTo>
                    <a:cubicBezTo>
                      <a:pt x="3056" y="3269"/>
                      <a:pt x="3166" y="3230"/>
                      <a:pt x="3245" y="3151"/>
                    </a:cubicBezTo>
                    <a:lnTo>
                      <a:pt x="5009" y="1387"/>
                    </a:lnTo>
                    <a:lnTo>
                      <a:pt x="5009" y="2049"/>
                    </a:lnTo>
                    <a:cubicBezTo>
                      <a:pt x="5009" y="2269"/>
                      <a:pt x="5230" y="2490"/>
                      <a:pt x="5451" y="2490"/>
                    </a:cubicBezTo>
                    <a:cubicBezTo>
                      <a:pt x="5703" y="2490"/>
                      <a:pt x="5860" y="2269"/>
                      <a:pt x="5860" y="2049"/>
                    </a:cubicBezTo>
                    <a:lnTo>
                      <a:pt x="5860" y="410"/>
                    </a:lnTo>
                    <a:cubicBezTo>
                      <a:pt x="5860" y="158"/>
                      <a:pt x="5640" y="1"/>
                      <a:pt x="54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Google Shape;4900;p133">
              <a:extLst>
                <a:ext uri="{FF2B5EF4-FFF2-40B4-BE49-F238E27FC236}">
                  <a16:creationId xmlns:a16="http://schemas.microsoft.com/office/drawing/2014/main" id="{353FEC49-EF93-4F17-A877-626623BBA0A6}"/>
                </a:ext>
              </a:extLst>
            </p:cNvPr>
            <p:cNvGrpSpPr/>
            <p:nvPr/>
          </p:nvGrpSpPr>
          <p:grpSpPr>
            <a:xfrm>
              <a:off x="4945625" y="3349771"/>
              <a:ext cx="639955" cy="639955"/>
              <a:chOff x="-61354875" y="2671225"/>
              <a:chExt cx="316650" cy="316650"/>
            </a:xfrm>
          </p:grpSpPr>
          <p:sp>
            <p:nvSpPr>
              <p:cNvPr id="28" name="Google Shape;4901;p133">
                <a:extLst>
                  <a:ext uri="{FF2B5EF4-FFF2-40B4-BE49-F238E27FC236}">
                    <a16:creationId xmlns:a16="http://schemas.microsoft.com/office/drawing/2014/main" id="{6C627469-F9AD-4160-97AC-CCA3FDD7EE22}"/>
                  </a:ext>
                </a:extLst>
              </p:cNvPr>
              <p:cNvSpPr/>
              <p:nvPr/>
            </p:nvSpPr>
            <p:spPr>
              <a:xfrm>
                <a:off x="-61354875" y="2671225"/>
                <a:ext cx="316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66" extrusionOk="0">
                    <a:moveTo>
                      <a:pt x="11405" y="1701"/>
                    </a:moveTo>
                    <a:cubicBezTo>
                      <a:pt x="11657" y="1701"/>
                      <a:pt x="11847" y="1890"/>
                      <a:pt x="11847" y="2111"/>
                    </a:cubicBezTo>
                    <a:lnTo>
                      <a:pt x="11847" y="3340"/>
                    </a:lnTo>
                    <a:lnTo>
                      <a:pt x="820" y="3340"/>
                    </a:lnTo>
                    <a:lnTo>
                      <a:pt x="820" y="2111"/>
                    </a:lnTo>
                    <a:cubicBezTo>
                      <a:pt x="820" y="1890"/>
                      <a:pt x="1009" y="1701"/>
                      <a:pt x="1198" y="1701"/>
                    </a:cubicBezTo>
                    <a:lnTo>
                      <a:pt x="1639" y="1701"/>
                    </a:lnTo>
                    <a:lnTo>
                      <a:pt x="1639" y="2111"/>
                    </a:lnTo>
                    <a:cubicBezTo>
                      <a:pt x="1639" y="2363"/>
                      <a:pt x="1828" y="2552"/>
                      <a:pt x="2048" y="2552"/>
                    </a:cubicBezTo>
                    <a:cubicBezTo>
                      <a:pt x="2237" y="2552"/>
                      <a:pt x="2427" y="2363"/>
                      <a:pt x="2427" y="2111"/>
                    </a:cubicBezTo>
                    <a:lnTo>
                      <a:pt x="2427" y="1701"/>
                    </a:lnTo>
                    <a:lnTo>
                      <a:pt x="5892" y="1701"/>
                    </a:lnTo>
                    <a:lnTo>
                      <a:pt x="5892" y="2111"/>
                    </a:lnTo>
                    <a:cubicBezTo>
                      <a:pt x="5892" y="2363"/>
                      <a:pt x="6081" y="2552"/>
                      <a:pt x="6333" y="2552"/>
                    </a:cubicBezTo>
                    <a:cubicBezTo>
                      <a:pt x="6585" y="2552"/>
                      <a:pt x="6743" y="2363"/>
                      <a:pt x="6743" y="2111"/>
                    </a:cubicBezTo>
                    <a:lnTo>
                      <a:pt x="6743" y="1701"/>
                    </a:lnTo>
                    <a:lnTo>
                      <a:pt x="10208" y="1701"/>
                    </a:lnTo>
                    <a:lnTo>
                      <a:pt x="10208" y="2111"/>
                    </a:lnTo>
                    <a:cubicBezTo>
                      <a:pt x="10208" y="2363"/>
                      <a:pt x="10397" y="2552"/>
                      <a:pt x="10618" y="2552"/>
                    </a:cubicBezTo>
                    <a:cubicBezTo>
                      <a:pt x="10870" y="2552"/>
                      <a:pt x="11027" y="2363"/>
                      <a:pt x="11027" y="2111"/>
                    </a:cubicBezTo>
                    <a:lnTo>
                      <a:pt x="11027" y="1701"/>
                    </a:lnTo>
                    <a:close/>
                    <a:moveTo>
                      <a:pt x="11878" y="4159"/>
                    </a:moveTo>
                    <a:lnTo>
                      <a:pt x="11878" y="6112"/>
                    </a:lnTo>
                    <a:lnTo>
                      <a:pt x="11847" y="6112"/>
                    </a:lnTo>
                    <a:cubicBezTo>
                      <a:pt x="11090" y="5072"/>
                      <a:pt x="9862" y="4442"/>
                      <a:pt x="8538" y="4442"/>
                    </a:cubicBezTo>
                    <a:cubicBezTo>
                      <a:pt x="6239" y="4442"/>
                      <a:pt x="4411" y="6301"/>
                      <a:pt x="4411" y="8569"/>
                    </a:cubicBezTo>
                    <a:cubicBezTo>
                      <a:pt x="4411" y="9168"/>
                      <a:pt x="4506" y="9735"/>
                      <a:pt x="4758" y="10239"/>
                    </a:cubicBezTo>
                    <a:lnTo>
                      <a:pt x="1261" y="10239"/>
                    </a:lnTo>
                    <a:cubicBezTo>
                      <a:pt x="1009" y="10239"/>
                      <a:pt x="851" y="10050"/>
                      <a:pt x="851" y="9830"/>
                    </a:cubicBezTo>
                    <a:lnTo>
                      <a:pt x="851" y="4159"/>
                    </a:lnTo>
                    <a:close/>
                    <a:moveTo>
                      <a:pt x="8538" y="5261"/>
                    </a:moveTo>
                    <a:cubicBezTo>
                      <a:pt x="10334" y="5261"/>
                      <a:pt x="11847" y="6774"/>
                      <a:pt x="11847" y="8569"/>
                    </a:cubicBezTo>
                    <a:cubicBezTo>
                      <a:pt x="11847" y="10397"/>
                      <a:pt x="10334" y="11877"/>
                      <a:pt x="8538" y="11877"/>
                    </a:cubicBezTo>
                    <a:cubicBezTo>
                      <a:pt x="6711" y="11877"/>
                      <a:pt x="5230" y="10397"/>
                      <a:pt x="5230" y="8569"/>
                    </a:cubicBezTo>
                    <a:cubicBezTo>
                      <a:pt x="5230" y="6774"/>
                      <a:pt x="6743" y="5261"/>
                      <a:pt x="8538" y="5261"/>
                    </a:cubicBezTo>
                    <a:close/>
                    <a:moveTo>
                      <a:pt x="2048" y="0"/>
                    </a:moveTo>
                    <a:cubicBezTo>
                      <a:pt x="1828" y="0"/>
                      <a:pt x="1639" y="189"/>
                      <a:pt x="1639" y="441"/>
                    </a:cubicBezTo>
                    <a:lnTo>
                      <a:pt x="1639" y="851"/>
                    </a:lnTo>
                    <a:lnTo>
                      <a:pt x="1198" y="851"/>
                    </a:lnTo>
                    <a:cubicBezTo>
                      <a:pt x="536" y="851"/>
                      <a:pt x="1" y="1418"/>
                      <a:pt x="1" y="2079"/>
                    </a:cubicBezTo>
                    <a:lnTo>
                      <a:pt x="1" y="9798"/>
                    </a:lnTo>
                    <a:cubicBezTo>
                      <a:pt x="1" y="10460"/>
                      <a:pt x="536" y="11027"/>
                      <a:pt x="1198" y="11027"/>
                    </a:cubicBezTo>
                    <a:lnTo>
                      <a:pt x="5230" y="11027"/>
                    </a:lnTo>
                    <a:cubicBezTo>
                      <a:pt x="5987" y="12003"/>
                      <a:pt x="7184" y="12665"/>
                      <a:pt x="8538" y="12665"/>
                    </a:cubicBezTo>
                    <a:cubicBezTo>
                      <a:pt x="10807" y="12665"/>
                      <a:pt x="12666" y="10838"/>
                      <a:pt x="12666" y="8538"/>
                    </a:cubicBezTo>
                    <a:lnTo>
                      <a:pt x="12666" y="2079"/>
                    </a:lnTo>
                    <a:cubicBezTo>
                      <a:pt x="12666" y="1418"/>
                      <a:pt x="12130" y="851"/>
                      <a:pt x="11405" y="851"/>
                    </a:cubicBezTo>
                    <a:lnTo>
                      <a:pt x="11027" y="851"/>
                    </a:lnTo>
                    <a:lnTo>
                      <a:pt x="11027" y="441"/>
                    </a:lnTo>
                    <a:cubicBezTo>
                      <a:pt x="11027" y="189"/>
                      <a:pt x="10807" y="0"/>
                      <a:pt x="10618" y="0"/>
                    </a:cubicBezTo>
                    <a:cubicBezTo>
                      <a:pt x="10397" y="0"/>
                      <a:pt x="10177" y="189"/>
                      <a:pt x="10177" y="441"/>
                    </a:cubicBezTo>
                    <a:lnTo>
                      <a:pt x="10177" y="851"/>
                    </a:lnTo>
                    <a:lnTo>
                      <a:pt x="6711" y="851"/>
                    </a:lnTo>
                    <a:lnTo>
                      <a:pt x="6711" y="441"/>
                    </a:lnTo>
                    <a:cubicBezTo>
                      <a:pt x="6711" y="189"/>
                      <a:pt x="6522" y="0"/>
                      <a:pt x="6333" y="0"/>
                    </a:cubicBezTo>
                    <a:cubicBezTo>
                      <a:pt x="6081" y="0"/>
                      <a:pt x="5892" y="189"/>
                      <a:pt x="5892" y="441"/>
                    </a:cubicBezTo>
                    <a:lnTo>
                      <a:pt x="5892" y="851"/>
                    </a:lnTo>
                    <a:lnTo>
                      <a:pt x="2427" y="851"/>
                    </a:lnTo>
                    <a:lnTo>
                      <a:pt x="2427" y="441"/>
                    </a:lnTo>
                    <a:cubicBezTo>
                      <a:pt x="2427" y="189"/>
                      <a:pt x="2237" y="0"/>
                      <a:pt x="20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" name="Google Shape;4902;p133">
                <a:extLst>
                  <a:ext uri="{FF2B5EF4-FFF2-40B4-BE49-F238E27FC236}">
                    <a16:creationId xmlns:a16="http://schemas.microsoft.com/office/drawing/2014/main" id="{2B5CC945-F75F-4DBF-B63D-B451FEDF93C9}"/>
                  </a:ext>
                </a:extLst>
              </p:cNvPr>
              <p:cNvSpPr/>
              <p:nvPr/>
            </p:nvSpPr>
            <p:spPr>
              <a:xfrm>
                <a:off x="-61172925" y="2813775"/>
                <a:ext cx="6222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5829" extrusionOk="0">
                    <a:moveTo>
                      <a:pt x="1260" y="0"/>
                    </a:moveTo>
                    <a:cubicBezTo>
                      <a:pt x="1008" y="0"/>
                      <a:pt x="819" y="190"/>
                      <a:pt x="819" y="410"/>
                    </a:cubicBezTo>
                    <a:lnTo>
                      <a:pt x="819" y="662"/>
                    </a:lnTo>
                    <a:cubicBezTo>
                      <a:pt x="347" y="820"/>
                      <a:pt x="0" y="1292"/>
                      <a:pt x="0" y="1859"/>
                    </a:cubicBezTo>
                    <a:cubicBezTo>
                      <a:pt x="0" y="2521"/>
                      <a:pt x="536" y="2899"/>
                      <a:pt x="977" y="3245"/>
                    </a:cubicBezTo>
                    <a:cubicBezTo>
                      <a:pt x="1292" y="3466"/>
                      <a:pt x="1639" y="3687"/>
                      <a:pt x="1639" y="3939"/>
                    </a:cubicBezTo>
                    <a:cubicBezTo>
                      <a:pt x="1639" y="4191"/>
                      <a:pt x="1450" y="4380"/>
                      <a:pt x="1260" y="4380"/>
                    </a:cubicBezTo>
                    <a:cubicBezTo>
                      <a:pt x="1008" y="4380"/>
                      <a:pt x="819" y="4191"/>
                      <a:pt x="819" y="3939"/>
                    </a:cubicBezTo>
                    <a:cubicBezTo>
                      <a:pt x="819" y="3718"/>
                      <a:pt x="630" y="3498"/>
                      <a:pt x="441" y="3498"/>
                    </a:cubicBezTo>
                    <a:cubicBezTo>
                      <a:pt x="189" y="3498"/>
                      <a:pt x="0" y="3718"/>
                      <a:pt x="0" y="3939"/>
                    </a:cubicBezTo>
                    <a:cubicBezTo>
                      <a:pt x="0" y="4506"/>
                      <a:pt x="347" y="4915"/>
                      <a:pt x="819" y="5136"/>
                    </a:cubicBezTo>
                    <a:lnTo>
                      <a:pt x="819" y="5388"/>
                    </a:lnTo>
                    <a:cubicBezTo>
                      <a:pt x="819" y="5640"/>
                      <a:pt x="1008" y="5829"/>
                      <a:pt x="1260" y="5829"/>
                    </a:cubicBezTo>
                    <a:cubicBezTo>
                      <a:pt x="1481" y="5829"/>
                      <a:pt x="1639" y="5640"/>
                      <a:pt x="1639" y="5388"/>
                    </a:cubicBezTo>
                    <a:lnTo>
                      <a:pt x="1639" y="5136"/>
                    </a:lnTo>
                    <a:cubicBezTo>
                      <a:pt x="2111" y="4978"/>
                      <a:pt x="2489" y="4506"/>
                      <a:pt x="2489" y="3939"/>
                    </a:cubicBezTo>
                    <a:cubicBezTo>
                      <a:pt x="2489" y="3277"/>
                      <a:pt x="1922" y="2867"/>
                      <a:pt x="1481" y="2552"/>
                    </a:cubicBezTo>
                    <a:cubicBezTo>
                      <a:pt x="1166" y="2332"/>
                      <a:pt x="819" y="2080"/>
                      <a:pt x="819" y="1859"/>
                    </a:cubicBezTo>
                    <a:cubicBezTo>
                      <a:pt x="819" y="1607"/>
                      <a:pt x="1008" y="1418"/>
                      <a:pt x="1260" y="1418"/>
                    </a:cubicBezTo>
                    <a:cubicBezTo>
                      <a:pt x="1513" y="1418"/>
                      <a:pt x="1639" y="1607"/>
                      <a:pt x="1639" y="1859"/>
                    </a:cubicBezTo>
                    <a:cubicBezTo>
                      <a:pt x="1639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59"/>
                    </a:cubicBezTo>
                    <a:cubicBezTo>
                      <a:pt x="2489" y="1292"/>
                      <a:pt x="2143" y="883"/>
                      <a:pt x="1639" y="662"/>
                    </a:cubicBezTo>
                    <a:lnTo>
                      <a:pt x="1639" y="410"/>
                    </a:lnTo>
                    <a:cubicBezTo>
                      <a:pt x="1639" y="158"/>
                      <a:pt x="1450" y="0"/>
                      <a:pt x="12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" name="Google Shape;4903;p133">
                <a:extLst>
                  <a:ext uri="{FF2B5EF4-FFF2-40B4-BE49-F238E27FC236}">
                    <a16:creationId xmlns:a16="http://schemas.microsoft.com/office/drawing/2014/main" id="{D97B2FF4-E8AE-404F-98FB-CCB0AA9B79E7}"/>
                  </a:ext>
                </a:extLst>
              </p:cNvPr>
              <p:cNvSpPr/>
              <p:nvPr/>
            </p:nvSpPr>
            <p:spPr>
              <a:xfrm>
                <a:off x="-61313925" y="2796450"/>
                <a:ext cx="409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820" extrusionOk="0">
                    <a:moveTo>
                      <a:pt x="410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58" y="820"/>
                      <a:pt x="410" y="820"/>
                    </a:cubicBezTo>
                    <a:lnTo>
                      <a:pt x="1230" y="820"/>
                    </a:lnTo>
                    <a:cubicBezTo>
                      <a:pt x="1482" y="820"/>
                      <a:pt x="1639" y="630"/>
                      <a:pt x="1639" y="378"/>
                    </a:cubicBezTo>
                    <a:cubicBezTo>
                      <a:pt x="1639" y="158"/>
                      <a:pt x="1419" y="0"/>
                      <a:pt x="123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Google Shape;4904;p133">
                <a:extLst>
                  <a:ext uri="{FF2B5EF4-FFF2-40B4-BE49-F238E27FC236}">
                    <a16:creationId xmlns:a16="http://schemas.microsoft.com/office/drawing/2014/main" id="{FEB2BC52-57E6-4430-8016-98CD766DB82A}"/>
                  </a:ext>
                </a:extLst>
              </p:cNvPr>
              <p:cNvSpPr/>
              <p:nvPr/>
            </p:nvSpPr>
            <p:spPr>
              <a:xfrm>
                <a:off x="-61313925" y="2837400"/>
                <a:ext cx="409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820" extrusionOk="0">
                    <a:moveTo>
                      <a:pt x="410" y="1"/>
                    </a:moveTo>
                    <a:cubicBezTo>
                      <a:pt x="158" y="1"/>
                      <a:pt x="1" y="190"/>
                      <a:pt x="1" y="442"/>
                    </a:cubicBezTo>
                    <a:cubicBezTo>
                      <a:pt x="1" y="631"/>
                      <a:pt x="158" y="820"/>
                      <a:pt x="410" y="820"/>
                    </a:cubicBezTo>
                    <a:lnTo>
                      <a:pt x="1230" y="820"/>
                    </a:lnTo>
                    <a:cubicBezTo>
                      <a:pt x="1482" y="820"/>
                      <a:pt x="1639" y="631"/>
                      <a:pt x="1639" y="442"/>
                    </a:cubicBezTo>
                    <a:cubicBezTo>
                      <a:pt x="1639" y="190"/>
                      <a:pt x="1419" y="1"/>
                      <a:pt x="12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" name="Google Shape;4905;p133">
                <a:extLst>
                  <a:ext uri="{FF2B5EF4-FFF2-40B4-BE49-F238E27FC236}">
                    <a16:creationId xmlns:a16="http://schemas.microsoft.com/office/drawing/2014/main" id="{6EA5C72E-1438-48F2-8961-9B67B40DDC59}"/>
                  </a:ext>
                </a:extLst>
              </p:cNvPr>
              <p:cNvSpPr/>
              <p:nvPr/>
            </p:nvSpPr>
            <p:spPr>
              <a:xfrm>
                <a:off x="-61313925" y="2877575"/>
                <a:ext cx="4097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883" extrusionOk="0">
                    <a:moveTo>
                      <a:pt x="410" y="0"/>
                    </a:moveTo>
                    <a:cubicBezTo>
                      <a:pt x="158" y="0"/>
                      <a:pt x="1" y="221"/>
                      <a:pt x="1" y="441"/>
                    </a:cubicBezTo>
                    <a:cubicBezTo>
                      <a:pt x="1" y="693"/>
                      <a:pt x="158" y="883"/>
                      <a:pt x="410" y="883"/>
                    </a:cubicBezTo>
                    <a:lnTo>
                      <a:pt x="1230" y="883"/>
                    </a:lnTo>
                    <a:cubicBezTo>
                      <a:pt x="1482" y="883"/>
                      <a:pt x="1639" y="693"/>
                      <a:pt x="1639" y="441"/>
                    </a:cubicBezTo>
                    <a:cubicBezTo>
                      <a:pt x="1639" y="221"/>
                      <a:pt x="1419" y="0"/>
                      <a:pt x="123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3" name="Google Shape;386;p81">
              <a:extLst>
                <a:ext uri="{FF2B5EF4-FFF2-40B4-BE49-F238E27FC236}">
                  <a16:creationId xmlns:a16="http://schemas.microsoft.com/office/drawing/2014/main" id="{2F81D296-7ADA-4675-89C8-56759D41DEC2}"/>
                </a:ext>
              </a:extLst>
            </p:cNvPr>
            <p:cNvSpPr txBox="1">
              <a:spLocks/>
            </p:cNvSpPr>
            <p:nvPr/>
          </p:nvSpPr>
          <p:spPr>
            <a:xfrm>
              <a:off x="5848333" y="3321118"/>
              <a:ext cx="27913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9pPr>
            </a:lstStyle>
            <a:p>
              <a:pPr algn="l"/>
              <a:r>
                <a:rPr lang="en-US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 panose="020B0604020202020204" pitchFamily="34" charset="0"/>
                </a:rPr>
                <a:t>Declining credit card debt may point to increasing financial awareness in the general public</a:t>
              </a:r>
              <a:endParaRPr lang="en-US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C5E565C-AE6A-4C1C-AC26-4BDC010800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3918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" name="Google Shape;397;p82"/>
          <p:cNvSpPr/>
          <p:nvPr/>
        </p:nvSpPr>
        <p:spPr>
          <a:xfrm>
            <a:off x="0" y="152400"/>
            <a:ext cx="8062686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indent="0">
              <a:buClr>
                <a:srgbClr val="FFFFFF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Personal loans mainly used to manage existing debt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A3B4A-597C-44E7-9573-509820CAEFE0}"/>
              </a:ext>
            </a:extLst>
          </p:cNvPr>
          <p:cNvSpPr txBox="1"/>
          <p:nvPr/>
        </p:nvSpPr>
        <p:spPr>
          <a:xfrm>
            <a:off x="174171" y="4779281"/>
            <a:ext cx="484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Lendingtree (</a:t>
            </a:r>
            <a:r>
              <a:rPr lang="en-US" sz="800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7"/>
              </a:rPr>
              <a:t>https://www.lendingtree.com/personal/personal-loans-statistics/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 </a:t>
            </a:r>
          </a:p>
          <a:p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Note: Limited to borrowers with credit scores above 640 seeking a 36-month loan.</a:t>
            </a:r>
            <a:endParaRPr lang="en-US" sz="9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B889DE-8A99-4781-9916-B34A6F431D6D}"/>
              </a:ext>
            </a:extLst>
          </p:cNvPr>
          <p:cNvCxnSpPr/>
          <p:nvPr/>
        </p:nvCxnSpPr>
        <p:spPr>
          <a:xfrm>
            <a:off x="4572000" y="1320805"/>
            <a:ext cx="0" cy="320448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75F6721-41BB-4862-AF23-35BB804DC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 b="17038"/>
          <a:stretch/>
        </p:blipFill>
        <p:spPr bwMode="auto">
          <a:xfrm>
            <a:off x="268311" y="1796873"/>
            <a:ext cx="4020004" cy="2511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86;p81">
            <a:extLst>
              <a:ext uri="{FF2B5EF4-FFF2-40B4-BE49-F238E27FC236}">
                <a16:creationId xmlns:a16="http://schemas.microsoft.com/office/drawing/2014/main" id="{7E440789-2C87-43DC-9E8D-31222097E21B}"/>
              </a:ext>
            </a:extLst>
          </p:cNvPr>
          <p:cNvSpPr txBox="1">
            <a:spLocks/>
          </p:cNvSpPr>
          <p:nvPr/>
        </p:nvSpPr>
        <p:spPr>
          <a:xfrm>
            <a:off x="268311" y="1341659"/>
            <a:ext cx="476748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b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Reasons for personal loan inquiries April 2021</a:t>
            </a:r>
            <a:endParaRPr lang="en-US" b="1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80B6A-4A8B-48F2-A59F-381609149DF1}"/>
              </a:ext>
            </a:extLst>
          </p:cNvPr>
          <p:cNvGrpSpPr/>
          <p:nvPr/>
        </p:nvGrpSpPr>
        <p:grpSpPr>
          <a:xfrm>
            <a:off x="4966550" y="2112507"/>
            <a:ext cx="3673167" cy="1880407"/>
            <a:chOff x="4966550" y="2112507"/>
            <a:chExt cx="3673167" cy="1880407"/>
          </a:xfrm>
        </p:grpSpPr>
        <p:sp>
          <p:nvSpPr>
            <p:cNvPr id="16" name="Google Shape;386;p81">
              <a:extLst>
                <a:ext uri="{FF2B5EF4-FFF2-40B4-BE49-F238E27FC236}">
                  <a16:creationId xmlns:a16="http://schemas.microsoft.com/office/drawing/2014/main" id="{58D845AB-C12A-4B7B-8838-106BCA0F381A}"/>
                </a:ext>
              </a:extLst>
            </p:cNvPr>
            <p:cNvSpPr txBox="1">
              <a:spLocks/>
            </p:cNvSpPr>
            <p:nvPr/>
          </p:nvSpPr>
          <p:spPr>
            <a:xfrm>
              <a:off x="5848333" y="2112507"/>
              <a:ext cx="27913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9pPr>
            </a:lstStyle>
            <a:p>
              <a:pPr algn="l"/>
              <a:r>
                <a:rPr lang="en-US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 panose="020B0604020202020204" pitchFamily="34" charset="0"/>
                </a:rPr>
                <a:t>Almost half of recent personal loan enquiries are aimed to deal with existing debt</a:t>
              </a:r>
            </a:p>
          </p:txBody>
        </p:sp>
        <p:sp>
          <p:nvSpPr>
            <p:cNvPr id="17" name="Google Shape;8959;p142">
              <a:extLst>
                <a:ext uri="{FF2B5EF4-FFF2-40B4-BE49-F238E27FC236}">
                  <a16:creationId xmlns:a16="http://schemas.microsoft.com/office/drawing/2014/main" id="{6D5C9FBC-2BAF-4687-9B35-964ADFB20BF9}"/>
                </a:ext>
              </a:extLst>
            </p:cNvPr>
            <p:cNvSpPr/>
            <p:nvPr/>
          </p:nvSpPr>
          <p:spPr>
            <a:xfrm>
              <a:off x="4966550" y="2160163"/>
              <a:ext cx="598098" cy="551018"/>
            </a:xfrm>
            <a:custGeom>
              <a:avLst/>
              <a:gdLst/>
              <a:ahLst/>
              <a:cxnLst/>
              <a:rect l="l" t="t" r="r" b="b"/>
              <a:pathLst>
                <a:path w="12005" h="11060" extrusionOk="0">
                  <a:moveTo>
                    <a:pt x="2049" y="2049"/>
                  </a:moveTo>
                  <a:cubicBezTo>
                    <a:pt x="2238" y="2049"/>
                    <a:pt x="2395" y="2206"/>
                    <a:pt x="2395" y="2395"/>
                  </a:cubicBezTo>
                  <a:cubicBezTo>
                    <a:pt x="2395" y="2584"/>
                    <a:pt x="2238" y="2742"/>
                    <a:pt x="2049" y="2742"/>
                  </a:cubicBezTo>
                  <a:cubicBezTo>
                    <a:pt x="1860" y="2742"/>
                    <a:pt x="1702" y="2584"/>
                    <a:pt x="1702" y="2395"/>
                  </a:cubicBezTo>
                  <a:cubicBezTo>
                    <a:pt x="1734" y="2206"/>
                    <a:pt x="1860" y="2049"/>
                    <a:pt x="2049" y="2049"/>
                  </a:cubicBezTo>
                  <a:close/>
                  <a:moveTo>
                    <a:pt x="9736" y="2049"/>
                  </a:moveTo>
                  <a:cubicBezTo>
                    <a:pt x="9925" y="2049"/>
                    <a:pt x="10082" y="2206"/>
                    <a:pt x="10082" y="2395"/>
                  </a:cubicBezTo>
                  <a:cubicBezTo>
                    <a:pt x="10082" y="2584"/>
                    <a:pt x="9925" y="2742"/>
                    <a:pt x="9736" y="2742"/>
                  </a:cubicBezTo>
                  <a:cubicBezTo>
                    <a:pt x="9515" y="2742"/>
                    <a:pt x="9358" y="2584"/>
                    <a:pt x="9358" y="2395"/>
                  </a:cubicBezTo>
                  <a:cubicBezTo>
                    <a:pt x="9358" y="2206"/>
                    <a:pt x="9515" y="2049"/>
                    <a:pt x="9736" y="2049"/>
                  </a:cubicBezTo>
                  <a:close/>
                  <a:moveTo>
                    <a:pt x="2049" y="3719"/>
                  </a:moveTo>
                  <a:lnTo>
                    <a:pt x="3151" y="5514"/>
                  </a:lnTo>
                  <a:lnTo>
                    <a:pt x="946" y="5514"/>
                  </a:lnTo>
                  <a:lnTo>
                    <a:pt x="2049" y="3719"/>
                  </a:lnTo>
                  <a:close/>
                  <a:moveTo>
                    <a:pt x="9736" y="3719"/>
                  </a:moveTo>
                  <a:lnTo>
                    <a:pt x="10838" y="5514"/>
                  </a:lnTo>
                  <a:lnTo>
                    <a:pt x="8633" y="5514"/>
                  </a:lnTo>
                  <a:lnTo>
                    <a:pt x="9736" y="3719"/>
                  </a:lnTo>
                  <a:close/>
                  <a:moveTo>
                    <a:pt x="3435" y="6207"/>
                  </a:moveTo>
                  <a:cubicBezTo>
                    <a:pt x="3466" y="6964"/>
                    <a:pt x="2836" y="7594"/>
                    <a:pt x="2049" y="7594"/>
                  </a:cubicBezTo>
                  <a:cubicBezTo>
                    <a:pt x="1292" y="7594"/>
                    <a:pt x="662" y="6964"/>
                    <a:pt x="662" y="6207"/>
                  </a:cubicBezTo>
                  <a:close/>
                  <a:moveTo>
                    <a:pt x="11090" y="6207"/>
                  </a:moveTo>
                  <a:cubicBezTo>
                    <a:pt x="11090" y="6964"/>
                    <a:pt x="10460" y="7594"/>
                    <a:pt x="9736" y="7594"/>
                  </a:cubicBezTo>
                  <a:cubicBezTo>
                    <a:pt x="8980" y="7594"/>
                    <a:pt x="8350" y="6964"/>
                    <a:pt x="8350" y="6207"/>
                  </a:cubicBezTo>
                  <a:close/>
                  <a:moveTo>
                    <a:pt x="5892" y="663"/>
                  </a:moveTo>
                  <a:cubicBezTo>
                    <a:pt x="6113" y="663"/>
                    <a:pt x="6270" y="820"/>
                    <a:pt x="6270" y="1009"/>
                  </a:cubicBezTo>
                  <a:lnTo>
                    <a:pt x="6270" y="8980"/>
                  </a:lnTo>
                  <a:lnTo>
                    <a:pt x="5546" y="8980"/>
                  </a:lnTo>
                  <a:lnTo>
                    <a:pt x="5546" y="1009"/>
                  </a:lnTo>
                  <a:cubicBezTo>
                    <a:pt x="5546" y="820"/>
                    <a:pt x="5703" y="663"/>
                    <a:pt x="5892" y="663"/>
                  </a:cubicBezTo>
                  <a:close/>
                  <a:moveTo>
                    <a:pt x="8003" y="9673"/>
                  </a:moveTo>
                  <a:cubicBezTo>
                    <a:pt x="8192" y="9673"/>
                    <a:pt x="8350" y="9830"/>
                    <a:pt x="8350" y="10020"/>
                  </a:cubicBezTo>
                  <a:lnTo>
                    <a:pt x="8350" y="10398"/>
                  </a:lnTo>
                  <a:lnTo>
                    <a:pt x="3466" y="10398"/>
                  </a:lnTo>
                  <a:lnTo>
                    <a:pt x="3466" y="10020"/>
                  </a:lnTo>
                  <a:cubicBezTo>
                    <a:pt x="3466" y="9830"/>
                    <a:pt x="3624" y="9673"/>
                    <a:pt x="3813" y="9673"/>
                  </a:cubicBezTo>
                  <a:close/>
                  <a:moveTo>
                    <a:pt x="5955" y="1"/>
                  </a:moveTo>
                  <a:cubicBezTo>
                    <a:pt x="5357" y="1"/>
                    <a:pt x="4916" y="474"/>
                    <a:pt x="4916" y="1009"/>
                  </a:cubicBezTo>
                  <a:lnTo>
                    <a:pt x="4916" y="1167"/>
                  </a:lnTo>
                  <a:cubicBezTo>
                    <a:pt x="3970" y="1671"/>
                    <a:pt x="3655" y="1891"/>
                    <a:pt x="3057" y="1954"/>
                  </a:cubicBezTo>
                  <a:cubicBezTo>
                    <a:pt x="2899" y="1608"/>
                    <a:pt x="2553" y="1324"/>
                    <a:pt x="2112" y="1324"/>
                  </a:cubicBezTo>
                  <a:cubicBezTo>
                    <a:pt x="1734" y="1324"/>
                    <a:pt x="1387" y="1576"/>
                    <a:pt x="1166" y="1923"/>
                  </a:cubicBezTo>
                  <a:cubicBezTo>
                    <a:pt x="946" y="1891"/>
                    <a:pt x="694" y="1797"/>
                    <a:pt x="505" y="1734"/>
                  </a:cubicBezTo>
                  <a:cubicBezTo>
                    <a:pt x="454" y="1708"/>
                    <a:pt x="404" y="1697"/>
                    <a:pt x="355" y="1697"/>
                  </a:cubicBezTo>
                  <a:cubicBezTo>
                    <a:pt x="224" y="1697"/>
                    <a:pt x="110" y="1784"/>
                    <a:pt x="64" y="1923"/>
                  </a:cubicBezTo>
                  <a:cubicBezTo>
                    <a:pt x="1" y="2112"/>
                    <a:pt x="64" y="2301"/>
                    <a:pt x="284" y="2364"/>
                  </a:cubicBezTo>
                  <a:cubicBezTo>
                    <a:pt x="536" y="2458"/>
                    <a:pt x="820" y="2553"/>
                    <a:pt x="1135" y="2616"/>
                  </a:cubicBezTo>
                  <a:cubicBezTo>
                    <a:pt x="1229" y="2899"/>
                    <a:pt x="1387" y="3151"/>
                    <a:pt x="1607" y="3277"/>
                  </a:cubicBezTo>
                  <a:lnTo>
                    <a:pt x="127" y="5703"/>
                  </a:lnTo>
                  <a:cubicBezTo>
                    <a:pt x="64" y="5735"/>
                    <a:pt x="64" y="5829"/>
                    <a:pt x="64" y="5892"/>
                  </a:cubicBezTo>
                  <a:lnTo>
                    <a:pt x="64" y="6239"/>
                  </a:lnTo>
                  <a:cubicBezTo>
                    <a:pt x="64" y="7405"/>
                    <a:pt x="1009" y="8350"/>
                    <a:pt x="2175" y="8350"/>
                  </a:cubicBezTo>
                  <a:cubicBezTo>
                    <a:pt x="3309" y="8350"/>
                    <a:pt x="4254" y="7405"/>
                    <a:pt x="4254" y="6239"/>
                  </a:cubicBezTo>
                  <a:lnTo>
                    <a:pt x="4254" y="5892"/>
                  </a:lnTo>
                  <a:cubicBezTo>
                    <a:pt x="4254" y="5829"/>
                    <a:pt x="4254" y="5766"/>
                    <a:pt x="4222" y="5703"/>
                  </a:cubicBezTo>
                  <a:lnTo>
                    <a:pt x="2710" y="3277"/>
                  </a:lnTo>
                  <a:cubicBezTo>
                    <a:pt x="2962" y="3183"/>
                    <a:pt x="3120" y="2931"/>
                    <a:pt x="3183" y="2647"/>
                  </a:cubicBezTo>
                  <a:cubicBezTo>
                    <a:pt x="3844" y="2553"/>
                    <a:pt x="4222" y="2332"/>
                    <a:pt x="4947" y="1954"/>
                  </a:cubicBezTo>
                  <a:lnTo>
                    <a:pt x="4947" y="8980"/>
                  </a:lnTo>
                  <a:lnTo>
                    <a:pt x="3939" y="8980"/>
                  </a:lnTo>
                  <a:cubicBezTo>
                    <a:pt x="3340" y="8980"/>
                    <a:pt x="2899" y="9421"/>
                    <a:pt x="2899" y="9988"/>
                  </a:cubicBezTo>
                  <a:lnTo>
                    <a:pt x="2899" y="10713"/>
                  </a:lnTo>
                  <a:cubicBezTo>
                    <a:pt x="2899" y="10902"/>
                    <a:pt x="3057" y="11059"/>
                    <a:pt x="3246" y="11059"/>
                  </a:cubicBezTo>
                  <a:lnTo>
                    <a:pt x="8822" y="11059"/>
                  </a:lnTo>
                  <a:cubicBezTo>
                    <a:pt x="9011" y="11059"/>
                    <a:pt x="9169" y="10902"/>
                    <a:pt x="9169" y="10713"/>
                  </a:cubicBezTo>
                  <a:lnTo>
                    <a:pt x="9169" y="9988"/>
                  </a:lnTo>
                  <a:cubicBezTo>
                    <a:pt x="9169" y="9389"/>
                    <a:pt x="8696" y="8980"/>
                    <a:pt x="8129" y="8980"/>
                  </a:cubicBezTo>
                  <a:lnTo>
                    <a:pt x="7089" y="8980"/>
                  </a:lnTo>
                  <a:lnTo>
                    <a:pt x="7089" y="1954"/>
                  </a:lnTo>
                  <a:cubicBezTo>
                    <a:pt x="7814" y="2332"/>
                    <a:pt x="8224" y="2553"/>
                    <a:pt x="8885" y="2647"/>
                  </a:cubicBezTo>
                  <a:cubicBezTo>
                    <a:pt x="8980" y="2931"/>
                    <a:pt x="9137" y="3120"/>
                    <a:pt x="9358" y="3277"/>
                  </a:cubicBezTo>
                  <a:lnTo>
                    <a:pt x="7877" y="5703"/>
                  </a:lnTo>
                  <a:cubicBezTo>
                    <a:pt x="7814" y="5735"/>
                    <a:pt x="7814" y="5829"/>
                    <a:pt x="7814" y="5892"/>
                  </a:cubicBezTo>
                  <a:lnTo>
                    <a:pt x="7814" y="6239"/>
                  </a:lnTo>
                  <a:cubicBezTo>
                    <a:pt x="7814" y="7405"/>
                    <a:pt x="8759" y="8350"/>
                    <a:pt x="9925" y="8350"/>
                  </a:cubicBezTo>
                  <a:cubicBezTo>
                    <a:pt x="11059" y="8350"/>
                    <a:pt x="12004" y="7405"/>
                    <a:pt x="12004" y="6239"/>
                  </a:cubicBezTo>
                  <a:lnTo>
                    <a:pt x="12004" y="5892"/>
                  </a:lnTo>
                  <a:cubicBezTo>
                    <a:pt x="12004" y="5829"/>
                    <a:pt x="12004" y="5766"/>
                    <a:pt x="11973" y="5703"/>
                  </a:cubicBezTo>
                  <a:lnTo>
                    <a:pt x="10460" y="3277"/>
                  </a:lnTo>
                  <a:cubicBezTo>
                    <a:pt x="10523" y="3151"/>
                    <a:pt x="10681" y="2899"/>
                    <a:pt x="10744" y="2616"/>
                  </a:cubicBezTo>
                  <a:cubicBezTo>
                    <a:pt x="11027" y="2553"/>
                    <a:pt x="11343" y="2458"/>
                    <a:pt x="11626" y="2364"/>
                  </a:cubicBezTo>
                  <a:cubicBezTo>
                    <a:pt x="11815" y="2269"/>
                    <a:pt x="11878" y="2080"/>
                    <a:pt x="11815" y="1923"/>
                  </a:cubicBezTo>
                  <a:cubicBezTo>
                    <a:pt x="11746" y="1784"/>
                    <a:pt x="11626" y="1697"/>
                    <a:pt x="11505" y="1697"/>
                  </a:cubicBezTo>
                  <a:cubicBezTo>
                    <a:pt x="11461" y="1697"/>
                    <a:pt x="11416" y="1708"/>
                    <a:pt x="11374" y="1734"/>
                  </a:cubicBezTo>
                  <a:cubicBezTo>
                    <a:pt x="11122" y="1797"/>
                    <a:pt x="10933" y="1891"/>
                    <a:pt x="10712" y="1923"/>
                  </a:cubicBezTo>
                  <a:cubicBezTo>
                    <a:pt x="10555" y="1576"/>
                    <a:pt x="10208" y="1324"/>
                    <a:pt x="9767" y="1324"/>
                  </a:cubicBezTo>
                  <a:cubicBezTo>
                    <a:pt x="9326" y="1324"/>
                    <a:pt x="8980" y="1576"/>
                    <a:pt x="8822" y="1954"/>
                  </a:cubicBezTo>
                  <a:cubicBezTo>
                    <a:pt x="8224" y="1828"/>
                    <a:pt x="7908" y="1639"/>
                    <a:pt x="6963" y="1167"/>
                  </a:cubicBezTo>
                  <a:lnTo>
                    <a:pt x="6963" y="1009"/>
                  </a:lnTo>
                  <a:cubicBezTo>
                    <a:pt x="6963" y="411"/>
                    <a:pt x="6491" y="1"/>
                    <a:pt x="595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Google Shape;386;p81">
              <a:extLst>
                <a:ext uri="{FF2B5EF4-FFF2-40B4-BE49-F238E27FC236}">
                  <a16:creationId xmlns:a16="http://schemas.microsoft.com/office/drawing/2014/main" id="{315E829D-150F-492A-97E8-CE57296B64C6}"/>
                </a:ext>
              </a:extLst>
            </p:cNvPr>
            <p:cNvSpPr txBox="1">
              <a:spLocks/>
            </p:cNvSpPr>
            <p:nvPr/>
          </p:nvSpPr>
          <p:spPr>
            <a:xfrm>
              <a:off x="5848333" y="3346583"/>
              <a:ext cx="27913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9pPr>
            </a:lstStyle>
            <a:p>
              <a:pPr algn="l"/>
              <a:r>
                <a:rPr lang="en-US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 panose="020B0604020202020204" pitchFamily="34" charset="0"/>
                </a:rPr>
                <a:t>Green loans still only a small portion, but this is likely to change throughout the decade</a:t>
              </a:r>
            </a:p>
          </p:txBody>
        </p:sp>
        <p:sp>
          <p:nvSpPr>
            <p:cNvPr id="25" name="Google Shape;7526;p139">
              <a:extLst>
                <a:ext uri="{FF2B5EF4-FFF2-40B4-BE49-F238E27FC236}">
                  <a16:creationId xmlns:a16="http://schemas.microsoft.com/office/drawing/2014/main" id="{9DB1CBC0-3E7C-4CDD-ACCD-5240F670ED68}"/>
                </a:ext>
              </a:extLst>
            </p:cNvPr>
            <p:cNvSpPr/>
            <p:nvPr/>
          </p:nvSpPr>
          <p:spPr>
            <a:xfrm>
              <a:off x="4966550" y="3369147"/>
              <a:ext cx="598097" cy="601203"/>
            </a:xfrm>
            <a:custGeom>
              <a:avLst/>
              <a:gdLst/>
              <a:ahLst/>
              <a:cxnLst/>
              <a:rect l="l" t="t" r="r" b="b"/>
              <a:pathLst>
                <a:path w="12131" h="12194" extrusionOk="0">
                  <a:moveTo>
                    <a:pt x="4632" y="725"/>
                  </a:moveTo>
                  <a:cubicBezTo>
                    <a:pt x="5609" y="725"/>
                    <a:pt x="6396" y="1513"/>
                    <a:pt x="6396" y="2490"/>
                  </a:cubicBezTo>
                  <a:cubicBezTo>
                    <a:pt x="6365" y="2679"/>
                    <a:pt x="6522" y="2836"/>
                    <a:pt x="6680" y="2899"/>
                  </a:cubicBezTo>
                  <a:cubicBezTo>
                    <a:pt x="7341" y="2994"/>
                    <a:pt x="7814" y="3592"/>
                    <a:pt x="7814" y="4317"/>
                  </a:cubicBezTo>
                  <a:cubicBezTo>
                    <a:pt x="7814" y="4695"/>
                    <a:pt x="7656" y="5042"/>
                    <a:pt x="7404" y="5325"/>
                  </a:cubicBezTo>
                  <a:cubicBezTo>
                    <a:pt x="7184" y="5483"/>
                    <a:pt x="7278" y="5798"/>
                    <a:pt x="7530" y="5924"/>
                  </a:cubicBezTo>
                  <a:cubicBezTo>
                    <a:pt x="8129" y="6207"/>
                    <a:pt x="8539" y="6869"/>
                    <a:pt x="8539" y="7530"/>
                  </a:cubicBezTo>
                  <a:cubicBezTo>
                    <a:pt x="8539" y="8507"/>
                    <a:pt x="7751" y="9295"/>
                    <a:pt x="6774" y="9295"/>
                  </a:cubicBezTo>
                  <a:lnTo>
                    <a:pt x="4979" y="9295"/>
                  </a:lnTo>
                  <a:lnTo>
                    <a:pt x="4979" y="6932"/>
                  </a:lnTo>
                  <a:lnTo>
                    <a:pt x="6333" y="5609"/>
                  </a:lnTo>
                  <a:cubicBezTo>
                    <a:pt x="6491" y="5451"/>
                    <a:pt x="6491" y="5231"/>
                    <a:pt x="6333" y="5073"/>
                  </a:cubicBezTo>
                  <a:cubicBezTo>
                    <a:pt x="6254" y="4994"/>
                    <a:pt x="6168" y="4955"/>
                    <a:pt x="6081" y="4955"/>
                  </a:cubicBezTo>
                  <a:cubicBezTo>
                    <a:pt x="5995" y="4955"/>
                    <a:pt x="5908" y="4994"/>
                    <a:pt x="5829" y="5073"/>
                  </a:cubicBezTo>
                  <a:lnTo>
                    <a:pt x="4979" y="5924"/>
                  </a:lnTo>
                  <a:lnTo>
                    <a:pt x="4979" y="2490"/>
                  </a:lnTo>
                  <a:cubicBezTo>
                    <a:pt x="4979" y="2301"/>
                    <a:pt x="4821" y="2143"/>
                    <a:pt x="4632" y="2143"/>
                  </a:cubicBezTo>
                  <a:cubicBezTo>
                    <a:pt x="4443" y="2143"/>
                    <a:pt x="4285" y="2301"/>
                    <a:pt x="4285" y="2490"/>
                  </a:cubicBezTo>
                  <a:lnTo>
                    <a:pt x="4285" y="4506"/>
                  </a:lnTo>
                  <a:lnTo>
                    <a:pt x="3466" y="3655"/>
                  </a:lnTo>
                  <a:cubicBezTo>
                    <a:pt x="3388" y="3577"/>
                    <a:pt x="3293" y="3537"/>
                    <a:pt x="3198" y="3537"/>
                  </a:cubicBezTo>
                  <a:cubicBezTo>
                    <a:pt x="3104" y="3537"/>
                    <a:pt x="3009" y="3577"/>
                    <a:pt x="2931" y="3655"/>
                  </a:cubicBezTo>
                  <a:cubicBezTo>
                    <a:pt x="2773" y="3844"/>
                    <a:pt x="2773" y="4033"/>
                    <a:pt x="2931" y="4191"/>
                  </a:cubicBezTo>
                  <a:lnTo>
                    <a:pt x="4285" y="5514"/>
                  </a:lnTo>
                  <a:lnTo>
                    <a:pt x="4285" y="7373"/>
                  </a:lnTo>
                  <a:lnTo>
                    <a:pt x="3466" y="6554"/>
                  </a:lnTo>
                  <a:cubicBezTo>
                    <a:pt x="3388" y="6475"/>
                    <a:pt x="3293" y="6436"/>
                    <a:pt x="3198" y="6436"/>
                  </a:cubicBezTo>
                  <a:cubicBezTo>
                    <a:pt x="3104" y="6436"/>
                    <a:pt x="3009" y="6475"/>
                    <a:pt x="2931" y="6554"/>
                  </a:cubicBezTo>
                  <a:cubicBezTo>
                    <a:pt x="2773" y="6711"/>
                    <a:pt x="2773" y="6900"/>
                    <a:pt x="2931" y="7058"/>
                  </a:cubicBezTo>
                  <a:lnTo>
                    <a:pt x="4285" y="8413"/>
                  </a:lnTo>
                  <a:lnTo>
                    <a:pt x="4285" y="9295"/>
                  </a:lnTo>
                  <a:lnTo>
                    <a:pt x="2521" y="9295"/>
                  </a:lnTo>
                  <a:cubicBezTo>
                    <a:pt x="1513" y="9295"/>
                    <a:pt x="694" y="8507"/>
                    <a:pt x="694" y="7530"/>
                  </a:cubicBezTo>
                  <a:cubicBezTo>
                    <a:pt x="694" y="6837"/>
                    <a:pt x="1103" y="6207"/>
                    <a:pt x="1734" y="5924"/>
                  </a:cubicBezTo>
                  <a:cubicBezTo>
                    <a:pt x="1954" y="5798"/>
                    <a:pt x="1986" y="5514"/>
                    <a:pt x="1828" y="5325"/>
                  </a:cubicBezTo>
                  <a:cubicBezTo>
                    <a:pt x="1576" y="5042"/>
                    <a:pt x="1418" y="4695"/>
                    <a:pt x="1418" y="4317"/>
                  </a:cubicBezTo>
                  <a:cubicBezTo>
                    <a:pt x="1418" y="3624"/>
                    <a:pt x="1891" y="3057"/>
                    <a:pt x="2584" y="2899"/>
                  </a:cubicBezTo>
                  <a:cubicBezTo>
                    <a:pt x="2742" y="2836"/>
                    <a:pt x="2899" y="2679"/>
                    <a:pt x="2868" y="2490"/>
                  </a:cubicBezTo>
                  <a:cubicBezTo>
                    <a:pt x="2868" y="1513"/>
                    <a:pt x="3655" y="725"/>
                    <a:pt x="4632" y="725"/>
                  </a:cubicBezTo>
                  <a:close/>
                  <a:moveTo>
                    <a:pt x="7467" y="725"/>
                  </a:moveTo>
                  <a:cubicBezTo>
                    <a:pt x="8444" y="725"/>
                    <a:pt x="9295" y="1513"/>
                    <a:pt x="9232" y="2584"/>
                  </a:cubicBezTo>
                  <a:cubicBezTo>
                    <a:pt x="9232" y="2742"/>
                    <a:pt x="9358" y="2899"/>
                    <a:pt x="9515" y="2931"/>
                  </a:cubicBezTo>
                  <a:cubicBezTo>
                    <a:pt x="10177" y="3057"/>
                    <a:pt x="10712" y="3624"/>
                    <a:pt x="10712" y="4348"/>
                  </a:cubicBezTo>
                  <a:cubicBezTo>
                    <a:pt x="10712" y="4726"/>
                    <a:pt x="10555" y="5105"/>
                    <a:pt x="10271" y="5357"/>
                  </a:cubicBezTo>
                  <a:cubicBezTo>
                    <a:pt x="10082" y="5514"/>
                    <a:pt x="10145" y="5829"/>
                    <a:pt x="10397" y="5955"/>
                  </a:cubicBezTo>
                  <a:cubicBezTo>
                    <a:pt x="11027" y="6239"/>
                    <a:pt x="11406" y="6900"/>
                    <a:pt x="11406" y="7562"/>
                  </a:cubicBezTo>
                  <a:cubicBezTo>
                    <a:pt x="11406" y="8570"/>
                    <a:pt x="10586" y="9358"/>
                    <a:pt x="9610" y="9358"/>
                  </a:cubicBezTo>
                  <a:lnTo>
                    <a:pt x="8507" y="9358"/>
                  </a:lnTo>
                  <a:cubicBezTo>
                    <a:pt x="8980" y="8885"/>
                    <a:pt x="9232" y="8224"/>
                    <a:pt x="9232" y="7562"/>
                  </a:cubicBezTo>
                  <a:cubicBezTo>
                    <a:pt x="9232" y="6743"/>
                    <a:pt x="8854" y="5987"/>
                    <a:pt x="8192" y="5514"/>
                  </a:cubicBezTo>
                  <a:cubicBezTo>
                    <a:pt x="8413" y="5168"/>
                    <a:pt x="8539" y="4789"/>
                    <a:pt x="8539" y="4348"/>
                  </a:cubicBezTo>
                  <a:cubicBezTo>
                    <a:pt x="8539" y="3435"/>
                    <a:pt x="7940" y="2616"/>
                    <a:pt x="7089" y="2332"/>
                  </a:cubicBezTo>
                  <a:cubicBezTo>
                    <a:pt x="7058" y="1828"/>
                    <a:pt x="6837" y="1387"/>
                    <a:pt x="6554" y="1009"/>
                  </a:cubicBezTo>
                  <a:cubicBezTo>
                    <a:pt x="6837" y="788"/>
                    <a:pt x="7152" y="725"/>
                    <a:pt x="7467" y="725"/>
                  </a:cubicBezTo>
                  <a:close/>
                  <a:moveTo>
                    <a:pt x="7121" y="10019"/>
                  </a:moveTo>
                  <a:lnTo>
                    <a:pt x="7121" y="11469"/>
                  </a:lnTo>
                  <a:lnTo>
                    <a:pt x="4979" y="11469"/>
                  </a:lnTo>
                  <a:lnTo>
                    <a:pt x="4979" y="10019"/>
                  </a:lnTo>
                  <a:close/>
                  <a:moveTo>
                    <a:pt x="4632" y="1"/>
                  </a:moveTo>
                  <a:cubicBezTo>
                    <a:pt x="3340" y="1"/>
                    <a:pt x="2269" y="1009"/>
                    <a:pt x="2175" y="2301"/>
                  </a:cubicBezTo>
                  <a:cubicBezTo>
                    <a:pt x="1292" y="2616"/>
                    <a:pt x="694" y="3403"/>
                    <a:pt x="694" y="4317"/>
                  </a:cubicBezTo>
                  <a:cubicBezTo>
                    <a:pt x="694" y="4726"/>
                    <a:pt x="820" y="5136"/>
                    <a:pt x="1072" y="5483"/>
                  </a:cubicBezTo>
                  <a:cubicBezTo>
                    <a:pt x="379" y="5955"/>
                    <a:pt x="1" y="6711"/>
                    <a:pt x="1" y="7530"/>
                  </a:cubicBezTo>
                  <a:cubicBezTo>
                    <a:pt x="1" y="8917"/>
                    <a:pt x="1135" y="10019"/>
                    <a:pt x="2521" y="10019"/>
                  </a:cubicBezTo>
                  <a:lnTo>
                    <a:pt x="4285" y="10019"/>
                  </a:lnTo>
                  <a:lnTo>
                    <a:pt x="4285" y="11469"/>
                  </a:lnTo>
                  <a:lnTo>
                    <a:pt x="2521" y="11469"/>
                  </a:lnTo>
                  <a:cubicBezTo>
                    <a:pt x="2332" y="11469"/>
                    <a:pt x="2175" y="11626"/>
                    <a:pt x="2175" y="11815"/>
                  </a:cubicBezTo>
                  <a:cubicBezTo>
                    <a:pt x="2175" y="12036"/>
                    <a:pt x="2332" y="12193"/>
                    <a:pt x="2521" y="12193"/>
                  </a:cubicBezTo>
                  <a:lnTo>
                    <a:pt x="9641" y="12193"/>
                  </a:lnTo>
                  <a:cubicBezTo>
                    <a:pt x="9830" y="12193"/>
                    <a:pt x="9988" y="12036"/>
                    <a:pt x="9988" y="11815"/>
                  </a:cubicBezTo>
                  <a:cubicBezTo>
                    <a:pt x="9988" y="11626"/>
                    <a:pt x="9830" y="11469"/>
                    <a:pt x="9641" y="11469"/>
                  </a:cubicBezTo>
                  <a:lnTo>
                    <a:pt x="7877" y="11469"/>
                  </a:lnTo>
                  <a:lnTo>
                    <a:pt x="7877" y="10019"/>
                  </a:lnTo>
                  <a:lnTo>
                    <a:pt x="9610" y="10019"/>
                  </a:lnTo>
                  <a:cubicBezTo>
                    <a:pt x="10964" y="10019"/>
                    <a:pt x="12130" y="8917"/>
                    <a:pt x="12130" y="7530"/>
                  </a:cubicBezTo>
                  <a:cubicBezTo>
                    <a:pt x="12130" y="6711"/>
                    <a:pt x="11721" y="5955"/>
                    <a:pt x="11059" y="5483"/>
                  </a:cubicBezTo>
                  <a:cubicBezTo>
                    <a:pt x="11280" y="5136"/>
                    <a:pt x="11406" y="4726"/>
                    <a:pt x="11406" y="4317"/>
                  </a:cubicBezTo>
                  <a:cubicBezTo>
                    <a:pt x="11406" y="3403"/>
                    <a:pt x="10838" y="2584"/>
                    <a:pt x="9956" y="2301"/>
                  </a:cubicBezTo>
                  <a:cubicBezTo>
                    <a:pt x="9830" y="1040"/>
                    <a:pt x="8791" y="1"/>
                    <a:pt x="7467" y="1"/>
                  </a:cubicBezTo>
                  <a:cubicBezTo>
                    <a:pt x="6963" y="1"/>
                    <a:pt x="6459" y="158"/>
                    <a:pt x="6050" y="442"/>
                  </a:cubicBezTo>
                  <a:cubicBezTo>
                    <a:pt x="5672" y="158"/>
                    <a:pt x="5168" y="1"/>
                    <a:pt x="463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E738A78-AC27-4BD3-85EC-8F55BB97D8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876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" name="Google Shape;386;p81"/>
          <p:cNvSpPr txBox="1">
            <a:spLocks noGrp="1"/>
          </p:cNvSpPr>
          <p:nvPr>
            <p:ph type="ctrTitle"/>
          </p:nvPr>
        </p:nvSpPr>
        <p:spPr>
          <a:xfrm>
            <a:off x="2334252" y="1143647"/>
            <a:ext cx="447549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a typeface="Arial"/>
              </a:rPr>
              <a:t>US Banks’ Loan Loss Provision in last three quarters ($M)</a:t>
            </a:r>
          </a:p>
        </p:txBody>
      </p:sp>
      <p:sp>
        <p:nvSpPr>
          <p:cNvPr id="387" name="Google Shape;387;p81"/>
          <p:cNvSpPr/>
          <p:nvPr/>
        </p:nvSpPr>
        <p:spPr>
          <a:xfrm>
            <a:off x="-1" y="46549"/>
            <a:ext cx="6691088" cy="891465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Banks preparing for Covid-driven credit default wave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212AF7-3162-47A7-965C-3A7D257C3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7" b="10264"/>
          <a:stretch/>
        </p:blipFill>
        <p:spPr bwMode="auto">
          <a:xfrm>
            <a:off x="2393464" y="1892777"/>
            <a:ext cx="4357073" cy="2686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285A60-8892-4226-A4A4-4FCD68872E69}"/>
              </a:ext>
            </a:extLst>
          </p:cNvPr>
          <p:cNvSpPr txBox="1"/>
          <p:nvPr/>
        </p:nvSpPr>
        <p:spPr>
          <a:xfrm>
            <a:off x="174171" y="4837337"/>
            <a:ext cx="4847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Source: Statista (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8"/>
              </a:rPr>
              <a:t>https://www.statista.com/chart/22266/bank-loan-loss-provisions/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6FBA803-D06F-4505-8A20-7FE7A29BCB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93017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427;p85">
            <a:extLst>
              <a:ext uri="{FF2B5EF4-FFF2-40B4-BE49-F238E27FC236}">
                <a16:creationId xmlns:a16="http://schemas.microsoft.com/office/drawing/2014/main" id="{E0B2A332-3D0D-4371-A245-088082DC52B3}"/>
              </a:ext>
            </a:extLst>
          </p:cNvPr>
          <p:cNvSpPr/>
          <p:nvPr/>
        </p:nvSpPr>
        <p:spPr>
          <a:xfrm>
            <a:off x="0" y="103599"/>
            <a:ext cx="5116286" cy="891465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Universal Credit should act risk averse in current market</a:t>
            </a:r>
            <a:endParaRPr lang="en-US" sz="2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Google Shape;386;p81">
            <a:extLst>
              <a:ext uri="{FF2B5EF4-FFF2-40B4-BE49-F238E27FC236}">
                <a16:creationId xmlns:a16="http://schemas.microsoft.com/office/drawing/2014/main" id="{4711DC5D-7FE0-4477-9CC7-92C37DF23B91}"/>
              </a:ext>
            </a:extLst>
          </p:cNvPr>
          <p:cNvSpPr txBox="1">
            <a:spLocks/>
          </p:cNvSpPr>
          <p:nvPr/>
        </p:nvSpPr>
        <p:spPr>
          <a:xfrm>
            <a:off x="1385190" y="1874165"/>
            <a:ext cx="279138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Rising debt balance mostly driven by mortgages 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8" name="Google Shape;4913;p133">
            <a:extLst>
              <a:ext uri="{FF2B5EF4-FFF2-40B4-BE49-F238E27FC236}">
                <a16:creationId xmlns:a16="http://schemas.microsoft.com/office/drawing/2014/main" id="{7968A287-531F-4A7B-8DAD-2EA95019E578}"/>
              </a:ext>
            </a:extLst>
          </p:cNvPr>
          <p:cNvGrpSpPr/>
          <p:nvPr/>
        </p:nvGrpSpPr>
        <p:grpSpPr>
          <a:xfrm>
            <a:off x="482482" y="1766443"/>
            <a:ext cx="639964" cy="646331"/>
            <a:chOff x="-64764500" y="2280550"/>
            <a:chExt cx="316650" cy="319800"/>
          </a:xfrm>
        </p:grpSpPr>
        <p:sp>
          <p:nvSpPr>
            <p:cNvPr id="36" name="Google Shape;4914;p133">
              <a:extLst>
                <a:ext uri="{FF2B5EF4-FFF2-40B4-BE49-F238E27FC236}">
                  <a16:creationId xmlns:a16="http://schemas.microsoft.com/office/drawing/2014/main" id="{C979B1E9-B1E6-480B-BD0B-D9F1631BBC99}"/>
                </a:ext>
              </a:extLst>
            </p:cNvPr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Google Shape;4915;p133">
              <a:extLst>
                <a:ext uri="{FF2B5EF4-FFF2-40B4-BE49-F238E27FC236}">
                  <a16:creationId xmlns:a16="http://schemas.microsoft.com/office/drawing/2014/main" id="{7BBC88D7-0E5E-490B-B85A-1FD404A906D8}"/>
                </a:ext>
              </a:extLst>
            </p:cNvPr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0" name="Google Shape;386;p81">
            <a:extLst>
              <a:ext uri="{FF2B5EF4-FFF2-40B4-BE49-F238E27FC236}">
                <a16:creationId xmlns:a16="http://schemas.microsoft.com/office/drawing/2014/main" id="{B5E187A6-EF4C-470D-9EC1-5608F996AEE6}"/>
              </a:ext>
            </a:extLst>
          </p:cNvPr>
          <p:cNvSpPr txBox="1">
            <a:spLocks/>
          </p:cNvSpPr>
          <p:nvPr/>
        </p:nvSpPr>
        <p:spPr>
          <a:xfrm>
            <a:off x="1385190" y="2834004"/>
            <a:ext cx="27913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Most personal loan applications made to refinance or consolidate existing debt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Google Shape;386;p81">
            <a:extLst>
              <a:ext uri="{FF2B5EF4-FFF2-40B4-BE49-F238E27FC236}">
                <a16:creationId xmlns:a16="http://schemas.microsoft.com/office/drawing/2014/main" id="{9AC1F05B-94B3-4B08-90A3-84EB4571B682}"/>
              </a:ext>
            </a:extLst>
          </p:cNvPr>
          <p:cNvSpPr txBox="1">
            <a:spLocks/>
          </p:cNvSpPr>
          <p:nvPr/>
        </p:nvSpPr>
        <p:spPr>
          <a:xfrm>
            <a:off x="1385190" y="3984645"/>
            <a:ext cx="279138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Default-wave anticipated by major US lenders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9" name="Google Shape;5031;p133">
            <a:extLst>
              <a:ext uri="{FF2B5EF4-FFF2-40B4-BE49-F238E27FC236}">
                <a16:creationId xmlns:a16="http://schemas.microsoft.com/office/drawing/2014/main" id="{81576B9D-B6D3-4AFC-90E3-EF6F3036FA8E}"/>
              </a:ext>
            </a:extLst>
          </p:cNvPr>
          <p:cNvGrpSpPr/>
          <p:nvPr/>
        </p:nvGrpSpPr>
        <p:grpSpPr>
          <a:xfrm>
            <a:off x="482482" y="2838363"/>
            <a:ext cx="639964" cy="637612"/>
            <a:chOff x="-63666550" y="2278975"/>
            <a:chExt cx="319800" cy="318625"/>
          </a:xfrm>
        </p:grpSpPr>
        <p:sp>
          <p:nvSpPr>
            <p:cNvPr id="40" name="Google Shape;5032;p133">
              <a:extLst>
                <a:ext uri="{FF2B5EF4-FFF2-40B4-BE49-F238E27FC236}">
                  <a16:creationId xmlns:a16="http://schemas.microsoft.com/office/drawing/2014/main" id="{A11E113B-E048-4E69-AD3F-59DE1E8E8B3E}"/>
                </a:ext>
              </a:extLst>
            </p:cNvPr>
            <p:cNvSpPr/>
            <p:nvPr/>
          </p:nvSpPr>
          <p:spPr>
            <a:xfrm>
              <a:off x="-63481450" y="2309700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Google Shape;5033;p133">
              <a:extLst>
                <a:ext uri="{FF2B5EF4-FFF2-40B4-BE49-F238E27FC236}">
                  <a16:creationId xmlns:a16="http://schemas.microsoft.com/office/drawing/2014/main" id="{5A1BE1F2-C202-44BC-9597-E8081A1778AC}"/>
                </a:ext>
              </a:extLst>
            </p:cNvPr>
            <p:cNvSpPr/>
            <p:nvPr/>
          </p:nvSpPr>
          <p:spPr>
            <a:xfrm>
              <a:off x="-63666550" y="2278975"/>
              <a:ext cx="319800" cy="318625"/>
            </a:xfrm>
            <a:custGeom>
              <a:avLst/>
              <a:gdLst/>
              <a:ahLst/>
              <a:cxnLst/>
              <a:rect l="l" t="t" r="r" b="b"/>
              <a:pathLst>
                <a:path w="12792" h="12745" extrusionOk="0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oogle Shape;7226;p138">
            <a:extLst>
              <a:ext uri="{FF2B5EF4-FFF2-40B4-BE49-F238E27FC236}">
                <a16:creationId xmlns:a16="http://schemas.microsoft.com/office/drawing/2014/main" id="{5F246CC6-3F70-4BD0-A9A0-0F72E8215B8C}"/>
              </a:ext>
            </a:extLst>
          </p:cNvPr>
          <p:cNvGrpSpPr/>
          <p:nvPr/>
        </p:nvGrpSpPr>
        <p:grpSpPr>
          <a:xfrm>
            <a:off x="486964" y="3900103"/>
            <a:ext cx="635482" cy="599971"/>
            <a:chOff x="-25844850" y="2357750"/>
            <a:chExt cx="296175" cy="279625"/>
          </a:xfrm>
        </p:grpSpPr>
        <p:sp>
          <p:nvSpPr>
            <p:cNvPr id="43" name="Google Shape;7227;p138">
              <a:extLst>
                <a:ext uri="{FF2B5EF4-FFF2-40B4-BE49-F238E27FC236}">
                  <a16:creationId xmlns:a16="http://schemas.microsoft.com/office/drawing/2014/main" id="{CF0A9A4A-E225-4DCB-A9BF-31A9DABBBB13}"/>
                </a:ext>
              </a:extLst>
            </p:cNvPr>
            <p:cNvSpPr/>
            <p:nvPr/>
          </p:nvSpPr>
          <p:spPr>
            <a:xfrm>
              <a:off x="-25792075" y="2428625"/>
              <a:ext cx="191425" cy="208750"/>
            </a:xfrm>
            <a:custGeom>
              <a:avLst/>
              <a:gdLst/>
              <a:ahLst/>
              <a:cxnLst/>
              <a:rect l="l" t="t" r="r" b="b"/>
              <a:pathLst>
                <a:path w="7657" h="8350" extrusionOk="0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Google Shape;7228;p138">
              <a:extLst>
                <a:ext uri="{FF2B5EF4-FFF2-40B4-BE49-F238E27FC236}">
                  <a16:creationId xmlns:a16="http://schemas.microsoft.com/office/drawing/2014/main" id="{1DD214BC-CDF1-4B77-9C5D-431A7D2A0FAB}"/>
                </a:ext>
              </a:extLst>
            </p:cNvPr>
            <p:cNvSpPr/>
            <p:nvPr/>
          </p:nvSpPr>
          <p:spPr>
            <a:xfrm>
              <a:off x="-25602250" y="2497950"/>
              <a:ext cx="53575" cy="17350"/>
            </a:xfrm>
            <a:custGeom>
              <a:avLst/>
              <a:gdLst/>
              <a:ahLst/>
              <a:cxnLst/>
              <a:rect l="l" t="t" r="r" b="b"/>
              <a:pathLst>
                <a:path w="2143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Google Shape;7229;p138">
              <a:extLst>
                <a:ext uri="{FF2B5EF4-FFF2-40B4-BE49-F238E27FC236}">
                  <a16:creationId xmlns:a16="http://schemas.microsoft.com/office/drawing/2014/main" id="{3B675C7B-E9FE-4648-AE2A-9EEE88CF3356}"/>
                </a:ext>
              </a:extLst>
            </p:cNvPr>
            <p:cNvSpPr/>
            <p:nvPr/>
          </p:nvSpPr>
          <p:spPr>
            <a:xfrm>
              <a:off x="-25844850" y="2497950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Google Shape;7230;p138">
              <a:extLst>
                <a:ext uri="{FF2B5EF4-FFF2-40B4-BE49-F238E27FC236}">
                  <a16:creationId xmlns:a16="http://schemas.microsoft.com/office/drawing/2014/main" id="{4E0379AA-126E-4CA3-B835-8A5E59BD5D8F}"/>
                </a:ext>
              </a:extLst>
            </p:cNvPr>
            <p:cNvSpPr/>
            <p:nvPr/>
          </p:nvSpPr>
          <p:spPr>
            <a:xfrm>
              <a:off x="-25706225" y="2357750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" name="Google Shape;7231;p138">
              <a:extLst>
                <a:ext uri="{FF2B5EF4-FFF2-40B4-BE49-F238E27FC236}">
                  <a16:creationId xmlns:a16="http://schemas.microsoft.com/office/drawing/2014/main" id="{FB3B7C3E-003A-4E8D-8E02-F06EB696FCFB}"/>
                </a:ext>
              </a:extLst>
            </p:cNvPr>
            <p:cNvSpPr/>
            <p:nvPr/>
          </p:nvSpPr>
          <p:spPr>
            <a:xfrm>
              <a:off x="-25804675" y="2400275"/>
              <a:ext cx="42550" cy="41775"/>
            </a:xfrm>
            <a:custGeom>
              <a:avLst/>
              <a:gdLst/>
              <a:ahLst/>
              <a:cxnLst/>
              <a:rect l="l" t="t" r="r" b="b"/>
              <a:pathLst>
                <a:path w="1702" h="1671" extrusionOk="0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Google Shape;7232;p138">
              <a:extLst>
                <a:ext uri="{FF2B5EF4-FFF2-40B4-BE49-F238E27FC236}">
                  <a16:creationId xmlns:a16="http://schemas.microsoft.com/office/drawing/2014/main" id="{B94AD1AD-337B-4366-8C2E-FABF7B321ADC}"/>
                </a:ext>
              </a:extLst>
            </p:cNvPr>
            <p:cNvSpPr/>
            <p:nvPr/>
          </p:nvSpPr>
          <p:spPr>
            <a:xfrm>
              <a:off x="-25632175" y="2400275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BD4CC8B-F9EE-4434-B926-0388B0D7D4B0}"/>
              </a:ext>
            </a:extLst>
          </p:cNvPr>
          <p:cNvSpPr/>
          <p:nvPr/>
        </p:nvSpPr>
        <p:spPr bwMode="invGray">
          <a:xfrm flipV="1">
            <a:off x="4314651" y="2728729"/>
            <a:ext cx="903235" cy="856881"/>
          </a:xfrm>
          <a:prstGeom prst="rightArrow">
            <a:avLst>
              <a:gd name="adj1" fmla="val 50000"/>
              <a:gd name="adj2" fmla="val 58761"/>
            </a:avLst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Google Shape;4952;p133">
            <a:extLst>
              <a:ext uri="{FF2B5EF4-FFF2-40B4-BE49-F238E27FC236}">
                <a16:creationId xmlns:a16="http://schemas.microsoft.com/office/drawing/2014/main" id="{3F4F71C5-AC64-4331-B75F-D7430F9701F2}"/>
              </a:ext>
            </a:extLst>
          </p:cNvPr>
          <p:cNvSpPr/>
          <p:nvPr/>
        </p:nvSpPr>
        <p:spPr>
          <a:xfrm>
            <a:off x="5827339" y="2303192"/>
            <a:ext cx="639964" cy="644753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Google Shape;386;p81">
            <a:extLst>
              <a:ext uri="{FF2B5EF4-FFF2-40B4-BE49-F238E27FC236}">
                <a16:creationId xmlns:a16="http://schemas.microsoft.com/office/drawing/2014/main" id="{E0DD58FE-E7F2-4FD2-975E-DA794A42B70A}"/>
              </a:ext>
            </a:extLst>
          </p:cNvPr>
          <p:cNvSpPr txBox="1">
            <a:spLocks/>
          </p:cNvSpPr>
          <p:nvPr/>
        </p:nvSpPr>
        <p:spPr>
          <a:xfrm>
            <a:off x="6584285" y="2302403"/>
            <a:ext cx="23490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Conservative risk management helps prevent impending default-wave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2" name="Google Shape;9058;p142">
            <a:extLst>
              <a:ext uri="{FF2B5EF4-FFF2-40B4-BE49-F238E27FC236}">
                <a16:creationId xmlns:a16="http://schemas.microsoft.com/office/drawing/2014/main" id="{4F9667F1-B572-41FB-8B2B-41BD56254775}"/>
              </a:ext>
            </a:extLst>
          </p:cNvPr>
          <p:cNvGrpSpPr/>
          <p:nvPr/>
        </p:nvGrpSpPr>
        <p:grpSpPr>
          <a:xfrm>
            <a:off x="5799295" y="3366392"/>
            <a:ext cx="670225" cy="643294"/>
            <a:chOff x="2140225" y="2318650"/>
            <a:chExt cx="307975" cy="295600"/>
          </a:xfrm>
        </p:grpSpPr>
        <p:sp>
          <p:nvSpPr>
            <p:cNvPr id="53" name="Google Shape;9059;p142">
              <a:extLst>
                <a:ext uri="{FF2B5EF4-FFF2-40B4-BE49-F238E27FC236}">
                  <a16:creationId xmlns:a16="http://schemas.microsoft.com/office/drawing/2014/main" id="{011AD59D-1F7F-4EC9-A292-994D83894343}"/>
                </a:ext>
              </a:extLst>
            </p:cNvPr>
            <p:cNvSpPr/>
            <p:nvPr/>
          </p:nvSpPr>
          <p:spPr>
            <a:xfrm>
              <a:off x="2281200" y="2353025"/>
              <a:ext cx="104000" cy="121300"/>
            </a:xfrm>
            <a:custGeom>
              <a:avLst/>
              <a:gdLst/>
              <a:ahLst/>
              <a:cxnLst/>
              <a:rect l="l" t="t" r="r" b="b"/>
              <a:pathLst>
                <a:path w="4160" h="4852" extrusionOk="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4" name="Google Shape;9060;p142">
              <a:extLst>
                <a:ext uri="{FF2B5EF4-FFF2-40B4-BE49-F238E27FC236}">
                  <a16:creationId xmlns:a16="http://schemas.microsoft.com/office/drawing/2014/main" id="{381093EB-D622-4829-966D-A2544386DC24}"/>
                </a:ext>
              </a:extLst>
            </p:cNvPr>
            <p:cNvSpPr/>
            <p:nvPr/>
          </p:nvSpPr>
          <p:spPr>
            <a:xfrm>
              <a:off x="2140225" y="2318650"/>
              <a:ext cx="307975" cy="295600"/>
            </a:xfrm>
            <a:custGeom>
              <a:avLst/>
              <a:gdLst/>
              <a:ahLst/>
              <a:cxnLst/>
              <a:rect l="l" t="t" r="r" b="b"/>
              <a:pathLst>
                <a:path w="12319" h="11824" extrusionOk="0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5" name="Google Shape;386;p81">
            <a:extLst>
              <a:ext uri="{FF2B5EF4-FFF2-40B4-BE49-F238E27FC236}">
                <a16:creationId xmlns:a16="http://schemas.microsoft.com/office/drawing/2014/main" id="{4AF0E2CB-7C47-42EF-AEBD-5B17CF1B2174}"/>
              </a:ext>
            </a:extLst>
          </p:cNvPr>
          <p:cNvSpPr txBox="1">
            <a:spLocks/>
          </p:cNvSpPr>
          <p:nvPr/>
        </p:nvSpPr>
        <p:spPr>
          <a:xfrm>
            <a:off x="6584285" y="3257152"/>
            <a:ext cx="234904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Thorough behavioural data analysis required to assess debt management loan applications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5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463C120A-1722-4490-B8CB-88CDA11C90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2407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94385E6D-80B2-4BF0-9364-858F7BFD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2" y="586761"/>
            <a:ext cx="2482425" cy="1292631"/>
          </a:xfrm>
        </p:spPr>
        <p:txBody>
          <a:bodyPr vert="horz" wrap="square" lIns="91425" tIns="91425" rIns="91425" bIns="91425">
            <a:spAutoFit/>
          </a:bodyPr>
          <a:lstStyle/>
          <a:p>
            <a:r>
              <a:rPr lang="hu-HU" sz="2400" dirty="0" err="1"/>
              <a:t>Our</a:t>
            </a:r>
            <a:r>
              <a:rPr lang="hu-HU" sz="2400" dirty="0"/>
              <a:t> </a:t>
            </a:r>
            <a:r>
              <a:rPr lang="hu-HU" sz="2400" dirty="0" err="1"/>
              <a:t>understanding</a:t>
            </a:r>
            <a:r>
              <a:rPr lang="hu-HU" sz="2400" dirty="0"/>
              <a:t> of </a:t>
            </a:r>
            <a:r>
              <a:rPr lang="hu-HU" sz="2400" dirty="0" err="1"/>
              <a:t>Universal</a:t>
            </a:r>
            <a:r>
              <a:rPr lang="hu-HU" sz="2400" dirty="0"/>
              <a:t> Credit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2607BB-6127-4161-B962-7266EF7EAC18}"/>
              </a:ext>
            </a:extLst>
          </p:cNvPr>
          <p:cNvSpPr txBox="1"/>
          <p:nvPr/>
        </p:nvSpPr>
        <p:spPr>
          <a:xfrm>
            <a:off x="1995714" y="4804875"/>
            <a:ext cx="486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Manual processing is assumed based on available information on Universal Credit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2F9B68-2211-4594-A0F1-AC56DE118FEB}"/>
              </a:ext>
            </a:extLst>
          </p:cNvPr>
          <p:cNvSpPr txBox="1"/>
          <p:nvPr/>
        </p:nvSpPr>
        <p:spPr>
          <a:xfrm>
            <a:off x="3445386" y="1154156"/>
            <a:ext cx="43778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Universal Credit’s current loan processing system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8760EF1-2118-483F-BEEB-667DB0F2F515}"/>
              </a:ext>
            </a:extLst>
          </p:cNvPr>
          <p:cNvGrpSpPr/>
          <p:nvPr/>
        </p:nvGrpSpPr>
        <p:grpSpPr>
          <a:xfrm>
            <a:off x="3445386" y="1667373"/>
            <a:ext cx="4690102" cy="2441928"/>
            <a:chOff x="3445386" y="1667373"/>
            <a:chExt cx="4690102" cy="24419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C22401-F582-4041-ADCE-192404DCF279}"/>
                </a:ext>
              </a:extLst>
            </p:cNvPr>
            <p:cNvSpPr/>
            <p:nvPr/>
          </p:nvSpPr>
          <p:spPr>
            <a:xfrm>
              <a:off x="5832988" y="1667373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Credit officer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A0A184-F39A-48F7-A233-125619D74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5215" y="1820933"/>
              <a:ext cx="1020396" cy="0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9769B87-3AE4-4FDF-91DC-C16372EEA717}"/>
                </a:ext>
              </a:extLst>
            </p:cNvPr>
            <p:cNvCxnSpPr>
              <a:cxnSpLocks/>
            </p:cNvCxnSpPr>
            <p:nvPr/>
          </p:nvCxnSpPr>
          <p:spPr>
            <a:xfrm>
              <a:off x="4795215" y="2046137"/>
              <a:ext cx="1045029" cy="0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5CE79CC-B9C8-41E5-946C-E0ED5ED9C891}"/>
                </a:ext>
              </a:extLst>
            </p:cNvPr>
            <p:cNvSpPr/>
            <p:nvPr/>
          </p:nvSpPr>
          <p:spPr>
            <a:xfrm>
              <a:off x="5832989" y="2627453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Credit processor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9B85631-DCF9-48A5-A678-F7F7711DB1AE}"/>
                </a:ext>
              </a:extLst>
            </p:cNvPr>
            <p:cNvCxnSpPr>
              <a:cxnSpLocks/>
              <a:stCxn id="46" idx="2"/>
              <a:endCxn id="54" idx="0"/>
            </p:cNvCxnSpPr>
            <p:nvPr/>
          </p:nvCxnSpPr>
          <p:spPr>
            <a:xfrm>
              <a:off x="6507903" y="2139088"/>
              <a:ext cx="1" cy="488365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4F56B9-4884-459E-A522-18DC993F5D86}"/>
                </a:ext>
              </a:extLst>
            </p:cNvPr>
            <p:cNvSpPr/>
            <p:nvPr/>
          </p:nvSpPr>
          <p:spPr>
            <a:xfrm>
              <a:off x="4880318" y="3637586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Accept loan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8C0308-4762-425F-AECC-C9B92D526A5A}"/>
                </a:ext>
              </a:extLst>
            </p:cNvPr>
            <p:cNvSpPr/>
            <p:nvPr/>
          </p:nvSpPr>
          <p:spPr>
            <a:xfrm>
              <a:off x="6785659" y="3637586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Reject loan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054BFA-27A7-43D9-B89B-01FCE62B55DD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6230147" y="3099168"/>
              <a:ext cx="277757" cy="488365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22621A4-04C2-42E2-8699-1A8D8DE1111E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507904" y="3099168"/>
              <a:ext cx="277755" cy="488365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E8A4202-A497-4BE0-8E67-26A338686273}"/>
                </a:ext>
              </a:extLst>
            </p:cNvPr>
            <p:cNvSpPr/>
            <p:nvPr/>
          </p:nvSpPr>
          <p:spPr>
            <a:xfrm>
              <a:off x="3445386" y="1685808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35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B12C569-7614-44C0-A5E9-280F51B954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9571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B12C569-7614-44C0-A5E9-280F51B95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" name="Google Shape;367;p79"/>
          <p:cNvSpPr txBox="1">
            <a:spLocks noGrp="1"/>
          </p:cNvSpPr>
          <p:nvPr>
            <p:ph type="ctrTitle"/>
          </p:nvPr>
        </p:nvSpPr>
        <p:spPr>
          <a:xfrm flipH="1">
            <a:off x="2029192" y="1970175"/>
            <a:ext cx="5085615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000" dirty="0"/>
              <a:t>2. OUR OFFER</a:t>
            </a:r>
            <a:endParaRPr sz="3000" dirty="0"/>
          </a:p>
        </p:txBody>
      </p:sp>
      <p:sp>
        <p:nvSpPr>
          <p:cNvPr id="369" name="Google Shape;369;p79"/>
          <p:cNvSpPr/>
          <p:nvPr/>
        </p:nvSpPr>
        <p:spPr>
          <a:xfrm>
            <a:off x="-4393055" y="-485625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70" name="Google Shape;370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8025" y="-485625"/>
            <a:ext cx="1727750" cy="172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155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PRESENTATIONDONOTDELETE" val="&lt;?xml version=&quot;1.0&quot; encoding=&quot;UTF-16&quot; standalone=&quot;yes&quot;?&gt;&lt;root reqver=&quot;27037&quot;&gt;&lt;version val=&quot;326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2.36609999999999986997E+00&quot;&gt;&lt;m_msothmcolidx val=&quot;0&quot;/&gt;&lt;m_rgb r=&quot;7F&quot; g=&quot;7F&quot; b=&quot;7F&quot;/&gt;&lt;/elem&gt;&lt;elem m_fUsage=&quot;2.31949000000000005173E+00&quot;&gt;&lt;m_msothmcolidx val=&quot;0&quot;/&gt;&lt;m_rgb r=&quot;26&quot; g=&quot;26&quot; b=&quot;26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I4H3vGMWLWctE7SSYtz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1a5ru15TCdskfQoxMF_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16gO6glIb0HyLQAdkNU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7sBz3iQ_zo2vF0LT7S2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a5RJehscI1JxMSUgPMX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fg0lEePf_Koj3p18Pvl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9zf.untT8Q.9PKs76G8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nj64uuxx9br7N0VNMVW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VdeuHnHbuUsHVpMvqfC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iLHicebPs_yuQ0No2mB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Pj77XYBmFr4ztJlgzIX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kJuZnbAl8qrEz2o3vle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DHfnVpbpD94TnYwL3qJ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r6IaJTSdJ0TpFMo634D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i5dG1xHXSSqW8xiPUIc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yCLMAxGKvFX_oCT17Ld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Nyj6.JGvyMWr0ykCcFd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7eWHtA771zCIT4wE6Cp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MeaB27Ms9vHmeBtpch.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Tk.ajhlB4WeV.uTfJIXM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33THBlLliCikP.Ebz8N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yPMay5iD5_4dBdkwUYH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fVWmkZkRXLjNMbxa9yo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b7_v4zZMa82evg_jdt6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biTEVwvlNoXTFqM1iH_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1cXouzv0GRMLesKJ9sE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9N0Q5UksXN7WDmc36Bo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jywVq5Onf6KVrizZcWs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tF5LmxEk6t1sIBM1no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FkLMn.kBa35IAxqUohE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VRQhPWJPbRTZjZfb.r9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2IJMSooPnOrEnXTl5t1C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L63CGbDM9c6M8aquqwm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cE2nEl8OycC3bTL3pPh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iWQoUsJ1hRuyvhxwrlm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wt2cncUNZARSPQXqivC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9IRGwnJAiDlE_Wll8v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7GxG1dZFgK7LlVEjixr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Eahwd5mI5gLrbfkl1se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HGK_UfPUkA6Q83L5e7r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JEq4J7aigjGf8pOvMmt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NtD2vTzk_GNgN.3Om1.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aSRSDjxHFxZRBIy6IJq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2QFKgjFyOWER3xoBSJ9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LboJW_N_7vEllf9RiYq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CurtRpWY89bHsbV6UEV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KbbIgezrsHIMAI4qKy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9_J2UyLUr16ZxoLvSj4s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4LcuL6HiMVmmhQyxeh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QUF.C1ItFuMwr7FxQN4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GVmcxFwczkSpR47fv8h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TF2wBFVy92eDNtXhivT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6HPtlfYYgjFtu4ex.9w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PgWuI66muHQH_pqHolj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y.DNF1h.eIpEzP2f_xq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TwQGtLgSriJfqMxBNbM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bRblYyFBRo34SyEgCEC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4OdGxJrDcWoMYQB6qUP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dVxnWlVeC3JQ.pmUNm.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WATr1TKIf5Hqbrd6o3w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xH5LA8vQNZQLsSKfcS_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mXwgC1ZaOg6zT09vbh0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Qu6ehOU93gDsVHDeqVP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h414JdpF49MAJlUowrO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2eDP7m3HE7goOX8HG9r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5HM0x15CZQjU.Ds_yo9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KN1apFJFTtV4anQksh8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WzfU6rgHhXDYGft5Qbe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bnxYC.9DuwQzfvmeALz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Cenz.8Mjn8uMuPsFKAI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ITwlWOMJ56flIrPkCTy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musEmVv.eYGw7aqo_Wt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ibXkpzhxfY_r0yb2Q4K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jLd71wqoBSQqZdH4CN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OVyhbQ78qGUjeaGwFgOg"/>
</p:tagLst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855</Words>
  <Application>Microsoft Office PowerPoint</Application>
  <PresentationFormat>On-screen Show (16:9)</PresentationFormat>
  <Paragraphs>188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Fira Sans Extra Condensed Medium</vt:lpstr>
      <vt:lpstr>Pontano Sans</vt:lpstr>
      <vt:lpstr>Roboto Slab Light</vt:lpstr>
      <vt:lpstr>Arial</vt:lpstr>
      <vt:lpstr>Assistant Light</vt:lpstr>
      <vt:lpstr>Nunito Sans</vt:lpstr>
      <vt:lpstr>Nunito Sans ExtraBold</vt:lpstr>
      <vt:lpstr>Marketing Newsletter</vt:lpstr>
      <vt:lpstr>Simple Light</vt:lpstr>
      <vt:lpstr>Simple Light</vt:lpstr>
      <vt:lpstr>think-cell Slide</vt:lpstr>
      <vt:lpstr>Universal Credit Risk Management  System Proposal </vt:lpstr>
      <vt:lpstr>AGENDA</vt:lpstr>
      <vt:lpstr>1. MARKET OVERVIEW</vt:lpstr>
      <vt:lpstr>PowerPoint Presentation</vt:lpstr>
      <vt:lpstr>PowerPoint Presentation</vt:lpstr>
      <vt:lpstr>US Banks’ Loan Loss Provision in last three quarters ($M)</vt:lpstr>
      <vt:lpstr>PowerPoint Presentation</vt:lpstr>
      <vt:lpstr>Our understanding of Universal Credit</vt:lpstr>
      <vt:lpstr>2. OUR OFFER</vt:lpstr>
      <vt:lpstr>PowerPoint Presentation</vt:lpstr>
      <vt:lpstr>PowerPoint Presentation</vt:lpstr>
      <vt:lpstr>PowerPoint Presentation</vt:lpstr>
      <vt:lpstr>3. DELIVERABLES &amp; WHY US?</vt:lpstr>
      <vt:lpstr>PowerPoint Presentation</vt:lpstr>
      <vt:lpstr>WHY US? </vt:lpstr>
      <vt:lpstr>FIVE SIGNETS CONSULTING 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Management   Preventing Loan Default</dc:title>
  <dc:creator>Zozi</dc:creator>
  <cp:lastModifiedBy>ÁLDOTT, ZOLTÁN (PGT)</cp:lastModifiedBy>
  <cp:revision>45</cp:revision>
  <dcterms:modified xsi:type="dcterms:W3CDTF">2021-12-06T20:15:06Z</dcterms:modified>
</cp:coreProperties>
</file>