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60" r:id="rId4"/>
    <p:sldId id="266" r:id="rId5"/>
    <p:sldId id="292" r:id="rId6"/>
    <p:sldId id="272" r:id="rId7"/>
    <p:sldId id="293" r:id="rId8"/>
    <p:sldId id="294" r:id="rId9"/>
    <p:sldId id="295" r:id="rId10"/>
    <p:sldId id="278" r:id="rId11"/>
    <p:sldId id="284" r:id="rId12"/>
    <p:sldId id="296" r:id="rId13"/>
    <p:sldId id="287" r:id="rId14"/>
    <p:sldId id="29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3984BF"/>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758" autoAdjust="0"/>
  </p:normalViewPr>
  <p:slideViewPr>
    <p:cSldViewPr snapToGrid="0">
      <p:cViewPr varScale="1">
        <p:scale>
          <a:sx n="87" d="100"/>
          <a:sy n="87" d="100"/>
        </p:scale>
        <p:origin x="499" y="10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390877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28232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283557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28269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97025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2021/9/15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9.bin"/><Relationship Id="rId3" Type="http://schemas.openxmlformats.org/officeDocument/2006/relationships/notesSlide" Target="../notesSlides/notesSlide10.xml"/><Relationship Id="rId7" Type="http://schemas.openxmlformats.org/officeDocument/2006/relationships/oleObject" Target="../embeddings/oleObject36.bin"/><Relationship Id="rId12"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9.wmf"/><Relationship Id="rId4" Type="http://schemas.openxmlformats.org/officeDocument/2006/relationships/image" Target="../media/image4.png"/><Relationship Id="rId9" Type="http://schemas.openxmlformats.org/officeDocument/2006/relationships/oleObject" Target="../embeddings/oleObject37.bin"/><Relationship Id="rId14" Type="http://schemas.openxmlformats.org/officeDocument/2006/relationships/image" Target="../media/image41.w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zoziha.github.io/SPH-homework/" TargetMode="External"/><Relationship Id="rId5" Type="http://schemas.openxmlformats.org/officeDocument/2006/relationships/hyperlink" Target="https://zoziha.github.io/SPH/" TargetMode="External"/><Relationship Id="rId4" Type="http://schemas.openxmlformats.org/officeDocument/2006/relationships/hyperlink" Target="https://github.com/zoziha/SPH"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blog.csdn.net/liuyunduo/article/details/84098884"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1.wmf"/><Relationship Id="rId3" Type="http://schemas.openxmlformats.org/officeDocument/2006/relationships/notesSlide" Target="../notesSlides/notesSlide4.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19"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oleObject" Target="../embeddings/oleObject3.bin"/><Relationship Id="rId14" Type="http://schemas.openxmlformats.org/officeDocument/2006/relationships/image" Target="../media/image9.wmf"/><Relationship Id="rId22"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4.png"/><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8.bin"/><Relationship Id="rId3" Type="http://schemas.openxmlformats.org/officeDocument/2006/relationships/notesSlide" Target="../notesSlides/notesSlide6.xml"/><Relationship Id="rId7" Type="http://schemas.openxmlformats.org/officeDocument/2006/relationships/oleObject" Target="../embeddings/oleObject15.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image" Target="../media/image21.png"/><Relationship Id="rId10" Type="http://schemas.openxmlformats.org/officeDocument/2006/relationships/image" Target="../media/image18.wmf"/><Relationship Id="rId4" Type="http://schemas.openxmlformats.org/officeDocument/2006/relationships/image" Target="../media/image4.png"/><Relationship Id="rId9" Type="http://schemas.openxmlformats.org/officeDocument/2006/relationships/oleObject" Target="../embeddings/oleObject16.bin"/><Relationship Id="rId14"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7.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4.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5.bin"/><Relationship Id="rId18" Type="http://schemas.openxmlformats.org/officeDocument/2006/relationships/image" Target="../media/image30.wmf"/><Relationship Id="rId3" Type="http://schemas.openxmlformats.org/officeDocument/2006/relationships/notesSlide" Target="../notesSlides/notesSlide8.xml"/><Relationship Id="rId7" Type="http://schemas.openxmlformats.org/officeDocument/2006/relationships/oleObject" Target="../embeddings/oleObject22.bin"/><Relationship Id="rId12" Type="http://schemas.openxmlformats.org/officeDocument/2006/relationships/image" Target="../media/image27.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29.wmf"/><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6.wmf"/><Relationship Id="rId4" Type="http://schemas.openxmlformats.org/officeDocument/2006/relationships/image" Target="../media/image4.png"/><Relationship Id="rId9" Type="http://schemas.openxmlformats.org/officeDocument/2006/relationships/oleObject" Target="../embeddings/oleObject23.bin"/><Relationship Id="rId14" Type="http://schemas.openxmlformats.org/officeDocument/2006/relationships/image" Target="../media/image28.w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2.bin"/><Relationship Id="rId18" Type="http://schemas.openxmlformats.org/officeDocument/2006/relationships/image" Target="../media/image30.wmf"/><Relationship Id="rId3" Type="http://schemas.openxmlformats.org/officeDocument/2006/relationships/notesSlide" Target="../notesSlides/notesSlide9.xml"/><Relationship Id="rId7" Type="http://schemas.openxmlformats.org/officeDocument/2006/relationships/oleObject" Target="../embeddings/oleObject29.bin"/><Relationship Id="rId12" Type="http://schemas.openxmlformats.org/officeDocument/2006/relationships/image" Target="../media/image34.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3.wmf"/><Relationship Id="rId4" Type="http://schemas.openxmlformats.org/officeDocument/2006/relationships/image" Target="../media/image4.png"/><Relationship Id="rId9" Type="http://schemas.openxmlformats.org/officeDocument/2006/relationships/oleObject" Target="../embeddings/oleObject30.bin"/><Relationship Id="rId14"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177536"/>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27257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059625"/>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2738" y="2669091"/>
            <a:ext cx="12192000" cy="1661993"/>
          </a:xfrm>
          <a:prstGeom prst="rect">
            <a:avLst/>
          </a:prstGeom>
          <a:noFill/>
        </p:spPr>
        <p:txBody>
          <a:bodyPr wrap="square" rtlCol="0">
            <a:spAutoFit/>
          </a:bodyPr>
          <a:lstStyle/>
          <a:p>
            <a:pPr algn="ct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基于</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`SPH`</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的舰船砰击力学仿</a:t>
            </a:r>
            <a:r>
              <a:rPr lang="zh-CN" altLang="en-US" sz="2800" b="1" dirty="0" smtClean="0">
                <a:solidFill>
                  <a:schemeClr val="bg1">
                    <a:lumMod val="95000"/>
                  </a:schemeClr>
                </a:solidFill>
                <a:latin typeface="微软雅黑" panose="020B0503020204020204" pitchFamily="34" charset="-122"/>
                <a:ea typeface="微软雅黑" panose="020B0503020204020204" pitchFamily="34" charset="-122"/>
              </a:rPr>
              <a:t>真</a:t>
            </a:r>
            <a:endParaRPr lang="en-US" altLang="zh-CN" sz="28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光滑、粒子、</a:t>
            </a:r>
            <a:r>
              <a:rPr lang="en-US" altLang="zh-CN" sz="5400" b="1" dirty="0" smtClean="0">
                <a:solidFill>
                  <a:schemeClr val="bg1">
                    <a:lumMod val="95000"/>
                  </a:schemeClr>
                </a:solidFill>
                <a:latin typeface="微软雅黑" panose="020B0503020204020204" pitchFamily="34" charset="-122"/>
                <a:ea typeface="微软雅黑" panose="020B0503020204020204" pitchFamily="34" charset="-122"/>
              </a:rPr>
              <a:t>NS</a:t>
            </a: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方程（流体动力学）</a:t>
            </a:r>
            <a:endParaRPr lang="en-US" altLang="zh-CN" sz="5400" b="1" dirty="0" smtClean="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2072832" y="5366471"/>
            <a:ext cx="5115454"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汇报</a:t>
            </a:r>
            <a:r>
              <a:rPr lang="zh-CN" altLang="en-US" b="1" dirty="0" smtClean="0">
                <a:solidFill>
                  <a:srgbClr val="004EA2"/>
                </a:solidFill>
                <a:latin typeface="微软雅黑" panose="020B0503020204020204" pitchFamily="34" charset="-122"/>
                <a:ea typeface="微软雅黑" panose="020B0503020204020204" pitchFamily="34" charset="-122"/>
              </a:rPr>
              <a:t>人</a:t>
            </a:r>
            <a:r>
              <a:rPr lang="zh-CN" altLang="en-US" dirty="0" smtClean="0">
                <a:solidFill>
                  <a:srgbClr val="004EA2"/>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左志华（</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zuo.zhihua@qq.com</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7444961" y="5366471"/>
            <a:ext cx="2236461" cy="400085"/>
          </a:xfrm>
          <a:prstGeom prst="rect">
            <a:avLst/>
          </a:prstGeom>
          <a:noFill/>
        </p:spPr>
        <p:txBody>
          <a:bodyPr wrap="none" lIns="91416" tIns="45708" rIns="91416" bIns="45708"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指导老师</a:t>
            </a:r>
            <a:r>
              <a:rPr lang="zh-CN" altLang="en-US" sz="2000" b="1" dirty="0" smtClean="0">
                <a:solidFill>
                  <a:srgbClr val="004EA2"/>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廖</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康平</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466053" y="6238690"/>
            <a:ext cx="3254417" cy="369332"/>
          </a:xfrm>
          <a:prstGeom prst="rect">
            <a:avLst/>
          </a:prstGeom>
        </p:spPr>
        <p:txBody>
          <a:bodyPr wrap="none">
            <a:spAutoFit/>
          </a:bodyPr>
          <a:lstStyle/>
          <a:p>
            <a:r>
              <a:rPr lang="zh-CN" altLang="en-US" b="1" u="sng" dirty="0">
                <a:solidFill>
                  <a:srgbClr val="004EA2"/>
                </a:solidFill>
                <a:latin typeface="微软雅黑" panose="020B0503020204020204" pitchFamily="34" charset="-122"/>
                <a:ea typeface="微软雅黑" panose="020B0503020204020204" pitchFamily="34" charset="-122"/>
              </a:rPr>
              <a:t>哈尔</a:t>
            </a:r>
            <a:r>
              <a:rPr lang="zh-CN" altLang="en-US" b="1" u="sng" dirty="0" smtClean="0">
                <a:solidFill>
                  <a:srgbClr val="004EA2"/>
                </a:solidFill>
                <a:latin typeface="微软雅黑" panose="020B0503020204020204" pitchFamily="34" charset="-122"/>
                <a:ea typeface="微软雅黑" panose="020B0503020204020204" pitchFamily="34" charset="-122"/>
              </a:rPr>
              <a:t>滨工程大学 船舶工程学院</a:t>
            </a:r>
            <a:endParaRPr lang="zh-CN" altLang="en-US" u="sng" dirty="0">
              <a:solidFill>
                <a:srgbClr val="004EA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8248" y="101310"/>
            <a:ext cx="1344000" cy="589380"/>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SPH</a:t>
            </a:r>
            <a:r>
              <a:rPr lang="zh-CN" altLang="en-US" sz="1600" b="1" dirty="0">
                <a:solidFill>
                  <a:schemeClr val="bg1"/>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6"/>
          <p:cNvSpPr txBox="1"/>
          <p:nvPr/>
        </p:nvSpPr>
        <p:spPr>
          <a:xfrm>
            <a:off x="5879206" y="1023720"/>
            <a:ext cx="6046631" cy="589380"/>
          </a:xfrm>
          <a:prstGeom prst="rect">
            <a:avLst/>
          </a:prstGeom>
          <a:noFill/>
        </p:spPr>
        <p:txBody>
          <a:bodyPr wrap="square" lIns="0" tIns="48000" rIns="0" bIns="48000" rtlCol="0">
            <a:spAutoFit/>
          </a:bodyPr>
          <a:lstStyle/>
          <a:p>
            <a:pPr algn="ctr"/>
            <a:r>
              <a:rPr lang="en-US" altLang="zh-CN" sz="3200" b="1" dirty="0">
                <a:solidFill>
                  <a:srgbClr val="004EA2"/>
                </a:solidFill>
                <a:latin typeface="微软雅黑" panose="020B0503020204020204" pitchFamily="34" charset="-122"/>
                <a:ea typeface="微软雅黑" panose="020B0503020204020204" pitchFamily="34" charset="-122"/>
              </a:rPr>
              <a:t>4 SPH</a:t>
            </a:r>
            <a:r>
              <a:rPr lang="zh-CN" altLang="en-US" sz="3200" b="1" dirty="0">
                <a:solidFill>
                  <a:srgbClr val="004EA2"/>
                </a:solidFill>
                <a:latin typeface="微软雅黑" panose="020B0503020204020204" pitchFamily="34" charset="-122"/>
                <a:ea typeface="微软雅黑" panose="020B0503020204020204" pitchFamily="34" charset="-122"/>
              </a:rPr>
              <a:t>方法中的流体控制方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4" name="矩形 33"/>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斜纹 34"/>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斜纹 36"/>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9"/>
          <p:cNvSpPr/>
          <p:nvPr/>
        </p:nvSpPr>
        <p:spPr>
          <a:xfrm>
            <a:off x="509565" y="1228565"/>
            <a:ext cx="11218477" cy="5410712"/>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事情（理论）还远没有结束</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[3]</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密度的粒子近似法（连续性方程</a:t>
            </a:r>
            <a:r>
              <a:rPr lang="zh-CN" altLang="en-US" dirty="0" smtClean="0">
                <a:solidFill>
                  <a:srgbClr val="004EA2"/>
                </a:solidFill>
                <a:latin typeface="微软雅黑" panose="020B0503020204020204" pitchFamily="34" charset="-122"/>
                <a:ea typeface="微软雅黑" panose="020B0503020204020204" pitchFamily="34" charset="-122"/>
              </a:rPr>
              <a:t>）：</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密度求和</a:t>
            </a:r>
            <a:r>
              <a:rPr lang="zh-CN" altLang="en-US" dirty="0" smtClean="0">
                <a:latin typeface="微软雅黑" panose="020B0503020204020204" pitchFamily="34" charset="-122"/>
                <a:ea typeface="微软雅黑" panose="020B0503020204020204" pitchFamily="34" charset="-122"/>
              </a:rPr>
              <a:t>法：适</a:t>
            </a:r>
            <a:r>
              <a:rPr lang="zh-CN" altLang="en-US" dirty="0">
                <a:latin typeface="微软雅黑" panose="020B0503020204020204" pitchFamily="34" charset="-122"/>
                <a:ea typeface="微软雅黑" panose="020B0503020204020204" pitchFamily="34" charset="-122"/>
              </a:rPr>
              <a:t>用于广义流体力学问题，体现了</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近似法的本质。</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连续性密度法：适用于强间断问题的模拟（如爆炸、高速冲击等）。</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动量方程的粒子近</a:t>
            </a:r>
            <a:r>
              <a:rPr lang="zh-CN" altLang="en-US" dirty="0" smtClean="0">
                <a:solidFill>
                  <a:srgbClr val="004EA2"/>
                </a:solidFill>
                <a:latin typeface="微软雅黑" panose="020B0503020204020204" pitchFamily="34" charset="-122"/>
                <a:ea typeface="微软雅黑" panose="020B0503020204020204" pitchFamily="34" charset="-122"/>
              </a:rPr>
              <a:t>似：</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方法属于直接法，可模拟不同粘度系数的流体</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等等</a:t>
            </a:r>
            <a:r>
              <a:rPr lang="en-US" altLang="zh-CN" dirty="0" smtClean="0">
                <a:solidFill>
                  <a:srgbClr val="FF0000"/>
                </a:solidFill>
                <a:latin typeface="微软雅黑" panose="020B0503020204020204" pitchFamily="34" charset="-122"/>
                <a:ea typeface="微软雅黑" panose="020B0503020204020204" pitchFamily="34" charset="-122"/>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2242360987"/>
              </p:ext>
            </p:extLst>
          </p:nvPr>
        </p:nvGraphicFramePr>
        <p:xfrm>
          <a:off x="2840066" y="2188766"/>
          <a:ext cx="1378286" cy="720000"/>
        </p:xfrm>
        <a:graphic>
          <a:graphicData uri="http://schemas.openxmlformats.org/presentationml/2006/ole">
            <mc:AlternateContent xmlns:mc="http://schemas.openxmlformats.org/markup-compatibility/2006">
              <mc:Choice xmlns:v="urn:schemas-microsoft-com:vml" Requires="v">
                <p:oleObj spid="_x0000_s7215" name="Equation" r:id="rId5" imgW="850680" imgH="444240" progId="Equation.DSMT4">
                  <p:embed/>
                </p:oleObj>
              </mc:Choice>
              <mc:Fallback>
                <p:oleObj name="Equation" r:id="rId5" imgW="850680" imgH="444240" progId="Equation.DSMT4">
                  <p:embed/>
                  <p:pic>
                    <p:nvPicPr>
                      <p:cNvPr id="0" name=""/>
                      <p:cNvPicPr/>
                      <p:nvPr/>
                    </p:nvPicPr>
                    <p:blipFill>
                      <a:blip r:embed="rId6"/>
                      <a:stretch>
                        <a:fillRect/>
                      </a:stretch>
                    </p:blipFill>
                    <p:spPr>
                      <a:xfrm>
                        <a:off x="2840066" y="2188766"/>
                        <a:ext cx="1378286" cy="7200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87614147"/>
              </p:ext>
            </p:extLst>
          </p:nvPr>
        </p:nvGraphicFramePr>
        <p:xfrm>
          <a:off x="7365901" y="1983010"/>
          <a:ext cx="1234286" cy="1080000"/>
        </p:xfrm>
        <a:graphic>
          <a:graphicData uri="http://schemas.openxmlformats.org/presentationml/2006/ole">
            <mc:AlternateContent xmlns:mc="http://schemas.openxmlformats.org/markup-compatibility/2006">
              <mc:Choice xmlns:v="urn:schemas-microsoft-com:vml" Requires="v">
                <p:oleObj spid="_x0000_s7216" name="Equation" r:id="rId7" imgW="1015920" imgH="888840" progId="Equation.DSMT4">
                  <p:embed/>
                </p:oleObj>
              </mc:Choice>
              <mc:Fallback>
                <p:oleObj name="Equation" r:id="rId7" imgW="1015920" imgH="888840" progId="Equation.DSMT4">
                  <p:embed/>
                  <p:pic>
                    <p:nvPicPr>
                      <p:cNvPr id="0" name=""/>
                      <p:cNvPicPr/>
                      <p:nvPr/>
                    </p:nvPicPr>
                    <p:blipFill>
                      <a:blip r:embed="rId8"/>
                      <a:stretch>
                        <a:fillRect/>
                      </a:stretch>
                    </p:blipFill>
                    <p:spPr>
                      <a:xfrm>
                        <a:off x="7365901" y="1983010"/>
                        <a:ext cx="1234286" cy="10800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026727"/>
              </p:ext>
            </p:extLst>
          </p:nvPr>
        </p:nvGraphicFramePr>
        <p:xfrm>
          <a:off x="2509209" y="3372660"/>
          <a:ext cx="2040000" cy="720000"/>
        </p:xfrm>
        <a:graphic>
          <a:graphicData uri="http://schemas.openxmlformats.org/presentationml/2006/ole">
            <mc:AlternateContent xmlns:mc="http://schemas.openxmlformats.org/markup-compatibility/2006">
              <mc:Choice xmlns:v="urn:schemas-microsoft-com:vml" Requires="v">
                <p:oleObj spid="_x0000_s7217" name="Equation" r:id="rId9" imgW="1295280" imgH="457200" progId="Equation.DSMT4">
                  <p:embed/>
                </p:oleObj>
              </mc:Choice>
              <mc:Fallback>
                <p:oleObj name="Equation" r:id="rId9" imgW="1295280" imgH="457200" progId="Equation.DSMT4">
                  <p:embed/>
                  <p:pic>
                    <p:nvPicPr>
                      <p:cNvPr id="0" name=""/>
                      <p:cNvPicPr/>
                      <p:nvPr/>
                    </p:nvPicPr>
                    <p:blipFill>
                      <a:blip r:embed="rId10"/>
                      <a:stretch>
                        <a:fillRect/>
                      </a:stretch>
                    </p:blipFill>
                    <p:spPr>
                      <a:xfrm>
                        <a:off x="2509209" y="3372660"/>
                        <a:ext cx="2040000" cy="72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68190868"/>
              </p:ext>
            </p:extLst>
          </p:nvPr>
        </p:nvGraphicFramePr>
        <p:xfrm>
          <a:off x="512521" y="4818811"/>
          <a:ext cx="4907368" cy="720000"/>
        </p:xfrm>
        <a:graphic>
          <a:graphicData uri="http://schemas.openxmlformats.org/presentationml/2006/ole">
            <mc:AlternateContent xmlns:mc="http://schemas.openxmlformats.org/markup-compatibility/2006">
              <mc:Choice xmlns:v="urn:schemas-microsoft-com:vml" Requires="v">
                <p:oleObj spid="_x0000_s7218" name="Equation" r:id="rId11" imgW="3288960" imgH="482400" progId="Equation.DSMT4">
                  <p:embed/>
                </p:oleObj>
              </mc:Choice>
              <mc:Fallback>
                <p:oleObj name="Equation" r:id="rId11" imgW="3288960" imgH="482400" progId="Equation.DSMT4">
                  <p:embed/>
                  <p:pic>
                    <p:nvPicPr>
                      <p:cNvPr id="0" name=""/>
                      <p:cNvPicPr/>
                      <p:nvPr/>
                    </p:nvPicPr>
                    <p:blipFill>
                      <a:blip r:embed="rId12"/>
                      <a:stretch>
                        <a:fillRect/>
                      </a:stretch>
                    </p:blipFill>
                    <p:spPr>
                      <a:xfrm>
                        <a:off x="512521" y="4818811"/>
                        <a:ext cx="4907368" cy="720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53515217"/>
              </p:ext>
            </p:extLst>
          </p:nvPr>
        </p:nvGraphicFramePr>
        <p:xfrm>
          <a:off x="6118803" y="4818811"/>
          <a:ext cx="5351351" cy="720000"/>
        </p:xfrm>
        <a:graphic>
          <a:graphicData uri="http://schemas.openxmlformats.org/presentationml/2006/ole">
            <mc:AlternateContent xmlns:mc="http://schemas.openxmlformats.org/markup-compatibility/2006">
              <mc:Choice xmlns:v="urn:schemas-microsoft-com:vml" Requires="v">
                <p:oleObj spid="_x0000_s7219" name="Equation" r:id="rId13" imgW="3492360" imgH="469800" progId="Equation.DSMT4">
                  <p:embed/>
                </p:oleObj>
              </mc:Choice>
              <mc:Fallback>
                <p:oleObj name="Equation" r:id="rId13" imgW="3492360" imgH="469800" progId="Equation.DSMT4">
                  <p:embed/>
                  <p:pic>
                    <p:nvPicPr>
                      <p:cNvPr id="0" name=""/>
                      <p:cNvPicPr/>
                      <p:nvPr/>
                    </p:nvPicPr>
                    <p:blipFill>
                      <a:blip r:embed="rId14"/>
                      <a:stretch>
                        <a:fillRect/>
                      </a:stretch>
                    </p:blipFill>
                    <p:spPr>
                      <a:xfrm>
                        <a:off x="6118803" y="4818811"/>
                        <a:ext cx="5351351" cy="720000"/>
                      </a:xfrm>
                      <a:prstGeom prst="rect">
                        <a:avLst/>
                      </a:prstGeom>
                    </p:spPr>
                  </p:pic>
                </p:oleObj>
              </mc:Fallback>
            </mc:AlternateContent>
          </a:graphicData>
        </a:graphic>
      </p:graphicFrame>
      <p:sp>
        <p:nvSpPr>
          <p:cNvPr id="68" name="右箭头 67"/>
          <p:cNvSpPr/>
          <p:nvPr/>
        </p:nvSpPr>
        <p:spPr>
          <a:xfrm>
            <a:off x="5399301" y="256138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5136959" y="2210012"/>
            <a:ext cx="1569660"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修正（正则）</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804295"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a:t>
            </a:r>
            <a:r>
              <a:rPr lang="zh-CN" altLang="en-US" sz="1600" b="1" dirty="0">
                <a:solidFill>
                  <a:schemeClr val="bg1"/>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292662"/>
          </a:xfrm>
          <a:prstGeom prst="rect">
            <a:avLst/>
          </a:prstGeom>
        </p:spPr>
        <p:txBody>
          <a:bodyPr wrap="square">
            <a:spAutoFit/>
          </a:bodyPr>
          <a:lstStyle/>
          <a:p>
            <a:pPr algn="just">
              <a:lnSpc>
                <a:spcPct val="150000"/>
              </a:lnSpc>
            </a:pPr>
            <a:r>
              <a:rPr lang="zh-CN" altLang="en-US" sz="2000" b="1" dirty="0" smtClean="0">
                <a:solidFill>
                  <a:srgbClr val="004EA2"/>
                </a:solidFill>
                <a:latin typeface="微软雅黑" panose="020B0503020204020204" pitchFamily="34" charset="-122"/>
                <a:ea typeface="微软雅黑" panose="020B0503020204020204" pitchFamily="34" charset="-122"/>
                <a:sym typeface="微软雅黑" panose="020B0503020204020204" pitchFamily="34" charset="-122"/>
              </a:rPr>
              <a:t>汇报小结：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光滑粒</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子流体动力学，由“光滑”、“粒子”、“流体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动力学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”三要素组成。</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通过分析，我们似乎获得了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算法的基本流程！理论与实践之间往往仍有鸿沟，在面对不同的实际问题，我们还是需要</a:t>
            </a:r>
            <a:r>
              <a:rPr lang="zh-CN" altLang="en-US" sz="1600" dirty="0" smtClean="0">
                <a:solidFill>
                  <a:srgbClr val="FF0000"/>
                </a:solidFill>
                <a:latin typeface="微软雅黑" panose="020B0503020204020204" pitchFamily="34" charset="-122"/>
                <a:ea typeface="微软雅黑" panose="020B0503020204020204" pitchFamily="34" charset="-122"/>
              </a:rPr>
              <a:t>不断地（积累与迭代）</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探求不同的、可行的解决方案。</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263745" y="3829668"/>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1263745" y="4749851"/>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Text Box 14"/>
          <p:cNvSpPr txBox="1">
            <a:spLocks noChangeArrowheads="1"/>
          </p:cNvSpPr>
          <p:nvPr/>
        </p:nvSpPr>
        <p:spPr bwMode="black">
          <a:xfrm>
            <a:off x="1972743" y="3667092"/>
            <a:ext cx="86597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我创建了一个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群：光滑粒子流体动力学（</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）学习群（</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667316027</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有群友</a:t>
            </a:r>
            <a:r>
              <a:rPr lang="en-US" altLang="zh-CN" sz="1600" dirty="0" smtClean="0">
                <a:solidFill>
                  <a:srgbClr val="FF0000"/>
                </a:solidFill>
                <a:latin typeface="微软雅黑" panose="020B0503020204020204" pitchFamily="34" charset="-122"/>
                <a:ea typeface="微软雅黑" panose="020B0503020204020204" pitchFamily="34" charset="-122"/>
              </a:rPr>
              <a:t>24</a:t>
            </a:r>
            <a:r>
              <a:rPr lang="zh-CN" altLang="en-US" sz="1600" dirty="0" smtClean="0">
                <a:solidFill>
                  <a:srgbClr val="FF0000"/>
                </a:solidFill>
                <a:latin typeface="微软雅黑" panose="020B0503020204020204" pitchFamily="34" charset="-122"/>
                <a:ea typeface="微软雅黑" panose="020B0503020204020204" pitchFamily="34" charset="-122"/>
              </a:rPr>
              <a:t>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 Box 14"/>
          <p:cNvSpPr txBox="1">
            <a:spLocks noChangeArrowheads="1"/>
          </p:cNvSpPr>
          <p:nvPr/>
        </p:nvSpPr>
        <p:spPr bwMode="black">
          <a:xfrm>
            <a:off x="1972744" y="4603196"/>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我根据</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光滑粒子流体动力学</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一种无网格粒子法</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上附带的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Fortran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代码，创建了一个开源代码托管仓库：</a:t>
            </a:r>
            <a:r>
              <a:rPr lang="en-US" altLang="zh-CN" sz="1600" dirty="0">
                <a:hlinkClick r:id="rId4"/>
              </a:rPr>
              <a:t>zoziha/SPH (github.com</a:t>
            </a:r>
            <a:r>
              <a:rPr lang="en-US" altLang="zh-CN" sz="1600" dirty="0" smtClean="0">
                <a:hlinkClick r:id="rId4"/>
              </a:rPr>
              <a:t>)</a:t>
            </a:r>
            <a:r>
              <a:rPr lang="en-US" altLang="zh-CN" sz="1600" dirty="0" smtClean="0"/>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（已支持四</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构建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统：</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make/cmake/visual studio/fpm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1263745" y="5719054"/>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black">
          <a:xfrm>
            <a:off x="1972743" y="5572399"/>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我开放了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个静态演示网页：</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r>
              <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hlinkClick r:id="rId5"/>
              </a:rPr>
              <a:t>交流研讨 </a:t>
            </a:r>
            <a:r>
              <a:rPr lang="en-US" altLang="zh-CN" sz="1600" dirty="0">
                <a:hlinkClick r:id="rId5"/>
              </a:rPr>
              <a:t>| SPH (zoziha.github.io</a:t>
            </a:r>
            <a:r>
              <a:rPr lang="en-US" altLang="zh-CN" sz="1600" dirty="0" smtClean="0">
                <a:hlinkClick r:id="rId5"/>
              </a:rPr>
              <a:t>)</a:t>
            </a:r>
            <a:r>
              <a:rPr lang="en-US" altLang="zh-CN" sz="1600" dirty="0" smtClean="0"/>
              <a:t> </a:t>
            </a:r>
            <a:r>
              <a:rPr lang="zh-CN" altLang="en-US" sz="1600" dirty="0" smtClean="0"/>
              <a:t>；</a:t>
            </a:r>
            <a:r>
              <a:rPr lang="en-US" altLang="zh-CN" sz="1600" dirty="0" smtClean="0"/>
              <a:t>2.</a:t>
            </a:r>
            <a:r>
              <a:rPr lang="zh-CN" altLang="en-US" sz="1600" dirty="0">
                <a:hlinkClick r:id="rId6"/>
              </a:rPr>
              <a:t>课程：高等水动力学 </a:t>
            </a:r>
            <a:r>
              <a:rPr lang="en-US" altLang="zh-CN" sz="1600" dirty="0">
                <a:hlinkClick r:id="rId6"/>
              </a:rPr>
              <a:t>| SPH-homework (zoziha.github.io)</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5 </a:t>
            </a:r>
            <a:r>
              <a:rPr lang="zh-CN" altLang="en-US" sz="3200" b="1" dirty="0" smtClean="0">
                <a:solidFill>
                  <a:srgbClr val="004EA2"/>
                </a:solidFill>
                <a:latin typeface="微软雅黑" panose="020B0503020204020204" pitchFamily="34" charset="-122"/>
                <a:ea typeface="微软雅黑" panose="020B0503020204020204" pitchFamily="34" charset="-122"/>
              </a:rPr>
              <a:t>总</a:t>
            </a:r>
            <a:r>
              <a:rPr lang="zh-CN" altLang="en-US" sz="3200" b="1" dirty="0">
                <a:solidFill>
                  <a:srgbClr val="004EA2"/>
                </a:solidFill>
                <a:latin typeface="微软雅黑" panose="020B0503020204020204" pitchFamily="34" charset="-122"/>
                <a:ea typeface="微软雅黑" panose="020B0503020204020204" pitchFamily="34" charset="-122"/>
              </a:rPr>
              <a:t>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84544"/>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a:t>
            </a:r>
            <a:r>
              <a:rPr lang="zh-CN" altLang="en-US" sz="1600" b="1" dirty="0">
                <a:solidFill>
                  <a:schemeClr val="bg1"/>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5 </a:t>
            </a:r>
            <a:r>
              <a:rPr lang="zh-CN" altLang="en-US" sz="3200" b="1" dirty="0" smtClean="0">
                <a:solidFill>
                  <a:srgbClr val="004EA2"/>
                </a:solidFill>
                <a:latin typeface="微软雅黑" panose="020B0503020204020204" pitchFamily="34" charset="-122"/>
                <a:ea typeface="微软雅黑" panose="020B0503020204020204" pitchFamily="34" charset="-122"/>
              </a:rPr>
              <a:t>总</a:t>
            </a:r>
            <a:r>
              <a:rPr lang="zh-CN" altLang="en-US" sz="3200" b="1" dirty="0">
                <a:solidFill>
                  <a:srgbClr val="004EA2"/>
                </a:solidFill>
                <a:latin typeface="微软雅黑" panose="020B0503020204020204" pitchFamily="34" charset="-122"/>
                <a:ea typeface="微软雅黑" panose="020B0503020204020204" pitchFamily="34" charset="-122"/>
              </a:rPr>
              <a:t>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4"/>
          <a:srcRect r="2427"/>
          <a:stretch/>
        </p:blipFill>
        <p:spPr>
          <a:xfrm>
            <a:off x="660759" y="1639390"/>
            <a:ext cx="4058190" cy="193178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5"/>
          <a:stretch>
            <a:fillRect/>
          </a:stretch>
        </p:blipFill>
        <p:spPr>
          <a:xfrm>
            <a:off x="7327938" y="1639390"/>
            <a:ext cx="4092606" cy="194280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5" name="图片 4"/>
          <p:cNvPicPr>
            <a:picLocks noChangeAspect="1"/>
          </p:cNvPicPr>
          <p:nvPr/>
        </p:nvPicPr>
        <p:blipFill rotWithShape="1">
          <a:blip r:embed="rId6"/>
          <a:srcRect r="2428"/>
          <a:stretch/>
        </p:blipFill>
        <p:spPr>
          <a:xfrm>
            <a:off x="7324519" y="3805697"/>
            <a:ext cx="4092606" cy="192549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7"/>
          <a:stretch>
            <a:fillRect/>
          </a:stretch>
        </p:blipFill>
        <p:spPr>
          <a:xfrm>
            <a:off x="660760" y="3806979"/>
            <a:ext cx="4058190" cy="192421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3" name="图片 2"/>
          <p:cNvPicPr>
            <a:picLocks noChangeAspect="1"/>
          </p:cNvPicPr>
          <p:nvPr/>
        </p:nvPicPr>
        <p:blipFill>
          <a:blip r:embed="rId8"/>
          <a:stretch>
            <a:fillRect/>
          </a:stretch>
        </p:blipFill>
        <p:spPr>
          <a:xfrm>
            <a:off x="4257955" y="2520490"/>
            <a:ext cx="3362045" cy="232488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7" name="文本框 6"/>
          <p:cNvSpPr txBox="1"/>
          <p:nvPr/>
        </p:nvSpPr>
        <p:spPr>
          <a:xfrm rot="1119462">
            <a:off x="3444185" y="4330975"/>
            <a:ext cx="4797445" cy="707886"/>
          </a:xfrm>
          <a:prstGeom prst="rect">
            <a:avLst/>
          </a:prstGeom>
          <a:noFill/>
        </p:spPr>
        <p:txBody>
          <a:bodyPr wrap="square" rtlCol="0">
            <a:spAutoFit/>
          </a:bodyPr>
          <a:lstStyle/>
          <a:p>
            <a:pPr algn="ctr"/>
            <a:r>
              <a:rPr lang="zh-CN" altLang="en-US" sz="4000" b="1" dirty="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欢</a:t>
            </a:r>
            <a:r>
              <a:rPr lang="zh-CN" altLang="en-US" sz="4000" b="1" dirty="0" smtClean="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迎加入与参与</a:t>
            </a:r>
            <a:r>
              <a:rPr lang="zh-CN" altLang="en-US" sz="4000" b="1" dirty="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72069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92792"/>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551948" y="101431"/>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总</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gray">
          <a:xfrm>
            <a:off x="1226923" y="173945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smtClean="0">
                <a:solidFill>
                  <a:prstClr val="black">
                    <a:lumMod val="75000"/>
                    <a:lumOff val="25000"/>
                  </a:prstClr>
                </a:solidFill>
                <a:latin typeface="微软雅黑" panose="020B0503020204020204" pitchFamily="34" charset="-122"/>
                <a:ea typeface="微软雅黑" panose="020B0503020204020204" pitchFamily="34" charset="-122"/>
              </a:rPr>
              <a:t>[1] </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王</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福军</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计算流体动力学分析</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–CFD</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软件原理与应用</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清华大学出版社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2004.</a:t>
            </a:r>
            <a:endParaRPr lang="en-US" altLang="zh-CN" sz="1540" noProof="1">
              <a:solidFill>
                <a:srgbClr val="333333"/>
              </a:solidFill>
              <a:cs typeface="Arial" panose="020B0604020202020204" pitchFamily="34" charset="0"/>
            </a:endParaRPr>
          </a:p>
        </p:txBody>
      </p:sp>
      <p:sp>
        <p:nvSpPr>
          <p:cNvPr id="38" name="Rectangle 5"/>
          <p:cNvSpPr>
            <a:spLocks noChangeArrowheads="1"/>
          </p:cNvSpPr>
          <p:nvPr/>
        </p:nvSpPr>
        <p:spPr bwMode="gray">
          <a:xfrm>
            <a:off x="1226923" y="248957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[2] </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约</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翰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D.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安德森</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计算流体力学基础及其应用</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机械工业出版社</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2007.</a:t>
            </a:r>
            <a:endParaRPr lang="en-US" altLang="zh-CN" sz="1540" noProof="1">
              <a:solidFill>
                <a:srgbClr val="333333"/>
              </a:solidFill>
              <a:cs typeface="Arial" panose="020B0604020202020204" pitchFamily="34" charset="0"/>
            </a:endParaRPr>
          </a:p>
        </p:txBody>
      </p:sp>
      <p:sp>
        <p:nvSpPr>
          <p:cNvPr id="39" name="Rectangle 5"/>
          <p:cNvSpPr>
            <a:spLocks noChangeArrowheads="1"/>
          </p:cNvSpPr>
          <p:nvPr/>
        </p:nvSpPr>
        <p:spPr bwMode="gray">
          <a:xfrm>
            <a:off x="1226923" y="320461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[3] G. R. Liu, M. B. Liu.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光滑粒子流体动力学</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一种无网格粒子法</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2005. </a:t>
            </a:r>
          </a:p>
        </p:txBody>
      </p:sp>
      <p:sp>
        <p:nvSpPr>
          <p:cNvPr id="40" name="Rectangle 5"/>
          <p:cNvSpPr>
            <a:spLocks noChangeArrowheads="1"/>
          </p:cNvSpPr>
          <p:nvPr/>
        </p:nvSpPr>
        <p:spPr bwMode="gray">
          <a:xfrm>
            <a:off x="1226923" y="3919661"/>
            <a:ext cx="10236383"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[4]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SPH</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算法简介</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对我的启</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蒙</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[EB/OL].(2018-11-15).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https</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hlinkClick r:id="rId4"/>
              </a:rPr>
              <a:t>://</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blog.csdn.net/liuyunduo/article/details/84098884</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说明：作者原</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文网址链</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接失效，所以仅采用有效参考链接。</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p>
        </p:txBody>
      </p:sp>
      <p:sp>
        <p:nvSpPr>
          <p:cNvPr id="44" name="TextBox 6">
            <a:extLst>
              <a:ext uri="{FF2B5EF4-FFF2-40B4-BE49-F238E27FC236}">
                <a16:creationId xmlns:a16="http://schemas.microsoft.com/office/drawing/2014/main" id="{A30875EC-7422-44F6-883B-72A63757D947}"/>
              </a:ext>
            </a:extLst>
          </p:cNvPr>
          <p:cNvSpPr txBox="1"/>
          <p:nvPr/>
        </p:nvSpPr>
        <p:spPr>
          <a:xfrm>
            <a:off x="534880" y="1050010"/>
            <a:ext cx="3942527" cy="589380"/>
          </a:xfrm>
          <a:prstGeom prst="rect">
            <a:avLst/>
          </a:prstGeom>
          <a:noFill/>
        </p:spPr>
        <p:txBody>
          <a:bodyPr wrap="square" lIns="0" tIns="48000" rIns="0" bIns="48000" rtlCol="0">
            <a:spAutoFit/>
          </a:bodyPr>
          <a:lstStyle/>
          <a:p>
            <a:r>
              <a:rPr lang="zh-CN" altLang="en-US" sz="3200" b="1" dirty="0" smtClean="0">
                <a:solidFill>
                  <a:srgbClr val="004EA2"/>
                </a:solidFill>
                <a:latin typeface="微软雅黑" panose="020B0503020204020204" pitchFamily="34" charset="-122"/>
                <a:ea typeface="微软雅黑" panose="020B0503020204020204" pitchFamily="34" charset="-122"/>
              </a:rPr>
              <a:t>参</a:t>
            </a:r>
            <a:r>
              <a:rPr lang="zh-CN" altLang="en-US" sz="3200" b="1" dirty="0">
                <a:solidFill>
                  <a:srgbClr val="004EA2"/>
                </a:solidFill>
                <a:latin typeface="微软雅黑" panose="020B0503020204020204" pitchFamily="34" charset="-122"/>
                <a:ea typeface="微软雅黑" panose="020B0503020204020204" pitchFamily="34" charset="-122"/>
              </a:rPr>
              <a:t>考文献</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0" y="3137598"/>
            <a:ext cx="12192000" cy="923330"/>
          </a:xfrm>
          <a:prstGeom prst="rect">
            <a:avLst/>
          </a:prstGeom>
          <a:noFill/>
        </p:spPr>
        <p:txBody>
          <a:bodyPr wrap="square" rtlCol="0">
            <a:spAutoFit/>
          </a:bodyPr>
          <a:lstStyle/>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请老师和各位同学指</a:t>
            </a:r>
            <a:r>
              <a:rPr lang="zh-CN" altLang="en-US" sz="5400" b="1" dirty="0">
                <a:solidFill>
                  <a:schemeClr val="bg1">
                    <a:lumMod val="95000"/>
                  </a:schemeClr>
                </a:solidFill>
                <a:latin typeface="微软雅黑" panose="020B0503020204020204" pitchFamily="34" charset="-122"/>
                <a:ea typeface="微软雅黑" panose="020B0503020204020204" pitchFamily="34" charset="-122"/>
              </a:rPr>
              <a:t>正</a:t>
            </a: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
        <p:nvSpPr>
          <p:cNvPr id="2" name="文本框 1">
            <a:extLst>
              <a:ext uri="{FF2B5EF4-FFF2-40B4-BE49-F238E27FC236}">
                <a16:creationId xmlns:a16="http://schemas.microsoft.com/office/drawing/2014/main" id="{F0D6B1BB-8FD4-4050-8A5B-0B033892E56C}"/>
              </a:ext>
            </a:extLst>
          </p:cNvPr>
          <p:cNvSpPr txBox="1"/>
          <p:nvPr/>
        </p:nvSpPr>
        <p:spPr>
          <a:xfrm>
            <a:off x="2130489" y="5682343"/>
            <a:ext cx="7931021" cy="881139"/>
          </a:xfrm>
          <a:prstGeom prst="rect">
            <a:avLst/>
          </a:prstGeom>
          <a:noFill/>
        </p:spPr>
        <p:txBody>
          <a:bodyPr wrap="square" rtlCol="0">
            <a:spAutoFit/>
          </a:bodyPr>
          <a:lstStyle/>
          <a:p>
            <a:pPr algn="ctr">
              <a:lnSpc>
                <a:spcPct val="150000"/>
              </a:lnSpc>
            </a:pPr>
            <a:r>
              <a:rPr lang="zh-CN" altLang="en-US" dirty="0" smtClean="0"/>
              <a:t>汇报人：左志华（</a:t>
            </a:r>
            <a:r>
              <a:rPr lang="en-US" altLang="zh-CN" dirty="0" smtClean="0"/>
              <a:t>zuo.zhihua@qq.com</a:t>
            </a:r>
            <a:r>
              <a:rPr lang="zh-CN" altLang="en-US" dirty="0" smtClean="0"/>
              <a:t>）</a:t>
            </a:r>
            <a:endParaRPr lang="en-US" altLang="zh-CN" dirty="0"/>
          </a:p>
          <a:p>
            <a:pPr algn="ctr">
              <a:lnSpc>
                <a:spcPct val="150000"/>
              </a:lnSpc>
            </a:pPr>
            <a:r>
              <a:rPr lang="zh-CN" altLang="en-US" dirty="0" smtClean="0"/>
              <a:t>哈</a:t>
            </a:r>
            <a:r>
              <a:rPr lang="zh-CN" altLang="en-US" dirty="0"/>
              <a:t>尔</a:t>
            </a:r>
            <a:r>
              <a:rPr lang="zh-CN" altLang="en-US" dirty="0" smtClean="0"/>
              <a:t>滨工程大学 船舶工程学院</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82A9A8-9338-4941-ACEF-DBA5755A33E0}"/>
              </a:ext>
            </a:extLst>
          </p:cNvPr>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108896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a:t>
            </a:r>
            <a:r>
              <a:rPr lang="zh-CN" altLang="en-US" sz="2400" b="1" dirty="0" smtClean="0"/>
              <a:t>背</a:t>
            </a:r>
            <a:r>
              <a:rPr lang="zh-CN" altLang="en-US" sz="2400" b="1" dirty="0"/>
              <a:t>景</a:t>
            </a:r>
          </a:p>
        </p:txBody>
      </p:sp>
      <p:sp>
        <p:nvSpPr>
          <p:cNvPr id="60" name="圆角矩形 59"/>
          <p:cNvSpPr/>
          <p:nvPr/>
        </p:nvSpPr>
        <p:spPr>
          <a:xfrm>
            <a:off x="6495393" y="2056890"/>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流</a:t>
            </a:r>
            <a:r>
              <a:rPr lang="zh-CN" altLang="en-US" sz="2400" b="1" dirty="0" smtClean="0"/>
              <a:t>体控制方程</a:t>
            </a:r>
            <a:endParaRPr lang="zh-CN" altLang="en-US" sz="2400" b="1" dirty="0"/>
          </a:p>
        </p:txBody>
      </p:sp>
      <p:sp>
        <p:nvSpPr>
          <p:cNvPr id="61" name="圆角矩形 60"/>
          <p:cNvSpPr/>
          <p:nvPr/>
        </p:nvSpPr>
        <p:spPr>
          <a:xfrm>
            <a:off x="6495393" y="302481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光滑、粒子、</a:t>
            </a:r>
            <a:r>
              <a:rPr lang="en-US" altLang="zh-CN" sz="2400" b="1" dirty="0" smtClean="0"/>
              <a:t>NS</a:t>
            </a:r>
            <a:r>
              <a:rPr lang="zh-CN" altLang="en-US" sz="2400" b="1" dirty="0" smtClean="0"/>
              <a:t>方程</a:t>
            </a:r>
            <a:endParaRPr lang="zh-CN" altLang="en-US" sz="2400" b="1" dirty="0"/>
          </a:p>
        </p:txBody>
      </p:sp>
      <p:sp>
        <p:nvSpPr>
          <p:cNvPr id="62" name="圆角矩形 61"/>
          <p:cNvSpPr/>
          <p:nvPr/>
        </p:nvSpPr>
        <p:spPr>
          <a:xfrm>
            <a:off x="6495393" y="3992742"/>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SPH</a:t>
            </a:r>
            <a:r>
              <a:rPr lang="zh-CN" altLang="en-US" sz="2400" b="1" dirty="0" smtClean="0"/>
              <a:t>方法中的流体控制方程</a:t>
            </a:r>
            <a:endParaRPr lang="zh-CN" altLang="en-US" sz="2400" b="1" dirty="0"/>
          </a:p>
        </p:txBody>
      </p:sp>
      <p:sp>
        <p:nvSpPr>
          <p:cNvPr id="63" name="圆角矩形 62"/>
          <p:cNvSpPr/>
          <p:nvPr/>
        </p:nvSpPr>
        <p:spPr>
          <a:xfrm>
            <a:off x="6495393" y="4960668"/>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总结</a:t>
            </a:r>
            <a:endParaRPr lang="zh-CN" altLang="en-US" sz="2400" b="1" dirty="0"/>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a:extLst>
              <a:ext uri="{FF2B5EF4-FFF2-40B4-BE49-F238E27FC236}">
                <a16:creationId xmlns:a16="http://schemas.microsoft.com/office/drawing/2014/main" id="{82615955-EF16-474A-AF7A-67DE2F988603}"/>
              </a:ext>
            </a:extLst>
          </p:cNvPr>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32F0E8D2-0B1A-4CEC-B417-4576340E8028}"/>
              </a:ext>
            </a:extLst>
          </p:cNvPr>
          <p:cNvSpPr/>
          <p:nvPr/>
        </p:nvSpPr>
        <p:spPr>
          <a:xfrm>
            <a:off x="5175949" y="302481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3BCA861A-32F7-4E14-9024-694A9A1B1578}"/>
              </a:ext>
            </a:extLst>
          </p:cNvPr>
          <p:cNvSpPr/>
          <p:nvPr/>
        </p:nvSpPr>
        <p:spPr>
          <a:xfrm>
            <a:off x="5175949" y="3992743"/>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AE8B4FA0-19B5-4169-939C-ADA479D95545}"/>
              </a:ext>
            </a:extLst>
          </p:cNvPr>
          <p:cNvSpPr/>
          <p:nvPr/>
        </p:nvSpPr>
        <p:spPr>
          <a:xfrm>
            <a:off x="5175949" y="4960669"/>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05</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2662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a:t>
            </a:r>
            <a:r>
              <a:rPr lang="zh-CN" altLang="en-US" sz="1600" b="1" dirty="0" smtClean="0">
                <a:solidFill>
                  <a:schemeClr val="bg1"/>
                </a:solidFill>
                <a:latin typeface="微软雅黑" panose="020B0503020204020204" pitchFamily="34" charset="-122"/>
                <a:ea typeface="微软雅黑" panose="020B0503020204020204" pitchFamily="34" charset="-122"/>
              </a:rPr>
              <a:t>背</a:t>
            </a:r>
            <a:r>
              <a:rPr lang="zh-CN" altLang="en-US" sz="1600" b="1" dirty="0">
                <a:solidFill>
                  <a:schemeClr val="bg1"/>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流</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体</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控制</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程</a:t>
            </a:r>
          </a:p>
        </p:txBody>
      </p:sp>
      <p:sp>
        <p:nvSpPr>
          <p:cNvPr id="28" name="TextBox 9"/>
          <p:cNvSpPr txBox="1"/>
          <p:nvPr/>
        </p:nvSpPr>
        <p:spPr>
          <a:xfrm>
            <a:off x="6778548" y="118033"/>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7"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90" y="1104659"/>
            <a:ext cx="3096744"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1 </a:t>
            </a:r>
            <a:r>
              <a:rPr lang="zh-CN" altLang="en-US" sz="3200" b="1" dirty="0">
                <a:solidFill>
                  <a:srgbClr val="004EA2"/>
                </a:solidFill>
                <a:latin typeface="微软雅黑" panose="020B0503020204020204" pitchFamily="34" charset="-122"/>
                <a:ea typeface="微软雅黑" panose="020B0503020204020204" pitchFamily="34" charset="-122"/>
              </a:rPr>
              <a:t>研究背景</a:t>
            </a:r>
          </a:p>
        </p:txBody>
      </p:sp>
      <p:sp>
        <p:nvSpPr>
          <p:cNvPr id="52" name="学论网-矩形 1"/>
          <p:cNvSpPr/>
          <p:nvPr/>
        </p:nvSpPr>
        <p:spPr>
          <a:xfrm>
            <a:off x="98726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42457"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9765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78319"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01 </a:t>
            </a:r>
            <a:r>
              <a:rPr lang="zh-CN" altLang="en-US" sz="2400" b="1" dirty="0" smtClean="0">
                <a:solidFill>
                  <a:srgbClr val="004EA2"/>
                </a:solidFill>
                <a:latin typeface="微软雅黑" panose="020B0503020204020204" pitchFamily="34" charset="-122"/>
                <a:ea typeface="微软雅黑" panose="020B0503020204020204" pitchFamily="34" charset="-122"/>
              </a:rPr>
              <a:t>工程</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工程上，一些船舶高速、砰击工况，还主要依赖实验，光滑粒子流体动力学在这方面有一些可探索的优势。</a:t>
            </a:r>
            <a:endParaRPr sz="1600" dirty="0">
              <a:latin typeface="微软雅黑" panose="020B0503020204020204" pitchFamily="34" charset="-122"/>
              <a:ea typeface="微软雅黑" panose="020B0503020204020204" pitchFamily="34" charset="-122"/>
            </a:endParaRPr>
          </a:p>
        </p:txBody>
      </p:sp>
      <p:sp>
        <p:nvSpPr>
          <p:cNvPr id="56" name="学论网-www.xuelun.me"/>
          <p:cNvSpPr txBox="1"/>
          <p:nvPr/>
        </p:nvSpPr>
        <p:spPr>
          <a:xfrm>
            <a:off x="4707806"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02 </a:t>
            </a:r>
            <a:r>
              <a:rPr lang="zh-CN" altLang="en-US" sz="2400" b="1" dirty="0" smtClean="0">
                <a:solidFill>
                  <a:srgbClr val="004EA2"/>
                </a:solidFill>
                <a:latin typeface="微软雅黑" panose="020B0503020204020204" pitchFamily="34" charset="-122"/>
                <a:ea typeface="微软雅黑" panose="020B0503020204020204" pitchFamily="34" charset="-122"/>
              </a:rPr>
              <a:t>学术</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无网格技术是拉式观点的重要实现，不像网格法，光滑粒子流体动力学理论仍存在不完善的地方。</a:t>
            </a:r>
            <a:endParaRPr sz="1600" dirty="0">
              <a:latin typeface="微软雅黑" panose="020B0503020204020204" pitchFamily="34" charset="-122"/>
              <a:ea typeface="微软雅黑" panose="020B0503020204020204" pitchFamily="34" charset="-122"/>
            </a:endParaRPr>
          </a:p>
        </p:txBody>
      </p:sp>
      <p:sp>
        <p:nvSpPr>
          <p:cNvPr id="57" name="学论网-www.xuelun.me"/>
          <p:cNvSpPr txBox="1"/>
          <p:nvPr/>
        </p:nvSpPr>
        <p:spPr>
          <a:xfrm>
            <a:off x="8163001" y="2372851"/>
            <a:ext cx="2781302" cy="1661993"/>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03 </a:t>
            </a:r>
            <a:r>
              <a:rPr lang="zh-CN" altLang="en-US" sz="2400" b="1" dirty="0" smtClean="0">
                <a:solidFill>
                  <a:srgbClr val="004EA2"/>
                </a:solidFill>
                <a:latin typeface="微软雅黑" panose="020B0503020204020204" pitchFamily="34" charset="-122"/>
                <a:ea typeface="微软雅黑" panose="020B0503020204020204" pitchFamily="34" charset="-122"/>
              </a:rPr>
              <a:t>个人发展</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从我自身发展上来看，作为一个船舶流体方向的学生，学习一门流体仿真技术是必需的。</a:t>
            </a:r>
            <a:endParaRPr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方法中的流体控制方程</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5078313"/>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控制方程的通用形式</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如果</a:t>
            </a:r>
            <a:r>
              <a:rPr lang="zh-CN" altLang="en-US" dirty="0" smtClean="0">
                <a:latin typeface="微软雅黑" panose="020B0503020204020204" pitchFamily="34" charset="-122"/>
                <a:ea typeface="微软雅黑" panose="020B0503020204020204" pitchFamily="34" charset="-122"/>
              </a:rPr>
              <a:t>用  表</a:t>
            </a:r>
            <a:r>
              <a:rPr lang="zh-CN" altLang="en-US" dirty="0">
                <a:latin typeface="微软雅黑" panose="020B0503020204020204" pitchFamily="34" charset="-122"/>
                <a:ea typeface="微软雅黑" panose="020B0503020204020204" pitchFamily="34" charset="-122"/>
              </a:rPr>
              <a:t>示通用变量，则四个基本控制方程（连续方程、动量方程、能量方程、组分方程）可以表达成以下通用形式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式</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通用变量，可以代</a:t>
            </a:r>
            <a:r>
              <a:rPr lang="zh-CN" altLang="en-US" dirty="0" smtClean="0">
                <a:latin typeface="微软雅黑" panose="020B0503020204020204" pitchFamily="34" charset="-122"/>
                <a:ea typeface="微软雅黑" panose="020B0503020204020204" pitchFamily="34" charset="-122"/>
              </a:rPr>
              <a:t>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等</a:t>
            </a:r>
            <a:r>
              <a:rPr lang="zh-CN" altLang="en-US" dirty="0">
                <a:latin typeface="微软雅黑" panose="020B0503020204020204" pitchFamily="34" charset="-122"/>
                <a:ea typeface="微软雅黑" panose="020B0503020204020204" pitchFamily="34" charset="-122"/>
              </a:rPr>
              <a:t>求解变量</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广义扩散系数</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广义源项。  </a:t>
            </a:r>
          </a:p>
          <a:p>
            <a:pPr algn="just">
              <a:lnSpc>
                <a:spcPct val="120000"/>
              </a:lnSpc>
            </a:pPr>
            <a:r>
              <a:rPr lang="zh-CN" altLang="en-US" dirty="0">
                <a:latin typeface="微软雅黑" panose="020B0503020204020204" pitchFamily="34" charset="-122"/>
                <a:ea typeface="微软雅黑" panose="020B0503020204020204" pitchFamily="34" charset="-122"/>
              </a:rPr>
              <a:t>式中各项依次为瞬态项（</a:t>
            </a:r>
            <a:r>
              <a:rPr lang="en-US" altLang="zh-CN" dirty="0">
                <a:latin typeface="微软雅黑" panose="020B0503020204020204" pitchFamily="34" charset="-122"/>
                <a:ea typeface="微软雅黑" panose="020B0503020204020204" pitchFamily="34" charset="-122"/>
              </a:rPr>
              <a:t>transient term</a:t>
            </a:r>
            <a:r>
              <a:rPr lang="zh-CN" altLang="en-US" dirty="0">
                <a:latin typeface="微软雅黑" panose="020B0503020204020204" pitchFamily="34" charset="-122"/>
                <a:ea typeface="微软雅黑" panose="020B0503020204020204" pitchFamily="34" charset="-122"/>
              </a:rPr>
              <a:t>）、对流</a:t>
            </a:r>
            <a:r>
              <a:rPr lang="zh-CN" altLang="en-US" dirty="0" smtClean="0">
                <a:latin typeface="微软雅黑" panose="020B0503020204020204" pitchFamily="34" charset="-122"/>
                <a:ea typeface="微软雅黑" panose="020B0503020204020204" pitchFamily="34" charset="-122"/>
              </a:rPr>
              <a:t>项</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convective term</a:t>
            </a:r>
            <a:r>
              <a:rPr lang="zh-CN" altLang="en-US" dirty="0" smtClean="0">
                <a:latin typeface="微软雅黑" panose="020B0503020204020204" pitchFamily="34" charset="-122"/>
                <a:ea typeface="微软雅黑" panose="020B0503020204020204" pitchFamily="34" charset="-122"/>
              </a:rPr>
              <a:t>）、扩散项（</a:t>
            </a:r>
            <a:r>
              <a:rPr lang="en-US" altLang="zh-CN" dirty="0" smtClean="0">
                <a:latin typeface="微软雅黑" panose="020B0503020204020204" pitchFamily="34" charset="-122"/>
                <a:ea typeface="微软雅黑" panose="020B0503020204020204" pitchFamily="34" charset="-122"/>
              </a:rPr>
              <a:t>diffusive term</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源项（</a:t>
            </a:r>
            <a:r>
              <a:rPr lang="en-US" altLang="zh-CN" dirty="0">
                <a:latin typeface="微软雅黑" panose="020B0503020204020204" pitchFamily="34" charset="-122"/>
                <a:ea typeface="微软雅黑" panose="020B0503020204020204" pitchFamily="34" charset="-122"/>
              </a:rPr>
              <a:t>source term</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这样，我们就只需要考虑通用微分方</a:t>
            </a:r>
            <a:r>
              <a:rPr lang="zh-CN" altLang="en-US" dirty="0" smtClean="0">
                <a:latin typeface="微软雅黑" panose="020B0503020204020204" pitchFamily="34" charset="-122"/>
                <a:ea typeface="微软雅黑" panose="020B0503020204020204" pitchFamily="34" charset="-122"/>
              </a:rPr>
              <a:t>程的</a:t>
            </a:r>
            <a:r>
              <a:rPr lang="zh-CN" altLang="en-US" dirty="0">
                <a:latin typeface="微软雅黑" panose="020B0503020204020204" pitchFamily="34" charset="-122"/>
                <a:ea typeface="微软雅黑" panose="020B0503020204020204" pitchFamily="34" charset="-122"/>
              </a:rPr>
              <a:t>数值解</a:t>
            </a:r>
            <a:r>
              <a:rPr lang="zh-CN" altLang="en-US" dirty="0" smtClean="0">
                <a:latin typeface="微软雅黑" panose="020B0503020204020204" pitchFamily="34" charset="-122"/>
                <a:ea typeface="微软雅黑" panose="020B0503020204020204" pitchFamily="34" charset="-122"/>
              </a:rPr>
              <a:t>，编</a:t>
            </a:r>
            <a:r>
              <a:rPr lang="zh-CN" altLang="en-US" dirty="0">
                <a:latin typeface="微软雅黑" panose="020B0503020204020204" pitchFamily="34" charset="-122"/>
                <a:ea typeface="微软雅黑" panose="020B0503020204020204" pitchFamily="34" charset="-122"/>
              </a:rPr>
              <a:t>制求解源码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就</a:t>
            </a:r>
            <a:r>
              <a:rPr lang="zh-CN" altLang="en-US" dirty="0">
                <a:latin typeface="微软雅黑" panose="020B0503020204020204" pitchFamily="34" charset="-122"/>
                <a:ea typeface="微软雅黑" panose="020B0503020204020204" pitchFamily="34" charset="-122"/>
              </a:rPr>
              <a:t>足以求解不同类型的流体流动及传热问题。  </a:t>
            </a:r>
          </a:p>
          <a:p>
            <a:pPr algn="just">
              <a:lnSpc>
                <a:spcPct val="120000"/>
              </a:lnSpc>
            </a:pPr>
            <a:r>
              <a:rPr lang="zh-CN" altLang="en-US" dirty="0">
                <a:latin typeface="微软雅黑" panose="020B0503020204020204" pitchFamily="34" charset="-122"/>
                <a:ea typeface="微软雅黑" panose="020B0503020204020204" pitchFamily="34" charset="-122"/>
              </a:rPr>
              <a:t>对于不同</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只要重复调用该程序，并给</a:t>
            </a:r>
            <a:r>
              <a:rPr lang="zh-CN" altLang="en-US" dirty="0" smtClean="0">
                <a:latin typeface="微软雅黑" panose="020B0503020204020204" pitchFamily="34" charset="-122"/>
                <a:ea typeface="微软雅黑" panose="020B0503020204020204" pitchFamily="34" charset="-122"/>
              </a:rPr>
              <a:t>定</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适当表达式以及适当的初始条件和边界条件，便可求解。</a:t>
            </a:r>
          </a:p>
        </p:txBody>
      </p:sp>
      <p:graphicFrame>
        <p:nvGraphicFramePr>
          <p:cNvPr id="2" name="对象 1"/>
          <p:cNvGraphicFramePr>
            <a:graphicFrameLocks noChangeAspect="1"/>
          </p:cNvGraphicFramePr>
          <p:nvPr>
            <p:extLst>
              <p:ext uri="{D42A27DB-BD31-4B8C-83A1-F6EECF244321}">
                <p14:modId xmlns:p14="http://schemas.microsoft.com/office/powerpoint/2010/main" val="2591922092"/>
              </p:ext>
            </p:extLst>
          </p:nvPr>
        </p:nvGraphicFramePr>
        <p:xfrm>
          <a:off x="576734" y="2388225"/>
          <a:ext cx="3528853" cy="607747"/>
        </p:xfrm>
        <a:graphic>
          <a:graphicData uri="http://schemas.openxmlformats.org/presentationml/2006/ole">
            <mc:AlternateContent xmlns:mc="http://schemas.openxmlformats.org/markup-compatibility/2006">
              <mc:Choice xmlns:v="urn:schemas-microsoft-com:vml" Requires="v">
                <p:oleObj spid="_x0000_s1131" name="Equation" r:id="rId5" imgW="2286000" imgH="393480" progId="Equation.DSMT4">
                  <p:embed/>
                </p:oleObj>
              </mc:Choice>
              <mc:Fallback>
                <p:oleObj name="Equation" r:id="rId5" imgW="2286000" imgH="393480" progId="Equation.DSMT4">
                  <p:embed/>
                  <p:pic>
                    <p:nvPicPr>
                      <p:cNvPr id="0" name=""/>
                      <p:cNvPicPr/>
                      <p:nvPr/>
                    </p:nvPicPr>
                    <p:blipFill>
                      <a:blip r:embed="rId6"/>
                      <a:stretch>
                        <a:fillRect/>
                      </a:stretch>
                    </p:blipFill>
                    <p:spPr>
                      <a:xfrm>
                        <a:off x="576734" y="2388225"/>
                        <a:ext cx="3528853" cy="60774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83269573"/>
              </p:ext>
            </p:extLst>
          </p:nvPr>
        </p:nvGraphicFramePr>
        <p:xfrm>
          <a:off x="5287953" y="2376901"/>
          <a:ext cx="6574723" cy="587983"/>
        </p:xfrm>
        <a:graphic>
          <a:graphicData uri="http://schemas.openxmlformats.org/presentationml/2006/ole">
            <mc:AlternateContent xmlns:mc="http://schemas.openxmlformats.org/markup-compatibility/2006">
              <mc:Choice xmlns:v="urn:schemas-microsoft-com:vml" Requires="v">
                <p:oleObj spid="_x0000_s1132" name="Equation" r:id="rId7" imgW="4686120" imgH="419040" progId="Equation.DSMT4">
                  <p:embed/>
                </p:oleObj>
              </mc:Choice>
              <mc:Fallback>
                <p:oleObj name="Equation" r:id="rId7" imgW="4686120" imgH="419040" progId="Equation.DSMT4">
                  <p:embed/>
                  <p:pic>
                    <p:nvPicPr>
                      <p:cNvPr id="0" name=""/>
                      <p:cNvPicPr/>
                      <p:nvPr/>
                    </p:nvPicPr>
                    <p:blipFill>
                      <a:blip r:embed="rId8"/>
                      <a:stretch>
                        <a:fillRect/>
                      </a:stretch>
                    </p:blipFill>
                    <p:spPr>
                      <a:xfrm>
                        <a:off x="5287953" y="2376901"/>
                        <a:ext cx="6574723" cy="58798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12790680"/>
              </p:ext>
            </p:extLst>
          </p:nvPr>
        </p:nvGraphicFramePr>
        <p:xfrm>
          <a:off x="1299508" y="1570172"/>
          <a:ext cx="225000" cy="360000"/>
        </p:xfrm>
        <a:graphic>
          <a:graphicData uri="http://schemas.openxmlformats.org/presentationml/2006/ole">
            <mc:AlternateContent xmlns:mc="http://schemas.openxmlformats.org/markup-compatibility/2006">
              <mc:Choice xmlns:v="urn:schemas-microsoft-com:vml" Requires="v">
                <p:oleObj spid="_x0000_s1133" name="Equation" r:id="rId9" imgW="126720" imgH="203040" progId="Equation.DSMT4">
                  <p:embed/>
                </p:oleObj>
              </mc:Choice>
              <mc:Fallback>
                <p:oleObj name="Equation" r:id="rId9" imgW="126720" imgH="203040" progId="Equation.DSMT4">
                  <p:embed/>
                  <p:pic>
                    <p:nvPicPr>
                      <p:cNvPr id="0" name=""/>
                      <p:cNvPicPr/>
                      <p:nvPr/>
                    </p:nvPicPr>
                    <p:blipFill>
                      <a:blip r:embed="rId10"/>
                      <a:stretch>
                        <a:fillRect/>
                      </a:stretch>
                    </p:blipFill>
                    <p:spPr>
                      <a:xfrm>
                        <a:off x="1299508" y="1570172"/>
                        <a:ext cx="225000" cy="360000"/>
                      </a:xfrm>
                      <a:prstGeom prst="rect">
                        <a:avLst/>
                      </a:prstGeom>
                    </p:spPr>
                  </p:pic>
                </p:oleObj>
              </mc:Fallback>
            </mc:AlternateContent>
          </a:graphicData>
        </a:graphic>
      </p:graphicFrame>
      <p:sp>
        <p:nvSpPr>
          <p:cNvPr id="5" name="右箭头 4"/>
          <p:cNvSpPr/>
          <p:nvPr/>
        </p:nvSpPr>
        <p:spPr>
          <a:xfrm>
            <a:off x="4186164" y="2551762"/>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68654091"/>
              </p:ext>
            </p:extLst>
          </p:nvPr>
        </p:nvGraphicFramePr>
        <p:xfrm>
          <a:off x="1180575" y="3254625"/>
          <a:ext cx="225000" cy="360000"/>
        </p:xfrm>
        <a:graphic>
          <a:graphicData uri="http://schemas.openxmlformats.org/presentationml/2006/ole">
            <mc:AlternateContent xmlns:mc="http://schemas.openxmlformats.org/markup-compatibility/2006">
              <mc:Choice xmlns:v="urn:schemas-microsoft-com:vml" Requires="v">
                <p:oleObj spid="_x0000_s1134" name="Equation" r:id="rId11" imgW="126720" imgH="203040" progId="Equation.DSMT4">
                  <p:embed/>
                </p:oleObj>
              </mc:Choice>
              <mc:Fallback>
                <p:oleObj name="Equation" r:id="rId11" imgW="126720" imgH="203040" progId="Equation.DSMT4">
                  <p:embed/>
                  <p:pic>
                    <p:nvPicPr>
                      <p:cNvPr id="0" name=""/>
                      <p:cNvPicPr/>
                      <p:nvPr/>
                    </p:nvPicPr>
                    <p:blipFill>
                      <a:blip r:embed="rId12"/>
                      <a:stretch>
                        <a:fillRect/>
                      </a:stretch>
                    </p:blipFill>
                    <p:spPr>
                      <a:xfrm>
                        <a:off x="1180575" y="3254625"/>
                        <a:ext cx="225000" cy="360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90130321"/>
              </p:ext>
            </p:extLst>
          </p:nvPr>
        </p:nvGraphicFramePr>
        <p:xfrm>
          <a:off x="3797659" y="3254625"/>
          <a:ext cx="1215000" cy="360000"/>
        </p:xfrm>
        <a:graphic>
          <a:graphicData uri="http://schemas.openxmlformats.org/presentationml/2006/ole">
            <mc:AlternateContent xmlns:mc="http://schemas.openxmlformats.org/markup-compatibility/2006">
              <mc:Choice xmlns:v="urn:schemas-microsoft-com:vml" Requires="v">
                <p:oleObj spid="_x0000_s1135" name="Equation" r:id="rId13" imgW="685800" imgH="203040" progId="Equation.DSMT4">
                  <p:embed/>
                </p:oleObj>
              </mc:Choice>
              <mc:Fallback>
                <p:oleObj name="Equation" r:id="rId13" imgW="685800" imgH="203040" progId="Equation.DSMT4">
                  <p:embed/>
                  <p:pic>
                    <p:nvPicPr>
                      <p:cNvPr id="0" name=""/>
                      <p:cNvPicPr/>
                      <p:nvPr/>
                    </p:nvPicPr>
                    <p:blipFill>
                      <a:blip r:embed="rId14"/>
                      <a:stretch>
                        <a:fillRect/>
                      </a:stretch>
                    </p:blipFill>
                    <p:spPr>
                      <a:xfrm>
                        <a:off x="3797659" y="3254625"/>
                        <a:ext cx="1215000" cy="3600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34127247"/>
              </p:ext>
            </p:extLst>
          </p:nvPr>
        </p:nvGraphicFramePr>
        <p:xfrm>
          <a:off x="6295188" y="3290625"/>
          <a:ext cx="264000" cy="288000"/>
        </p:xfrm>
        <a:graphic>
          <a:graphicData uri="http://schemas.openxmlformats.org/presentationml/2006/ole">
            <mc:AlternateContent xmlns:mc="http://schemas.openxmlformats.org/markup-compatibility/2006">
              <mc:Choice xmlns:v="urn:schemas-microsoft-com:vml" Requires="v">
                <p:oleObj spid="_x0000_s1136" name="Equation" r:id="rId15" imgW="139680" imgH="152280" progId="Equation.DSMT4">
                  <p:embed/>
                </p:oleObj>
              </mc:Choice>
              <mc:Fallback>
                <p:oleObj name="Equation" r:id="rId15" imgW="139680" imgH="152280" progId="Equation.DSMT4">
                  <p:embed/>
                  <p:pic>
                    <p:nvPicPr>
                      <p:cNvPr id="0" name=""/>
                      <p:cNvPicPr/>
                      <p:nvPr/>
                    </p:nvPicPr>
                    <p:blipFill>
                      <a:blip r:embed="rId16"/>
                      <a:stretch>
                        <a:fillRect/>
                      </a:stretch>
                    </p:blipFill>
                    <p:spPr>
                      <a:xfrm>
                        <a:off x="6295188" y="3290625"/>
                        <a:ext cx="264000" cy="2880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51086457"/>
              </p:ext>
            </p:extLst>
          </p:nvPr>
        </p:nvGraphicFramePr>
        <p:xfrm>
          <a:off x="8301449" y="3292024"/>
          <a:ext cx="226285" cy="288000"/>
        </p:xfrm>
        <a:graphic>
          <a:graphicData uri="http://schemas.openxmlformats.org/presentationml/2006/ole">
            <mc:AlternateContent xmlns:mc="http://schemas.openxmlformats.org/markup-compatibility/2006">
              <mc:Choice xmlns:v="urn:schemas-microsoft-com:vml" Requires="v">
                <p:oleObj spid="_x0000_s1137" name="Equation" r:id="rId17" imgW="139680" imgH="177480" progId="Equation.DSMT4">
                  <p:embed/>
                </p:oleObj>
              </mc:Choice>
              <mc:Fallback>
                <p:oleObj name="Equation" r:id="rId17" imgW="139680" imgH="177480" progId="Equation.DSMT4">
                  <p:embed/>
                  <p:pic>
                    <p:nvPicPr>
                      <p:cNvPr id="0" name=""/>
                      <p:cNvPicPr/>
                      <p:nvPr/>
                    </p:nvPicPr>
                    <p:blipFill>
                      <a:blip r:embed="rId18"/>
                      <a:stretch>
                        <a:fillRect/>
                      </a:stretch>
                    </p:blipFill>
                    <p:spPr>
                      <a:xfrm>
                        <a:off x="8301449" y="3292024"/>
                        <a:ext cx="226285" cy="288000"/>
                      </a:xfrm>
                      <a:prstGeom prst="rect">
                        <a:avLst/>
                      </a:prstGeom>
                    </p:spPr>
                  </p:pic>
                </p:oleObj>
              </mc:Fallback>
            </mc:AlternateContent>
          </a:graphicData>
        </a:graphic>
      </p:graphicFrame>
      <p:pic>
        <p:nvPicPr>
          <p:cNvPr id="10" name="图片 9"/>
          <p:cNvPicPr>
            <a:picLocks noChangeAspect="1"/>
          </p:cNvPicPr>
          <p:nvPr/>
        </p:nvPicPr>
        <p:blipFill>
          <a:blip r:embed="rId19"/>
          <a:stretch>
            <a:fillRect/>
          </a:stretch>
        </p:blipFill>
        <p:spPr>
          <a:xfrm>
            <a:off x="7403084" y="3710355"/>
            <a:ext cx="4123067" cy="267936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2" name="对象 31"/>
          <p:cNvGraphicFramePr>
            <a:graphicFrameLocks noChangeAspect="1"/>
          </p:cNvGraphicFramePr>
          <p:nvPr>
            <p:extLst>
              <p:ext uri="{D42A27DB-BD31-4B8C-83A1-F6EECF244321}">
                <p14:modId xmlns:p14="http://schemas.microsoft.com/office/powerpoint/2010/main" val="634664759"/>
              </p:ext>
            </p:extLst>
          </p:nvPr>
        </p:nvGraphicFramePr>
        <p:xfrm>
          <a:off x="1770850" y="5542708"/>
          <a:ext cx="225000" cy="360000"/>
        </p:xfrm>
        <a:graphic>
          <a:graphicData uri="http://schemas.openxmlformats.org/presentationml/2006/ole">
            <mc:AlternateContent xmlns:mc="http://schemas.openxmlformats.org/markup-compatibility/2006">
              <mc:Choice xmlns:v="urn:schemas-microsoft-com:vml" Requires="v">
                <p:oleObj spid="_x0000_s1138" name="Equation" r:id="rId20" imgW="126720" imgH="203040" progId="Equation.DSMT4">
                  <p:embed/>
                </p:oleObj>
              </mc:Choice>
              <mc:Fallback>
                <p:oleObj name="Equation" r:id="rId20" imgW="126720" imgH="203040" progId="Equation.DSMT4">
                  <p:embed/>
                  <p:pic>
                    <p:nvPicPr>
                      <p:cNvPr id="6" name="对象 5"/>
                      <p:cNvPicPr/>
                      <p:nvPr/>
                    </p:nvPicPr>
                    <p:blipFill>
                      <a:blip r:embed="rId12"/>
                      <a:stretch>
                        <a:fillRect/>
                      </a:stretch>
                    </p:blipFill>
                    <p:spPr>
                      <a:xfrm>
                        <a:off x="1770850" y="5542708"/>
                        <a:ext cx="225000" cy="3600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723652533"/>
              </p:ext>
            </p:extLst>
          </p:nvPr>
        </p:nvGraphicFramePr>
        <p:xfrm>
          <a:off x="5183229" y="5578708"/>
          <a:ext cx="264000" cy="288000"/>
        </p:xfrm>
        <a:graphic>
          <a:graphicData uri="http://schemas.openxmlformats.org/presentationml/2006/ole">
            <mc:AlternateContent xmlns:mc="http://schemas.openxmlformats.org/markup-compatibility/2006">
              <mc:Choice xmlns:v="urn:schemas-microsoft-com:vml" Requires="v">
                <p:oleObj spid="_x0000_s1139" name="Equation" r:id="rId21" imgW="139680" imgH="152280" progId="Equation.DSMT4">
                  <p:embed/>
                </p:oleObj>
              </mc:Choice>
              <mc:Fallback>
                <p:oleObj name="Equation" r:id="rId21" imgW="139680" imgH="152280" progId="Equation.DSMT4">
                  <p:embed/>
                  <p:pic>
                    <p:nvPicPr>
                      <p:cNvPr id="8" name="对象 7"/>
                      <p:cNvPicPr/>
                      <p:nvPr/>
                    </p:nvPicPr>
                    <p:blipFill>
                      <a:blip r:embed="rId16"/>
                      <a:stretch>
                        <a:fillRect/>
                      </a:stretch>
                    </p:blipFill>
                    <p:spPr>
                      <a:xfrm>
                        <a:off x="5183229" y="5578708"/>
                        <a:ext cx="264000" cy="2880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714433628"/>
              </p:ext>
            </p:extLst>
          </p:nvPr>
        </p:nvGraphicFramePr>
        <p:xfrm>
          <a:off x="5657888" y="5585147"/>
          <a:ext cx="226285" cy="288000"/>
        </p:xfrm>
        <a:graphic>
          <a:graphicData uri="http://schemas.openxmlformats.org/presentationml/2006/ole">
            <mc:AlternateContent xmlns:mc="http://schemas.openxmlformats.org/markup-compatibility/2006">
              <mc:Choice xmlns:v="urn:schemas-microsoft-com:vml" Requires="v">
                <p:oleObj spid="_x0000_s1140" name="Equation" r:id="rId22" imgW="139680" imgH="177480" progId="Equation.DSMT4">
                  <p:embed/>
                </p:oleObj>
              </mc:Choice>
              <mc:Fallback>
                <p:oleObj name="Equation" r:id="rId22" imgW="139680" imgH="177480" progId="Equation.DSMT4">
                  <p:embed/>
                  <p:pic>
                    <p:nvPicPr>
                      <p:cNvPr id="9" name="对象 8"/>
                      <p:cNvPicPr/>
                      <p:nvPr/>
                    </p:nvPicPr>
                    <p:blipFill>
                      <a:blip r:embed="rId18"/>
                      <a:stretch>
                        <a:fillRect/>
                      </a:stretch>
                    </p:blipFill>
                    <p:spPr>
                      <a:xfrm>
                        <a:off x="5657888" y="5585147"/>
                        <a:ext cx="226285" cy="288000"/>
                      </a:xfrm>
                      <a:prstGeom prst="rect">
                        <a:avLst/>
                      </a:prstGeom>
                    </p:spPr>
                  </p:pic>
                </p:oleObj>
              </mc:Fallback>
            </mc:AlternateContent>
          </a:graphicData>
        </a:graphic>
      </p:graphicFrame>
      <p:sp>
        <p:nvSpPr>
          <p:cNvPr id="11" name="文本框 10"/>
          <p:cNvSpPr txBox="1"/>
          <p:nvPr/>
        </p:nvSpPr>
        <p:spPr>
          <a:xfrm>
            <a:off x="4287317" y="2226021"/>
            <a:ext cx="646331"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展开</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4081117"/>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非守恒型控制方程</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由通用控制方程可写成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i="1" dirty="0" smtClean="0"/>
              <a:t>SPH</a:t>
            </a:r>
            <a:r>
              <a:rPr lang="zh-CN" altLang="en-US" i="1" dirty="0"/>
              <a:t>使用哪一种类型的控制方程是合适的</a:t>
            </a:r>
            <a:r>
              <a:rPr lang="zh-CN" altLang="en-US" i="1" dirty="0" smtClean="0"/>
              <a:t>？</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3468951837"/>
              </p:ext>
            </p:extLst>
          </p:nvPr>
        </p:nvGraphicFramePr>
        <p:xfrm>
          <a:off x="1916887" y="2060196"/>
          <a:ext cx="7881824" cy="612000"/>
        </p:xfrm>
        <a:graphic>
          <a:graphicData uri="http://schemas.openxmlformats.org/presentationml/2006/ole">
            <mc:AlternateContent xmlns:mc="http://schemas.openxmlformats.org/markup-compatibility/2006">
              <mc:Choice xmlns:v="urn:schemas-microsoft-com:vml" Requires="v">
                <p:oleObj spid="_x0000_s2077" name="Equation" r:id="rId5" imgW="5397480" imgH="419040" progId="Equation.DSMT4">
                  <p:embed/>
                </p:oleObj>
              </mc:Choice>
              <mc:Fallback>
                <p:oleObj name="Equation" r:id="rId5" imgW="5397480" imgH="419040" progId="Equation.DSMT4">
                  <p:embed/>
                  <p:pic>
                    <p:nvPicPr>
                      <p:cNvPr id="0" name=""/>
                      <p:cNvPicPr/>
                      <p:nvPr/>
                    </p:nvPicPr>
                    <p:blipFill>
                      <a:blip r:embed="rId6"/>
                      <a:stretch>
                        <a:fillRect/>
                      </a:stretch>
                    </p:blipFill>
                    <p:spPr>
                      <a:xfrm>
                        <a:off x="1916887" y="2060196"/>
                        <a:ext cx="7881824" cy="6120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65194583"/>
              </p:ext>
            </p:extLst>
          </p:nvPr>
        </p:nvGraphicFramePr>
        <p:xfrm>
          <a:off x="6136187" y="2835825"/>
          <a:ext cx="3004364" cy="612000"/>
        </p:xfrm>
        <a:graphic>
          <a:graphicData uri="http://schemas.openxmlformats.org/presentationml/2006/ole">
            <mc:AlternateContent xmlns:mc="http://schemas.openxmlformats.org/markup-compatibility/2006">
              <mc:Choice xmlns:v="urn:schemas-microsoft-com:vml" Requires="v">
                <p:oleObj spid="_x0000_s2078" name="Equation" r:id="rId7" imgW="2057400" imgH="419040" progId="Equation.DSMT4">
                  <p:embed/>
                </p:oleObj>
              </mc:Choice>
              <mc:Fallback>
                <p:oleObj name="Equation" r:id="rId7" imgW="2057400" imgH="419040" progId="Equation.DSMT4">
                  <p:embed/>
                  <p:pic>
                    <p:nvPicPr>
                      <p:cNvPr id="0" name=""/>
                      <p:cNvPicPr/>
                      <p:nvPr/>
                    </p:nvPicPr>
                    <p:blipFill>
                      <a:blip r:embed="rId8"/>
                      <a:stretch>
                        <a:fillRect/>
                      </a:stretch>
                    </p:blipFill>
                    <p:spPr>
                      <a:xfrm>
                        <a:off x="6136187" y="2835825"/>
                        <a:ext cx="3004364" cy="6120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30245814"/>
              </p:ext>
            </p:extLst>
          </p:nvPr>
        </p:nvGraphicFramePr>
        <p:xfrm>
          <a:off x="4187632" y="3656605"/>
          <a:ext cx="4191273" cy="612000"/>
        </p:xfrm>
        <a:graphic>
          <a:graphicData uri="http://schemas.openxmlformats.org/presentationml/2006/ole">
            <mc:AlternateContent xmlns:mc="http://schemas.openxmlformats.org/markup-compatibility/2006">
              <mc:Choice xmlns:v="urn:schemas-microsoft-com:vml" Requires="v">
                <p:oleObj spid="_x0000_s2079" name="Equation" r:id="rId9" imgW="2869920" imgH="419040" progId="Equation.DSMT4">
                  <p:embed/>
                </p:oleObj>
              </mc:Choice>
              <mc:Fallback>
                <p:oleObj name="Equation" r:id="rId9" imgW="2869920" imgH="419040" progId="Equation.DSMT4">
                  <p:embed/>
                  <p:pic>
                    <p:nvPicPr>
                      <p:cNvPr id="0" name=""/>
                      <p:cNvPicPr/>
                      <p:nvPr/>
                    </p:nvPicPr>
                    <p:blipFill>
                      <a:blip r:embed="rId10"/>
                      <a:stretch>
                        <a:fillRect/>
                      </a:stretch>
                    </p:blipFill>
                    <p:spPr>
                      <a:xfrm>
                        <a:off x="4187632" y="3656605"/>
                        <a:ext cx="4191273" cy="612000"/>
                      </a:xfrm>
                      <a:prstGeom prst="rect">
                        <a:avLst/>
                      </a:prstGeom>
                    </p:spPr>
                  </p:pic>
                </p:oleObj>
              </mc:Fallback>
            </mc:AlternateContent>
          </a:graphicData>
        </a:graphic>
      </p:graphicFrame>
      <p:sp>
        <p:nvSpPr>
          <p:cNvPr id="14" name="下箭头 13"/>
          <p:cNvSpPr/>
          <p:nvPr/>
        </p:nvSpPr>
        <p:spPr>
          <a:xfrm>
            <a:off x="5668291" y="2888098"/>
            <a:ext cx="260665" cy="604878"/>
          </a:xfrm>
          <a:prstGeom prst="down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483422" y="2927915"/>
            <a:ext cx="646331" cy="369332"/>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简化</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2224057" y="2933440"/>
            <a:ext cx="341632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（连续性方程，质量守恒</a:t>
            </a:r>
            <a:r>
              <a:rPr lang="zh-CN" altLang="en-US" dirty="0">
                <a:latin typeface="微软雅黑" panose="020B0503020204020204" pitchFamily="34" charset="-122"/>
                <a:ea typeface="微软雅黑" panose="020B0503020204020204" pitchFamily="34" charset="-122"/>
              </a:rPr>
              <a:t>方程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693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745915"/>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光滑（理解为，近似）：</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对于网格法，在空间布有网格，即可以照顾到所有所需空间</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而对离散的粒子而言，</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不是</a:t>
            </a:r>
            <a:r>
              <a:rPr lang="en-US" altLang="zh-CN" dirty="0" smtClean="0">
                <a:latin typeface="微软雅黑" panose="020B0503020204020204" pitchFamily="34" charset="-122"/>
                <a:ea typeface="微软雅黑" panose="020B0503020204020204" pitchFamily="34" charset="-122"/>
              </a:rPr>
              <a:t>MD</a:t>
            </a:r>
            <a:r>
              <a:rPr lang="zh-CN" altLang="en-US" dirty="0" smtClean="0">
                <a:latin typeface="微软雅黑" panose="020B0503020204020204" pitchFamily="34" charset="-122"/>
                <a:ea typeface="微软雅黑" panose="020B0503020204020204" pitchFamily="34" charset="-122"/>
              </a:rPr>
              <a:t>（分子动力学），</a:t>
            </a:r>
            <a:r>
              <a:rPr lang="zh-CN" altLang="en-US" dirty="0">
                <a:latin typeface="微软雅黑" panose="020B0503020204020204" pitchFamily="34" charset="-122"/>
                <a:ea typeface="微软雅黑" panose="020B0503020204020204" pitchFamily="34" charset="-122"/>
              </a:rPr>
              <a:t>从实际效率上</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也不能在所需空间内完全布满与真实世界一样密度的真实粒子，所以需要光滑（近似手段），使用伪粒子模拟实际粒子流场特性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光滑函数</a:t>
            </a:r>
            <a:r>
              <a:rPr lang="en-US" altLang="zh-CN" dirty="0" smtClean="0">
                <a:latin typeface="微软雅黑" panose="020B0503020204020204" pitchFamily="34" charset="-122"/>
                <a:ea typeface="微软雅黑" panose="020B0503020204020204" pitchFamily="34" charset="-122"/>
              </a:rPr>
              <a:t>W</a:t>
            </a:r>
            <a:r>
              <a:rPr lang="zh-CN" altLang="en-US" dirty="0" smtClean="0">
                <a:latin typeface="微软雅黑" panose="020B0503020204020204" pitchFamily="34" charset="-122"/>
                <a:ea typeface="微软雅黑" panose="020B0503020204020204" pitchFamily="34" charset="-122"/>
              </a:rPr>
              <a:t>常选用偶函数，需要满足：</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正则化条件，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当光滑长度趋于</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时，具有迪利克雷函数性质</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紧支性。</a:t>
            </a:r>
            <a:endParaRPr lang="zh-CN" altLang="en-US"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76409831"/>
              </p:ext>
            </p:extLst>
          </p:nvPr>
        </p:nvGraphicFramePr>
        <p:xfrm>
          <a:off x="2147234" y="2780577"/>
          <a:ext cx="2169232" cy="685021"/>
        </p:xfrm>
        <a:graphic>
          <a:graphicData uri="http://schemas.openxmlformats.org/presentationml/2006/ole">
            <mc:AlternateContent xmlns:mc="http://schemas.openxmlformats.org/markup-compatibility/2006">
              <mc:Choice xmlns:v="urn:schemas-microsoft-com:vml" Requires="v">
                <p:oleObj spid="_x0000_s3127" name="Equation" r:id="rId5" imgW="1447560" imgH="457200" progId="Equation.DSMT4">
                  <p:embed/>
                </p:oleObj>
              </mc:Choice>
              <mc:Fallback>
                <p:oleObj name="Equation" r:id="rId5" imgW="1447560" imgH="457200" progId="Equation.DSMT4">
                  <p:embed/>
                  <p:pic>
                    <p:nvPicPr>
                      <p:cNvPr id="0" name=""/>
                      <p:cNvPicPr/>
                      <p:nvPr/>
                    </p:nvPicPr>
                    <p:blipFill>
                      <a:blip r:embed="rId6"/>
                      <a:stretch>
                        <a:fillRect/>
                      </a:stretch>
                    </p:blipFill>
                    <p:spPr>
                      <a:xfrm>
                        <a:off x="2147234" y="2780577"/>
                        <a:ext cx="2169232" cy="68502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6204068"/>
              </p:ext>
            </p:extLst>
          </p:nvPr>
        </p:nvGraphicFramePr>
        <p:xfrm>
          <a:off x="2206305" y="4883618"/>
          <a:ext cx="974398" cy="363335"/>
        </p:xfrm>
        <a:graphic>
          <a:graphicData uri="http://schemas.openxmlformats.org/presentationml/2006/ole">
            <mc:AlternateContent xmlns:mc="http://schemas.openxmlformats.org/markup-compatibility/2006">
              <mc:Choice xmlns:v="urn:schemas-microsoft-com:vml" Requires="v">
                <p:oleObj spid="_x0000_s3128" name="Equation" r:id="rId7" imgW="749160" imgH="279360" progId="Equation.DSMT4">
                  <p:embed/>
                </p:oleObj>
              </mc:Choice>
              <mc:Fallback>
                <p:oleObj name="Equation" r:id="rId7" imgW="749160" imgH="279360" progId="Equation.DSMT4">
                  <p:embed/>
                  <p:pic>
                    <p:nvPicPr>
                      <p:cNvPr id="0" name=""/>
                      <p:cNvPicPr/>
                      <p:nvPr/>
                    </p:nvPicPr>
                    <p:blipFill>
                      <a:blip r:embed="rId8"/>
                      <a:stretch>
                        <a:fillRect/>
                      </a:stretch>
                    </p:blipFill>
                    <p:spPr>
                      <a:xfrm>
                        <a:off x="2206305" y="4883618"/>
                        <a:ext cx="974398" cy="36333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9868756"/>
              </p:ext>
            </p:extLst>
          </p:nvPr>
        </p:nvGraphicFramePr>
        <p:xfrm>
          <a:off x="6270663" y="2853087"/>
          <a:ext cx="3028695" cy="540000"/>
        </p:xfrm>
        <a:graphic>
          <a:graphicData uri="http://schemas.openxmlformats.org/presentationml/2006/ole">
            <mc:AlternateContent xmlns:mc="http://schemas.openxmlformats.org/markup-compatibility/2006">
              <mc:Choice xmlns:v="urn:schemas-microsoft-com:vml" Requires="v">
                <p:oleObj spid="_x0000_s3129" name="Equation" r:id="rId9" imgW="1638000" imgH="291960" progId="Equation.DSMT4">
                  <p:embed/>
                </p:oleObj>
              </mc:Choice>
              <mc:Fallback>
                <p:oleObj name="Equation" r:id="rId9" imgW="1638000" imgH="291960" progId="Equation.DSMT4">
                  <p:embed/>
                  <p:pic>
                    <p:nvPicPr>
                      <p:cNvPr id="0" name=""/>
                      <p:cNvPicPr/>
                      <p:nvPr/>
                    </p:nvPicPr>
                    <p:blipFill>
                      <a:blip r:embed="rId10"/>
                      <a:stretch>
                        <a:fillRect/>
                      </a:stretch>
                    </p:blipFill>
                    <p:spPr>
                      <a:xfrm>
                        <a:off x="6270663" y="2853087"/>
                        <a:ext cx="3028695" cy="54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13638948"/>
              </p:ext>
            </p:extLst>
          </p:nvPr>
        </p:nvGraphicFramePr>
        <p:xfrm>
          <a:off x="3451850" y="3677719"/>
          <a:ext cx="864616" cy="307419"/>
        </p:xfrm>
        <a:graphic>
          <a:graphicData uri="http://schemas.openxmlformats.org/presentationml/2006/ole">
            <mc:AlternateContent xmlns:mc="http://schemas.openxmlformats.org/markup-compatibility/2006">
              <mc:Choice xmlns:v="urn:schemas-microsoft-com:vml" Requires="v">
                <p:oleObj spid="_x0000_s3130" name="Equation" r:id="rId11" imgW="571320" imgH="203040" progId="Equation.DSMT4">
                  <p:embed/>
                </p:oleObj>
              </mc:Choice>
              <mc:Fallback>
                <p:oleObj name="Equation" r:id="rId11" imgW="571320" imgH="203040" progId="Equation.DSMT4">
                  <p:embed/>
                  <p:pic>
                    <p:nvPicPr>
                      <p:cNvPr id="0" name=""/>
                      <p:cNvPicPr/>
                      <p:nvPr/>
                    </p:nvPicPr>
                    <p:blipFill>
                      <a:blip r:embed="rId12"/>
                      <a:stretch>
                        <a:fillRect/>
                      </a:stretch>
                    </p:blipFill>
                    <p:spPr>
                      <a:xfrm>
                        <a:off x="3451850" y="3677719"/>
                        <a:ext cx="864616" cy="30741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30125734"/>
              </p:ext>
            </p:extLst>
          </p:nvPr>
        </p:nvGraphicFramePr>
        <p:xfrm>
          <a:off x="6270663" y="3561428"/>
          <a:ext cx="3709565" cy="540000"/>
        </p:xfrm>
        <a:graphic>
          <a:graphicData uri="http://schemas.openxmlformats.org/presentationml/2006/ole">
            <mc:AlternateContent xmlns:mc="http://schemas.openxmlformats.org/markup-compatibility/2006">
              <mc:Choice xmlns:v="urn:schemas-microsoft-com:vml" Requires="v">
                <p:oleObj spid="_x0000_s3131" name="Equation" r:id="rId13" imgW="2006280" imgH="291960" progId="Equation.DSMT4">
                  <p:embed/>
                </p:oleObj>
              </mc:Choice>
              <mc:Fallback>
                <p:oleObj name="Equation" r:id="rId13" imgW="2006280" imgH="291960" progId="Equation.DSMT4">
                  <p:embed/>
                  <p:pic>
                    <p:nvPicPr>
                      <p:cNvPr id="0" name=""/>
                      <p:cNvPicPr/>
                      <p:nvPr/>
                    </p:nvPicPr>
                    <p:blipFill>
                      <a:blip r:embed="rId14"/>
                      <a:stretch>
                        <a:fillRect/>
                      </a:stretch>
                    </p:blipFill>
                    <p:spPr>
                      <a:xfrm>
                        <a:off x="6270663" y="3561428"/>
                        <a:ext cx="3709565" cy="540000"/>
                      </a:xfrm>
                      <a:prstGeom prst="rect">
                        <a:avLst/>
                      </a:prstGeom>
                    </p:spPr>
                  </p:pic>
                </p:oleObj>
              </mc:Fallback>
            </mc:AlternateContent>
          </a:graphicData>
        </a:graphic>
      </p:graphicFrame>
      <p:sp>
        <p:nvSpPr>
          <p:cNvPr id="49" name="右箭头 48"/>
          <p:cNvSpPr/>
          <p:nvPr/>
        </p:nvSpPr>
        <p:spPr>
          <a:xfrm>
            <a:off x="4933648" y="3010034"/>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33648" y="371229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46741" y="2938421"/>
            <a:ext cx="180049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迪利克雷函数：</a:t>
            </a:r>
            <a:endParaRPr lang="zh-CN" altLang="en-US"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1420525" y="3646761"/>
            <a:ext cx="203132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光滑（核）函数：</a:t>
            </a:r>
            <a:endParaRPr lang="zh-CN" altLang="en-US" dirty="0">
              <a:latin typeface="微软雅黑" panose="020B0503020204020204" pitchFamily="34" charset="-122"/>
              <a:ea typeface="微软雅黑" panose="020B0503020204020204" pitchFamily="34" charset="-122"/>
            </a:endParaRPr>
          </a:p>
        </p:txBody>
      </p:sp>
      <p:sp>
        <p:nvSpPr>
          <p:cNvPr id="7" name="右弧形箭头 6"/>
          <p:cNvSpPr/>
          <p:nvPr/>
        </p:nvSpPr>
        <p:spPr>
          <a:xfrm>
            <a:off x="10119554" y="3010034"/>
            <a:ext cx="587390" cy="1012136"/>
          </a:xfrm>
          <a:prstGeom prst="curvedLef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文本框 53"/>
          <p:cNvSpPr txBox="1"/>
          <p:nvPr/>
        </p:nvSpPr>
        <p:spPr>
          <a:xfrm>
            <a:off x="10854151" y="3307753"/>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核函数近似</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02684" y="4326399"/>
            <a:ext cx="2537680" cy="206519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6075509"/>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粒子</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（理解为，伪粒子）</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[3]</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核近似法相关的连续积分表示式可转化为支持域内所有粒子叠加求和的离散化形式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注意到，这里</a:t>
            </a:r>
            <a:r>
              <a:rPr lang="zh-CN" altLang="en-US" dirty="0" smtClean="0">
                <a:latin typeface="微软雅黑" panose="020B0503020204020204" pitchFamily="34" charset="-122"/>
                <a:ea typeface="微软雅黑" panose="020B0503020204020204" pitchFamily="34" charset="-122"/>
              </a:rPr>
              <a:t>有</a:t>
            </a:r>
            <a:r>
              <a:rPr lang="en-US" altLang="zh-CN" b="1" dirty="0" smtClean="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处近</a:t>
            </a:r>
            <a:r>
              <a:rPr lang="zh-CN" altLang="en-US" b="1" dirty="0" smtClean="0">
                <a:latin typeface="微软雅黑" panose="020B0503020204020204" pitchFamily="34" charset="-122"/>
                <a:ea typeface="微软雅黑" panose="020B0503020204020204" pitchFamily="34" charset="-122"/>
              </a:rPr>
              <a:t>似</a:t>
            </a:r>
            <a:r>
              <a:rPr lang="zh-CN" altLang="en-US" dirty="0">
                <a:latin typeface="微软雅黑" panose="020B0503020204020204" pitchFamily="34" charset="-122"/>
                <a:ea typeface="微软雅黑" panose="020B0503020204020204" pitchFamily="34" charset="-122"/>
              </a:rPr>
              <a:t>。则粒</a:t>
            </a:r>
            <a:r>
              <a:rPr lang="zh-CN" altLang="en-US" dirty="0" smtClean="0">
                <a:latin typeface="微软雅黑" panose="020B0503020204020204" pitchFamily="34" charset="-122"/>
                <a:ea typeface="微软雅黑" panose="020B0503020204020204" pitchFamily="34" charset="-122"/>
              </a:rPr>
              <a:t>子 </a:t>
            </a:r>
            <a:r>
              <a:rPr lang="en-US" altLang="zh-CN" dirty="0" smtClean="0">
                <a:latin typeface="微软雅黑" panose="020B0503020204020204" pitchFamily="34" charset="-122"/>
                <a:ea typeface="微软雅黑" panose="020B0503020204020204" pitchFamily="34" charset="-122"/>
              </a:rPr>
              <a:t>i </a:t>
            </a:r>
            <a:r>
              <a:rPr lang="zh-CN" altLang="en-US" dirty="0" smtClean="0">
                <a:latin typeface="微软雅黑" panose="020B0503020204020204" pitchFamily="34" charset="-122"/>
                <a:ea typeface="微软雅黑" panose="020B0503020204020204" pitchFamily="34" charset="-122"/>
              </a:rPr>
              <a:t>处</a:t>
            </a:r>
            <a:r>
              <a:rPr lang="zh-CN" altLang="en-US" dirty="0">
                <a:latin typeface="微软雅黑" panose="020B0503020204020204" pitchFamily="34" charset="-122"/>
                <a:ea typeface="微软雅黑" panose="020B0503020204020204" pitchFamily="34" charset="-122"/>
              </a:rPr>
              <a:t>的函数的粒子近似式：</a:t>
            </a:r>
            <a:endParaRPr lang="zh-CN" altLang="en-US" dirty="0"/>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13741581"/>
              </p:ext>
            </p:extLst>
          </p:nvPr>
        </p:nvGraphicFramePr>
        <p:xfrm>
          <a:off x="630765" y="2397120"/>
          <a:ext cx="4445984" cy="2292308"/>
        </p:xfrm>
        <a:graphic>
          <a:graphicData uri="http://schemas.openxmlformats.org/presentationml/2006/ole">
            <mc:AlternateContent xmlns:mc="http://schemas.openxmlformats.org/markup-compatibility/2006">
              <mc:Choice xmlns:v="urn:schemas-microsoft-com:vml" Requires="v">
                <p:oleObj spid="_x0000_s4120" name="Equation" r:id="rId5" imgW="2412720" imgH="1244520" progId="Equation.DSMT4">
                  <p:embed/>
                </p:oleObj>
              </mc:Choice>
              <mc:Fallback>
                <p:oleObj name="Equation" r:id="rId5" imgW="2412720" imgH="1244520" progId="Equation.DSMT4">
                  <p:embed/>
                  <p:pic>
                    <p:nvPicPr>
                      <p:cNvPr id="2" name="对象 1"/>
                      <p:cNvPicPr/>
                      <p:nvPr/>
                    </p:nvPicPr>
                    <p:blipFill>
                      <a:blip r:embed="rId6"/>
                      <a:stretch>
                        <a:fillRect/>
                      </a:stretch>
                    </p:blipFill>
                    <p:spPr>
                      <a:xfrm>
                        <a:off x="630765" y="2397120"/>
                        <a:ext cx="4445984" cy="2292308"/>
                      </a:xfrm>
                      <a:prstGeom prst="rect">
                        <a:avLst/>
                      </a:prstGeom>
                    </p:spPr>
                  </p:pic>
                </p:oleObj>
              </mc:Fallback>
            </mc:AlternateContent>
          </a:graphicData>
        </a:graphic>
      </p:graphicFrame>
      <p:sp>
        <p:nvSpPr>
          <p:cNvPr id="8" name="椭圆 7"/>
          <p:cNvSpPr/>
          <p:nvPr/>
        </p:nvSpPr>
        <p:spPr>
          <a:xfrm>
            <a:off x="1156207" y="2495904"/>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1" name="椭圆 30"/>
          <p:cNvSpPr/>
          <p:nvPr/>
        </p:nvSpPr>
        <p:spPr>
          <a:xfrm>
            <a:off x="554583" y="3200436"/>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813261311"/>
              </p:ext>
            </p:extLst>
          </p:nvPr>
        </p:nvGraphicFramePr>
        <p:xfrm>
          <a:off x="4909086" y="5622991"/>
          <a:ext cx="2373827" cy="719931"/>
        </p:xfrm>
        <a:graphic>
          <a:graphicData uri="http://schemas.openxmlformats.org/presentationml/2006/ole">
            <mc:AlternateContent xmlns:mc="http://schemas.openxmlformats.org/markup-compatibility/2006">
              <mc:Choice xmlns:v="urn:schemas-microsoft-com:vml" Requires="v">
                <p:oleObj spid="_x0000_s4121" name="Equation" r:id="rId7" imgW="1549080" imgH="469800" progId="Equation.DSMT4">
                  <p:embed/>
                </p:oleObj>
              </mc:Choice>
              <mc:Fallback>
                <p:oleObj name="Equation" r:id="rId7" imgW="1549080" imgH="469800" progId="Equation.DSMT4">
                  <p:embed/>
                  <p:pic>
                    <p:nvPicPr>
                      <p:cNvPr id="0" name=""/>
                      <p:cNvPicPr/>
                      <p:nvPr/>
                    </p:nvPicPr>
                    <p:blipFill>
                      <a:blip r:embed="rId8"/>
                      <a:stretch>
                        <a:fillRect/>
                      </a:stretch>
                    </p:blipFill>
                    <p:spPr>
                      <a:xfrm>
                        <a:off x="4909086" y="5622991"/>
                        <a:ext cx="2373827" cy="719931"/>
                      </a:xfrm>
                      <a:prstGeom prst="rect">
                        <a:avLst/>
                      </a:prstGeom>
                    </p:spPr>
                  </p:pic>
                </p:oleObj>
              </mc:Fallback>
            </mc:AlternateContent>
          </a:graphicData>
        </a:graphic>
      </p:graphicFrame>
      <p:sp>
        <p:nvSpPr>
          <p:cNvPr id="32" name="文本框 31"/>
          <p:cNvSpPr txBox="1"/>
          <p:nvPr/>
        </p:nvSpPr>
        <p:spPr>
          <a:xfrm>
            <a:off x="7682879" y="5798290"/>
            <a:ext cx="1107996"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粒子近似</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974" y="2585446"/>
            <a:ext cx="2537680" cy="206519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9478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3416320"/>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[4]</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的基本设想，就是将连续的流体想象成一个个相互作用的微粒，这些例子相互影响，共同形成了复杂的流体运动，对于每个单独的流体微粒，依旧遵循最基本的牛顿第二定律。流体的质量是由流体单元的密度决定的，所以一般用密度代替质</a:t>
            </a:r>
            <a:r>
              <a:rPr lang="zh-CN" altLang="en-US" dirty="0" smtClean="0">
                <a:latin typeface="微软雅黑" panose="020B0503020204020204" pitchFamily="34" charset="-122"/>
                <a:ea typeface="微软雅黑" panose="020B0503020204020204" pitchFamily="34" charset="-122"/>
              </a:rPr>
              <a:t>量，则</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联立得，</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55529270"/>
              </p:ext>
            </p:extLst>
          </p:nvPr>
        </p:nvGraphicFramePr>
        <p:xfrm>
          <a:off x="3772311" y="2675845"/>
          <a:ext cx="3952875" cy="431800"/>
        </p:xfrm>
        <a:graphic>
          <a:graphicData uri="http://schemas.openxmlformats.org/presentationml/2006/ole">
            <mc:AlternateContent xmlns:mc="http://schemas.openxmlformats.org/markup-compatibility/2006">
              <mc:Choice xmlns:v="urn:schemas-microsoft-com:vml" Requires="v">
                <p:oleObj spid="_x0000_s5192" name="Equation" r:id="rId5" imgW="2209680" imgH="241200" progId="Equation.DSMT4">
                  <p:embed/>
                </p:oleObj>
              </mc:Choice>
              <mc:Fallback>
                <p:oleObj name="Equation" r:id="rId5" imgW="2209680" imgH="241200" progId="Equation.DSMT4">
                  <p:embed/>
                  <p:pic>
                    <p:nvPicPr>
                      <p:cNvPr id="0" name=""/>
                      <p:cNvPicPr/>
                      <p:nvPr/>
                    </p:nvPicPr>
                    <p:blipFill>
                      <a:blip r:embed="rId6"/>
                      <a:stretch>
                        <a:fillRect/>
                      </a:stretch>
                    </p:blipFill>
                    <p:spPr>
                      <a:xfrm>
                        <a:off x="3772311" y="2675845"/>
                        <a:ext cx="3952875" cy="431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08896206"/>
              </p:ext>
            </p:extLst>
          </p:nvPr>
        </p:nvGraphicFramePr>
        <p:xfrm>
          <a:off x="1231202" y="3203012"/>
          <a:ext cx="1477895" cy="432000"/>
        </p:xfrm>
        <a:graphic>
          <a:graphicData uri="http://schemas.openxmlformats.org/presentationml/2006/ole">
            <mc:AlternateContent xmlns:mc="http://schemas.openxmlformats.org/markup-compatibility/2006">
              <mc:Choice xmlns:v="urn:schemas-microsoft-com:vml" Requires="v">
                <p:oleObj spid="_x0000_s5193" name="Equation" r:id="rId7" imgW="825480" imgH="241200" progId="Equation.DSMT4">
                  <p:embed/>
                </p:oleObj>
              </mc:Choice>
              <mc:Fallback>
                <p:oleObj name="Equation" r:id="rId7" imgW="825480" imgH="241200" progId="Equation.DSMT4">
                  <p:embed/>
                  <p:pic>
                    <p:nvPicPr>
                      <p:cNvPr id="0" name=""/>
                      <p:cNvPicPr/>
                      <p:nvPr/>
                    </p:nvPicPr>
                    <p:blipFill>
                      <a:blip r:embed="rId8"/>
                      <a:stretch>
                        <a:fillRect/>
                      </a:stretch>
                    </p:blipFill>
                    <p:spPr>
                      <a:xfrm>
                        <a:off x="1231202" y="3203012"/>
                        <a:ext cx="1477895" cy="432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2157620"/>
              </p:ext>
            </p:extLst>
          </p:nvPr>
        </p:nvGraphicFramePr>
        <p:xfrm>
          <a:off x="2937916" y="3203012"/>
          <a:ext cx="1591579" cy="432000"/>
        </p:xfrm>
        <a:graphic>
          <a:graphicData uri="http://schemas.openxmlformats.org/presentationml/2006/ole">
            <mc:AlternateContent xmlns:mc="http://schemas.openxmlformats.org/markup-compatibility/2006">
              <mc:Choice xmlns:v="urn:schemas-microsoft-com:vml" Requires="v">
                <p:oleObj spid="_x0000_s5194" name="Equation" r:id="rId9" imgW="888840" imgH="241200" progId="Equation.DSMT4">
                  <p:embed/>
                </p:oleObj>
              </mc:Choice>
              <mc:Fallback>
                <p:oleObj name="Equation" r:id="rId9" imgW="888840" imgH="241200" progId="Equation.DSMT4">
                  <p:embed/>
                  <p:pic>
                    <p:nvPicPr>
                      <p:cNvPr id="0" name=""/>
                      <p:cNvPicPr/>
                      <p:nvPr/>
                    </p:nvPicPr>
                    <p:blipFill>
                      <a:blip r:embed="rId10"/>
                      <a:stretch>
                        <a:fillRect/>
                      </a:stretch>
                    </p:blipFill>
                    <p:spPr>
                      <a:xfrm>
                        <a:off x="2937916" y="3203012"/>
                        <a:ext cx="1591579" cy="432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1273093"/>
              </p:ext>
            </p:extLst>
          </p:nvPr>
        </p:nvGraphicFramePr>
        <p:xfrm>
          <a:off x="4758314" y="3213720"/>
          <a:ext cx="1750737" cy="432000"/>
        </p:xfrm>
        <a:graphic>
          <a:graphicData uri="http://schemas.openxmlformats.org/presentationml/2006/ole">
            <mc:AlternateContent xmlns:mc="http://schemas.openxmlformats.org/markup-compatibility/2006">
              <mc:Choice xmlns:v="urn:schemas-microsoft-com:vml" Requires="v">
                <p:oleObj spid="_x0000_s5195" name="Equation" r:id="rId11" imgW="977760" imgH="241200" progId="Equation.DSMT4">
                  <p:embed/>
                </p:oleObj>
              </mc:Choice>
              <mc:Fallback>
                <p:oleObj name="Equation" r:id="rId11" imgW="977760" imgH="241200" progId="Equation.DSMT4">
                  <p:embed/>
                  <p:pic>
                    <p:nvPicPr>
                      <p:cNvPr id="0" name=""/>
                      <p:cNvPicPr/>
                      <p:nvPr/>
                    </p:nvPicPr>
                    <p:blipFill>
                      <a:blip r:embed="rId12"/>
                      <a:stretch>
                        <a:fillRect/>
                      </a:stretch>
                    </p:blipFill>
                    <p:spPr>
                      <a:xfrm>
                        <a:off x="4758314" y="3213720"/>
                        <a:ext cx="1750737" cy="432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75607030"/>
              </p:ext>
            </p:extLst>
          </p:nvPr>
        </p:nvGraphicFramePr>
        <p:xfrm>
          <a:off x="1069796" y="4430392"/>
          <a:ext cx="2592000" cy="432000"/>
        </p:xfrm>
        <a:graphic>
          <a:graphicData uri="http://schemas.openxmlformats.org/presentationml/2006/ole">
            <mc:AlternateContent xmlns:mc="http://schemas.openxmlformats.org/markup-compatibility/2006">
              <mc:Choice xmlns:v="urn:schemas-microsoft-com:vml" Requires="v">
                <p:oleObj spid="_x0000_s5196" name="Equation" r:id="rId13" imgW="1371600" imgH="228600" progId="Equation.DSMT4">
                  <p:embed/>
                </p:oleObj>
              </mc:Choice>
              <mc:Fallback>
                <p:oleObj name="Equation" r:id="rId13" imgW="1371600" imgH="228600" progId="Equation.DSMT4">
                  <p:embed/>
                  <p:pic>
                    <p:nvPicPr>
                      <p:cNvPr id="0" name=""/>
                      <p:cNvPicPr/>
                      <p:nvPr/>
                    </p:nvPicPr>
                    <p:blipFill>
                      <a:blip r:embed="rId14"/>
                      <a:stretch>
                        <a:fillRect/>
                      </a:stretch>
                    </p:blipFill>
                    <p:spPr>
                      <a:xfrm>
                        <a:off x="1069796" y="4430392"/>
                        <a:ext cx="2592000" cy="432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7497947"/>
              </p:ext>
            </p:extLst>
          </p:nvPr>
        </p:nvGraphicFramePr>
        <p:xfrm>
          <a:off x="4834895" y="4284885"/>
          <a:ext cx="1974857" cy="720000"/>
        </p:xfrm>
        <a:graphic>
          <a:graphicData uri="http://schemas.openxmlformats.org/presentationml/2006/ole">
            <mc:AlternateContent xmlns:mc="http://schemas.openxmlformats.org/markup-compatibility/2006">
              <mc:Choice xmlns:v="urn:schemas-microsoft-com:vml" Requires="v">
                <p:oleObj spid="_x0000_s5197" name="Equation" r:id="rId15" imgW="1218960" imgH="444240" progId="Equation.DSMT4">
                  <p:embed/>
                </p:oleObj>
              </mc:Choice>
              <mc:Fallback>
                <p:oleObj name="Equation" r:id="rId15" imgW="1218960" imgH="444240" progId="Equation.DSMT4">
                  <p:embed/>
                  <p:pic>
                    <p:nvPicPr>
                      <p:cNvPr id="0" name=""/>
                      <p:cNvPicPr/>
                      <p:nvPr/>
                    </p:nvPicPr>
                    <p:blipFill>
                      <a:blip r:embed="rId16"/>
                      <a:stretch>
                        <a:fillRect/>
                      </a:stretch>
                    </p:blipFill>
                    <p:spPr>
                      <a:xfrm>
                        <a:off x="4834895" y="4284885"/>
                        <a:ext cx="1974857"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33744784"/>
              </p:ext>
            </p:extLst>
          </p:nvPr>
        </p:nvGraphicFramePr>
        <p:xfrm>
          <a:off x="7982851" y="4284885"/>
          <a:ext cx="2840000" cy="720000"/>
        </p:xfrm>
        <a:graphic>
          <a:graphicData uri="http://schemas.openxmlformats.org/presentationml/2006/ole">
            <mc:AlternateContent xmlns:mc="http://schemas.openxmlformats.org/markup-compatibility/2006">
              <mc:Choice xmlns:v="urn:schemas-microsoft-com:vml" Requires="v">
                <p:oleObj spid="_x0000_s5198" name="Equation" r:id="rId17" imgW="1803240" imgH="457200" progId="Equation.DSMT4">
                  <p:embed/>
                </p:oleObj>
              </mc:Choice>
              <mc:Fallback>
                <p:oleObj name="Equation" r:id="rId17" imgW="1803240" imgH="457200" progId="Equation.DSMT4">
                  <p:embed/>
                  <p:pic>
                    <p:nvPicPr>
                      <p:cNvPr id="0" name=""/>
                      <p:cNvPicPr/>
                      <p:nvPr/>
                    </p:nvPicPr>
                    <p:blipFill>
                      <a:blip r:embed="rId18"/>
                      <a:stretch>
                        <a:fillRect/>
                      </a:stretch>
                    </p:blipFill>
                    <p:spPr>
                      <a:xfrm>
                        <a:off x="7982851" y="4284885"/>
                        <a:ext cx="2840000" cy="720000"/>
                      </a:xfrm>
                      <a:prstGeom prst="rect">
                        <a:avLst/>
                      </a:prstGeom>
                    </p:spPr>
                  </p:pic>
                </p:oleObj>
              </mc:Fallback>
            </mc:AlternateContent>
          </a:graphicData>
        </a:graphic>
      </p:graphicFrame>
      <p:sp>
        <p:nvSpPr>
          <p:cNvPr id="32" name="右箭头 31"/>
          <p:cNvSpPr/>
          <p:nvPr/>
        </p:nvSpPr>
        <p:spPr>
          <a:xfrm>
            <a:off x="3814955" y="4525755"/>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6973528" y="4529949"/>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552613" y="4161501"/>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加速度形式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837666" y="4150452"/>
            <a:ext cx="1098378"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SPH</a:t>
            </a:r>
            <a:r>
              <a:rPr lang="zh-CN" altLang="en-US" dirty="0" smtClean="0">
                <a:solidFill>
                  <a:srgbClr val="FF0000"/>
                </a:solidFill>
                <a:latin typeface="微软雅黑" panose="020B0503020204020204" pitchFamily="34" charset="-122"/>
                <a:ea typeface="微软雅黑" panose="020B0503020204020204" pitchFamily="34" charset="-122"/>
              </a:rPr>
              <a:t>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7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413516"/>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[4]</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算法来说，基本流程就是这样，根据光滑核函数逐个推出流体中某点的密度，压力，速度相关的累加函数，进而推导出此处的加速度，从而模拟流体的运动趋势</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004EA2"/>
                </a:solidFill>
                <a:latin typeface="微软雅黑" panose="020B0503020204020204" pitchFamily="34" charset="-122"/>
                <a:ea typeface="微软雅黑" panose="020B0503020204020204" pitchFamily="34" charset="-122"/>
              </a:rPr>
              <a:t>函数空间导数的粒子近似式：</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en-US" altLang="zh-CN" dirty="0" smtClean="0">
                <a:solidFill>
                  <a:srgbClr val="004EA2"/>
                </a:solidFill>
                <a:latin typeface="微软雅黑" panose="020B0503020204020204" pitchFamily="34" charset="-122"/>
                <a:ea typeface="微软雅黑" panose="020B0503020204020204" pitchFamily="34" charset="-122"/>
              </a:rPr>
              <a:t>SPH</a:t>
            </a:r>
            <a:r>
              <a:rPr lang="zh-CN" altLang="en-US" dirty="0" smtClean="0">
                <a:solidFill>
                  <a:srgbClr val="004EA2"/>
                </a:solidFill>
                <a:latin typeface="微软雅黑" panose="020B0503020204020204" pitchFamily="34" charset="-122"/>
                <a:ea typeface="微软雅黑" panose="020B0503020204020204" pitchFamily="34" charset="-122"/>
              </a:rPr>
              <a:t>中</a:t>
            </a:r>
            <a:r>
              <a:rPr lang="en-US" altLang="zh-CN" dirty="0" smtClean="0">
                <a:solidFill>
                  <a:srgbClr val="004EA2"/>
                </a:solidFill>
                <a:latin typeface="微软雅黑" panose="020B0503020204020204" pitchFamily="34" charset="-122"/>
                <a:ea typeface="微软雅黑" panose="020B0503020204020204" pitchFamily="34" charset="-122"/>
              </a:rPr>
              <a:t>NS</a:t>
            </a:r>
            <a:r>
              <a:rPr lang="zh-CN" altLang="en-US" dirty="0" smtClean="0">
                <a:solidFill>
                  <a:srgbClr val="004EA2"/>
                </a:solidFill>
                <a:latin typeface="微软雅黑" panose="020B0503020204020204" pitchFamily="34" charset="-122"/>
                <a:ea typeface="微软雅黑" panose="020B0503020204020204" pitchFamily="34" charset="-122"/>
              </a:rPr>
              <a:t>方程的求解：</a:t>
            </a: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86160517"/>
              </p:ext>
            </p:extLst>
          </p:nvPr>
        </p:nvGraphicFramePr>
        <p:xfrm>
          <a:off x="1088800" y="5388138"/>
          <a:ext cx="3388763" cy="720000"/>
        </p:xfrm>
        <a:graphic>
          <a:graphicData uri="http://schemas.openxmlformats.org/presentationml/2006/ole">
            <mc:AlternateContent xmlns:mc="http://schemas.openxmlformats.org/markup-compatibility/2006">
              <mc:Choice xmlns:v="urn:schemas-microsoft-com:vml" Requires="v">
                <p:oleObj spid="_x0000_s6208" name="Equation" r:id="rId5" imgW="2209680" imgH="469800" progId="Equation.DSMT4">
                  <p:embed/>
                </p:oleObj>
              </mc:Choice>
              <mc:Fallback>
                <p:oleObj name="Equation" r:id="rId5" imgW="2209680" imgH="469800" progId="Equation.DSMT4">
                  <p:embed/>
                  <p:pic>
                    <p:nvPicPr>
                      <p:cNvPr id="7" name="对象 6"/>
                      <p:cNvPicPr/>
                      <p:nvPr/>
                    </p:nvPicPr>
                    <p:blipFill>
                      <a:blip r:embed="rId6"/>
                      <a:stretch>
                        <a:fillRect/>
                      </a:stretch>
                    </p:blipFill>
                    <p:spPr>
                      <a:xfrm>
                        <a:off x="1088800" y="5388138"/>
                        <a:ext cx="3388763" cy="720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91832489"/>
              </p:ext>
            </p:extLst>
          </p:nvPr>
        </p:nvGraphicFramePr>
        <p:xfrm>
          <a:off x="4933648" y="5384941"/>
          <a:ext cx="2662500" cy="720000"/>
        </p:xfrm>
        <a:graphic>
          <a:graphicData uri="http://schemas.openxmlformats.org/presentationml/2006/ole">
            <mc:AlternateContent xmlns:mc="http://schemas.openxmlformats.org/markup-compatibility/2006">
              <mc:Choice xmlns:v="urn:schemas-microsoft-com:vml" Requires="v">
                <p:oleObj spid="_x0000_s6209" name="Equation" r:id="rId7" imgW="1739880" imgH="469800" progId="Equation.DSMT4">
                  <p:embed/>
                </p:oleObj>
              </mc:Choice>
              <mc:Fallback>
                <p:oleObj name="Equation" r:id="rId7" imgW="1739880" imgH="469800" progId="Equation.DSMT4">
                  <p:embed/>
                  <p:pic>
                    <p:nvPicPr>
                      <p:cNvPr id="10" name="对象 9"/>
                      <p:cNvPicPr/>
                      <p:nvPr/>
                    </p:nvPicPr>
                    <p:blipFill>
                      <a:blip r:embed="rId8"/>
                      <a:stretch>
                        <a:fillRect/>
                      </a:stretch>
                    </p:blipFill>
                    <p:spPr>
                      <a:xfrm>
                        <a:off x="4933648" y="5384941"/>
                        <a:ext cx="2662500"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73806783"/>
              </p:ext>
            </p:extLst>
          </p:nvPr>
        </p:nvGraphicFramePr>
        <p:xfrm>
          <a:off x="7988429" y="5388138"/>
          <a:ext cx="2796747" cy="720000"/>
        </p:xfrm>
        <a:graphic>
          <a:graphicData uri="http://schemas.openxmlformats.org/presentationml/2006/ole">
            <mc:AlternateContent xmlns:mc="http://schemas.openxmlformats.org/markup-compatibility/2006">
              <mc:Choice xmlns:v="urn:schemas-microsoft-com:vml" Requires="v">
                <p:oleObj spid="_x0000_s6210" name="Equation" r:id="rId9" imgW="1828800" imgH="469800" progId="Equation.DSMT4">
                  <p:embed/>
                </p:oleObj>
              </mc:Choice>
              <mc:Fallback>
                <p:oleObj name="Equation" r:id="rId9" imgW="1828800" imgH="469800" progId="Equation.DSMT4">
                  <p:embed/>
                  <p:pic>
                    <p:nvPicPr>
                      <p:cNvPr id="11" name="对象 10"/>
                      <p:cNvPicPr/>
                      <p:nvPr/>
                    </p:nvPicPr>
                    <p:blipFill>
                      <a:blip r:embed="rId10"/>
                      <a:stretch>
                        <a:fillRect/>
                      </a:stretch>
                    </p:blipFill>
                    <p:spPr>
                      <a:xfrm>
                        <a:off x="7988429" y="5388138"/>
                        <a:ext cx="2796747" cy="7200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63656090"/>
              </p:ext>
            </p:extLst>
          </p:nvPr>
        </p:nvGraphicFramePr>
        <p:xfrm>
          <a:off x="3552613" y="2342934"/>
          <a:ext cx="3776217" cy="1487008"/>
        </p:xfrm>
        <a:graphic>
          <a:graphicData uri="http://schemas.openxmlformats.org/presentationml/2006/ole">
            <mc:AlternateContent xmlns:mc="http://schemas.openxmlformats.org/markup-compatibility/2006">
              <mc:Choice xmlns:v="urn:schemas-microsoft-com:vml" Requires="v">
                <p:oleObj spid="_x0000_s6211" name="Equation" r:id="rId11" imgW="2450880" imgH="965160" progId="Equation.DSMT4">
                  <p:embed/>
                </p:oleObj>
              </mc:Choice>
              <mc:Fallback>
                <p:oleObj name="Equation" r:id="rId11" imgW="2450880" imgH="965160" progId="Equation.DSMT4">
                  <p:embed/>
                  <p:pic>
                    <p:nvPicPr>
                      <p:cNvPr id="0" name=""/>
                      <p:cNvPicPr/>
                      <p:nvPr/>
                    </p:nvPicPr>
                    <p:blipFill>
                      <a:blip r:embed="rId12"/>
                      <a:stretch>
                        <a:fillRect/>
                      </a:stretch>
                    </p:blipFill>
                    <p:spPr>
                      <a:xfrm>
                        <a:off x="3552613" y="2342934"/>
                        <a:ext cx="3776217" cy="148700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984544"/>
              </p:ext>
            </p:extLst>
          </p:nvPr>
        </p:nvGraphicFramePr>
        <p:xfrm>
          <a:off x="8336189" y="2798387"/>
          <a:ext cx="1845962" cy="449018"/>
        </p:xfrm>
        <a:graphic>
          <a:graphicData uri="http://schemas.openxmlformats.org/presentationml/2006/ole">
            <mc:AlternateContent xmlns:mc="http://schemas.openxmlformats.org/markup-compatibility/2006">
              <mc:Choice xmlns:v="urn:schemas-microsoft-com:vml" Requires="v">
                <p:oleObj spid="_x0000_s6212" name="Equation" r:id="rId13" imgW="939600" imgH="228600" progId="Equation.DSMT4">
                  <p:embed/>
                </p:oleObj>
              </mc:Choice>
              <mc:Fallback>
                <p:oleObj name="Equation" r:id="rId13" imgW="939600" imgH="228600" progId="Equation.DSMT4">
                  <p:embed/>
                  <p:pic>
                    <p:nvPicPr>
                      <p:cNvPr id="0" name=""/>
                      <p:cNvPicPr/>
                      <p:nvPr/>
                    </p:nvPicPr>
                    <p:blipFill>
                      <a:blip r:embed="rId14"/>
                      <a:stretch>
                        <a:fillRect/>
                      </a:stretch>
                    </p:blipFill>
                    <p:spPr>
                      <a:xfrm>
                        <a:off x="8336189" y="2798387"/>
                        <a:ext cx="1845962" cy="44901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271583"/>
              </p:ext>
            </p:extLst>
          </p:nvPr>
        </p:nvGraphicFramePr>
        <p:xfrm>
          <a:off x="6553200" y="3581400"/>
          <a:ext cx="914400" cy="198438"/>
        </p:xfrm>
        <a:graphic>
          <a:graphicData uri="http://schemas.openxmlformats.org/presentationml/2006/ole">
            <mc:AlternateContent xmlns:mc="http://schemas.openxmlformats.org/markup-compatibility/2006">
              <mc:Choice xmlns:v="urn:schemas-microsoft-com:vml" Requires="v">
                <p:oleObj spid="_x0000_s6213" name="Equation" r:id="rId15" imgW="914400" imgH="198720" progId="Equation.DSMT4">
                  <p:embed/>
                </p:oleObj>
              </mc:Choice>
              <mc:Fallback>
                <p:oleObj name="Equation" r:id="rId15" imgW="914400" imgH="198720" progId="Equation.DSMT4">
                  <p:embed/>
                  <p:pic>
                    <p:nvPicPr>
                      <p:cNvPr id="0" name=""/>
                      <p:cNvPicPr/>
                      <p:nvPr/>
                    </p:nvPicPr>
                    <p:blipFill>
                      <a:blip r:embed="rId16"/>
                      <a:stretch>
                        <a:fillRect/>
                      </a:stretch>
                    </p:blipFill>
                    <p:spPr>
                      <a:xfrm>
                        <a:off x="6553200" y="3581400"/>
                        <a:ext cx="914400" cy="198438"/>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2006680846"/>
              </p:ext>
            </p:extLst>
          </p:nvPr>
        </p:nvGraphicFramePr>
        <p:xfrm>
          <a:off x="4844898" y="4335655"/>
          <a:ext cx="2840000" cy="720000"/>
        </p:xfrm>
        <a:graphic>
          <a:graphicData uri="http://schemas.openxmlformats.org/presentationml/2006/ole">
            <mc:AlternateContent xmlns:mc="http://schemas.openxmlformats.org/markup-compatibility/2006">
              <mc:Choice xmlns:v="urn:schemas-microsoft-com:vml" Requires="v">
                <p:oleObj spid="_x0000_s6214" name="Equation" r:id="rId17" imgW="1803240" imgH="457200" progId="Equation.DSMT4">
                  <p:embed/>
                </p:oleObj>
              </mc:Choice>
              <mc:Fallback>
                <p:oleObj name="Equation" r:id="rId17" imgW="1803240" imgH="457200" progId="Equation.DSMT4">
                  <p:embed/>
                  <p:pic>
                    <p:nvPicPr>
                      <p:cNvPr id="11" name="对象 10"/>
                      <p:cNvPicPr/>
                      <p:nvPr/>
                    </p:nvPicPr>
                    <p:blipFill>
                      <a:blip r:embed="rId18"/>
                      <a:stretch>
                        <a:fillRect/>
                      </a:stretch>
                    </p:blipFill>
                    <p:spPr>
                      <a:xfrm>
                        <a:off x="4844898" y="4335655"/>
                        <a:ext cx="2840000" cy="720000"/>
                      </a:xfrm>
                      <a:prstGeom prst="rect">
                        <a:avLst/>
                      </a:prstGeom>
                    </p:spPr>
                  </p:pic>
                </p:oleObj>
              </mc:Fallback>
            </mc:AlternateContent>
          </a:graphicData>
        </a:graphic>
      </p:graphicFrame>
      <p:cxnSp>
        <p:nvCxnSpPr>
          <p:cNvPr id="47" name="直接箭头连接符 46"/>
          <p:cNvCxnSpPr>
            <a:stCxn id="42" idx="2"/>
          </p:cNvCxnSpPr>
          <p:nvPr/>
        </p:nvCxnSpPr>
        <p:spPr>
          <a:xfrm flipH="1">
            <a:off x="1577663" y="5055655"/>
            <a:ext cx="4687235" cy="555817"/>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1577663" y="5055655"/>
            <a:ext cx="5705340" cy="560813"/>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5486400" y="4617076"/>
            <a:ext cx="560231" cy="978794"/>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283003" y="4619090"/>
            <a:ext cx="1126901" cy="942278"/>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4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2191</Words>
  <Application>Microsoft Office PowerPoint</Application>
  <PresentationFormat>宽屏</PresentationFormat>
  <Paragraphs>235</Paragraphs>
  <Slides>14</Slides>
  <Notes>14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3" baseType="lpstr">
      <vt:lpstr>Impact MT Std</vt:lpstr>
      <vt:lpstr>等线</vt:lpstr>
      <vt:lpstr>等线 Light</vt:lpstr>
      <vt:lpstr>宋体</vt:lpstr>
      <vt:lpstr>微软雅黑</vt:lpstr>
      <vt:lpstr>Arial</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左志华</cp:lastModifiedBy>
  <cp:revision>152</cp:revision>
  <dcterms:created xsi:type="dcterms:W3CDTF">2016-11-24T09:20:00Z</dcterms:created>
  <dcterms:modified xsi:type="dcterms:W3CDTF">2021-09-15T02:40:03Z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