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64"/>
    <a:srgbClr val="320032"/>
    <a:srgbClr val="C800C8"/>
    <a:srgbClr val="7D007D"/>
    <a:srgbClr val="FF00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0780-6B9A-4F98-8C14-585FCAC0D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548BB-5D36-4950-8067-13286A38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60C6-1C1F-4ECD-BA07-2D0B7374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6DD9-813F-493C-91F2-FD943983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3C23-1151-4139-8532-2D8B4955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25CC-0AF1-4E3F-80CA-ADE56F8D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2722-42F7-4828-BCB4-90855566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5C84-5E76-4C9C-87D3-93D576F2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F422-09BF-4F9E-B0A4-E873E06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E882-63F3-40D0-8786-D58F996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A2645-CB77-46FD-B136-83691072F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4C7B9-E84A-4E64-AC83-EA79A7DB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606D-0286-48F2-A564-779FA53AE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0C07-8EC5-4F57-8E03-FB7199C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8F63-0CA4-4422-918C-D72CE5FE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15EA-4F5B-45EF-973E-C506B079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B8AFB-3BA8-423C-A938-3BF8C281D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99B2-2CF8-42F0-A609-DBB8678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7BC3-1082-45D5-AD04-69F0F857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81B6-1A78-4311-8018-B27C1111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EFF7-7F95-404E-A59A-1D8F42D8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F186-503D-4BD1-9F4C-6E682A4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86566-EFE0-442D-8D8B-6368D02B5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A6F1-96C0-4343-A299-A7C58B25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0C6A-DF3F-4D07-8316-E5B83A06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7521-C0E3-489A-8D51-257E9EC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CD9C-AFAC-4446-A2A7-12AA9006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095C-3EB9-427B-9098-9969308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BF9E8-0289-47A3-A698-FF1C960B5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7DB-8ED2-462E-A367-4CA256F0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4CC2-9011-4182-A0C8-BDB2F8F4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3883A-19D1-4820-A8CA-D92323BF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CFAB-2B13-4826-9FCA-A0AB4056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C5A-B7C6-48C9-853A-1085A99C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EE4D-D370-4D6C-BC29-6E779923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A4684-CE62-4A0C-B3C1-54701BA367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635-3427-4774-8F3A-08229571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Calibri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0F688-49C0-46E4-95B3-C1664337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2A31F-7D50-46BE-9BA6-FC1AE698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776BC-630C-4EE6-B7CF-771BE02C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05EB0-ED9D-42F9-AAFD-1EE1A1487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9CC0B-9E50-4B07-9382-EE371BC7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3398B-8270-4D5B-ABEB-EF5E53C2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C06DD-FF77-4DA9-B7F2-B926DB4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FF6CE-1F62-4D5F-9F9F-3CDEBFF1DA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8EE-85CF-415A-AEE9-90B679E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B0EED-99A8-4F1B-81C9-46BACF18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F5F7F-4D9A-4820-8C16-E3C5B74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6AAB1-8695-4584-86C6-2519E16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0B2A6-B3E2-4359-A377-EA274F2BB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2E05-7981-4BDE-BF87-E0C42F94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5DF5-59B5-438F-9AC9-2294378E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4230-6211-4B68-A3ED-361F6A35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FB635B-0AC1-4396-B87A-A85B44675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D704-E174-4BFA-8532-9E6CE6B0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AFE9-F897-4ADD-AB56-2DE8CF96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A5CA1-0943-4208-84AB-F7FFEDD53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D4D85-D287-4426-8CA4-E3008188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D878-EB37-4356-BEEA-D2CEFFC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65E2-61C0-4CFC-939A-734B4EA6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642B8-070B-4CFF-8C1F-1E809EE92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083-4DB2-4FCE-8775-2612C4CA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2B742-8FBF-443E-A7CD-7023B080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3BBD0-A9D0-4DB0-A736-694DC1E7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1E11-5A6C-4C56-8373-27F87A97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12D71-B7FA-4C06-900A-D8D59DF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C75B-4AF1-4E94-A08F-2B5A8E6A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09310-3365-4271-8494-6E46EA125D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4BF49-ECBB-4FCC-BAB6-7BC495E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CCF6-97BB-4054-981F-1E6DF22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C2B2-4AEA-48A8-AE45-5D175A22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031-006E-422F-B802-1299714394F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B080-C1F9-4707-92B1-C19BB71D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F59-8E34-4BA9-98E1-C8FEBD53F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A2AA8-129C-4712-AA5A-7208DBBBDF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60DB6-331A-4468-B902-D1A92F0C9E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1" y="6415655"/>
            <a:ext cx="1023043" cy="3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latin typeface="Cambria Math" panose="02040503050406030204" pitchFamily="18" charset="0"/>
                        </a:rPr>
                        <m:t>〈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QC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−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8000" b="1" dirty="0">
                          <a:latin typeface="Calibri "/>
                        </a:rPr>
                        <m:t>IL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8000" b="1" dirty="0">
                  <a:latin typeface="Calibri 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AFB53D-D4A8-4DEA-8944-7EABDC2A8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765001"/>
                <a:ext cx="12192000" cy="1132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07846C44-9F4A-43BD-8ECA-B49D28A1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" y="2479749"/>
            <a:ext cx="12192000" cy="1655762"/>
          </a:xfrm>
        </p:spPr>
        <p:txBody>
          <a:bodyPr>
            <a:noAutofit/>
          </a:bodyPr>
          <a:lstStyle/>
          <a:p>
            <a:r>
              <a:rPr lang="en-US" sz="3200" b="1" dirty="0"/>
              <a:t>First Steps in QC &amp; QML</a:t>
            </a:r>
          </a:p>
          <a:p>
            <a:r>
              <a:rPr lang="en-US" sz="3200" dirty="0"/>
              <a:t>(Quantum Computing &amp; Quantum Machine Learning)</a:t>
            </a:r>
          </a:p>
          <a:p>
            <a:endParaRPr lang="en-US" sz="3200" dirty="0"/>
          </a:p>
          <a:p>
            <a:r>
              <a:rPr lang="en-US" sz="5400" b="1" dirty="0"/>
              <a:t>Yossi Eliaz</a:t>
            </a:r>
          </a:p>
          <a:p>
            <a:endParaRPr lang="en-US" sz="3200" dirty="0"/>
          </a:p>
          <a:p>
            <a:r>
              <a:rPr lang="en-US" sz="3200" dirty="0"/>
              <a:t>March 2020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62CC4E-DC0A-47A3-9CAF-A4C57ED67262}"/>
              </a:ext>
            </a:extLst>
          </p:cNvPr>
          <p:cNvGrpSpPr/>
          <p:nvPr/>
        </p:nvGrpSpPr>
        <p:grpSpPr>
          <a:xfrm>
            <a:off x="64008" y="5696712"/>
            <a:ext cx="2907792" cy="1161288"/>
            <a:chOff x="64008" y="5696712"/>
            <a:chExt cx="2907792" cy="11612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326744-4903-4AF2-B1A3-9756CE08A55C}"/>
                </a:ext>
              </a:extLst>
            </p:cNvPr>
            <p:cNvSpPr/>
            <p:nvPr/>
          </p:nvSpPr>
          <p:spPr>
            <a:xfrm>
              <a:off x="64008" y="5696712"/>
              <a:ext cx="2907792" cy="116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CC48F-526B-4B5A-B4CA-20DF3CC40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76" y="5868480"/>
              <a:ext cx="2294855" cy="686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84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6EDE-0F1D-4C19-A7B8-B0EBCCFE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94A1-F0DC-4695-B42A-29617D5A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Introduction to the book cover and preliminary background</a:t>
            </a:r>
          </a:p>
          <a:p>
            <a:r>
              <a:rPr lang="en-US" dirty="0"/>
              <a:t>Chapter 1 + 2 :	</a:t>
            </a:r>
          </a:p>
          <a:p>
            <a:pPr lvl="1"/>
            <a:r>
              <a:rPr lang="en-US" dirty="0"/>
              <a:t>QUBIT, OR, NOT, NAND, Superposition, entanglement and reversibility</a:t>
            </a:r>
          </a:p>
          <a:p>
            <a:pPr lvl="1"/>
            <a:r>
              <a:rPr lang="en-US" dirty="0"/>
              <a:t>History</a:t>
            </a:r>
          </a:p>
          <a:p>
            <a:r>
              <a:rPr lang="en-US" dirty="0"/>
              <a:t>Qubits and operators:</a:t>
            </a:r>
          </a:p>
          <a:p>
            <a:pPr lvl="1"/>
            <a:r>
              <a:rPr lang="en-US" dirty="0"/>
              <a:t>BIT vs QUBIT, vector presentation, red, blue</a:t>
            </a:r>
          </a:p>
          <a:p>
            <a:pPr lvl="1"/>
            <a:r>
              <a:rPr lang="en-US" dirty="0"/>
              <a:t>NOT, XOR, NANS</a:t>
            </a:r>
          </a:p>
          <a:p>
            <a:pPr lvl="1"/>
            <a:r>
              <a:rPr lang="en-US" dirty="0"/>
              <a:t>Universal set: CNOT, H, T</a:t>
            </a:r>
          </a:p>
          <a:p>
            <a:pPr lvl="1"/>
            <a:r>
              <a:rPr lang="en-US" dirty="0"/>
              <a:t>Example NAND classical </a:t>
            </a:r>
          </a:p>
          <a:p>
            <a:r>
              <a:rPr lang="en-US" dirty="0"/>
              <a:t>Chapter 5 Quantum Computers</a:t>
            </a:r>
          </a:p>
          <a:p>
            <a:r>
              <a:rPr lang="en-US" dirty="0" err="1"/>
              <a:t>Cirq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Introduction to python and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NOT, CNOT, H, T</a:t>
            </a:r>
          </a:p>
          <a:p>
            <a:r>
              <a:rPr lang="en-US" dirty="0"/>
              <a:t>Teleportation</a:t>
            </a:r>
          </a:p>
          <a:p>
            <a:r>
              <a:rPr lang="en-US" dirty="0"/>
              <a:t>ML + QML:</a:t>
            </a:r>
          </a:p>
          <a:p>
            <a:pPr lvl="1"/>
            <a:r>
              <a:rPr lang="en-US" dirty="0"/>
              <a:t>What’s machine learning</a:t>
            </a:r>
          </a:p>
          <a:p>
            <a:pPr lvl="1"/>
            <a:r>
              <a:rPr lang="en-US" dirty="0"/>
              <a:t>MNIST TF</a:t>
            </a:r>
          </a:p>
          <a:p>
            <a:pPr lvl="1"/>
            <a:r>
              <a:rPr lang="en-US" dirty="0"/>
              <a:t>Many worlds QML </a:t>
            </a:r>
          </a:p>
        </p:txBody>
      </p:sp>
    </p:spTree>
    <p:extLst>
      <p:ext uri="{BB962C8B-B14F-4D97-AF65-F5344CB8AC3E}">
        <p14:creationId xmlns:p14="http://schemas.microsoft.com/office/powerpoint/2010/main" val="1133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D5309D1-BB9F-4F4C-9EB9-601B4C3E42BF}"/>
              </a:ext>
            </a:extLst>
          </p:cNvPr>
          <p:cNvGrpSpPr/>
          <p:nvPr/>
        </p:nvGrpSpPr>
        <p:grpSpPr>
          <a:xfrm>
            <a:off x="7912100" y="862999"/>
            <a:ext cx="2833159" cy="2785782"/>
            <a:chOff x="2946400" y="1650399"/>
            <a:chExt cx="2833159" cy="27857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D56C98-A031-4B73-98FD-3766E2A7C692}"/>
                </a:ext>
              </a:extLst>
            </p:cNvPr>
            <p:cNvSpPr/>
            <p:nvPr/>
          </p:nvSpPr>
          <p:spPr>
            <a:xfrm>
              <a:off x="2946400" y="1650399"/>
              <a:ext cx="2833159" cy="2785782"/>
            </a:xfrm>
            <a:prstGeom prst="ellipse">
              <a:avLst/>
            </a:prstGeom>
            <a:gradFill>
              <a:gsLst>
                <a:gs pos="0">
                  <a:srgbClr val="0000FF"/>
                </a:gs>
                <a:gs pos="50000">
                  <a:srgbClr val="7D007D"/>
                </a:gs>
                <a:gs pos="10000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2674B-B019-475B-8F31-3F7894C65CC5}"/>
                </a:ext>
              </a:extLst>
            </p:cNvPr>
            <p:cNvSpPr/>
            <p:nvPr/>
          </p:nvSpPr>
          <p:spPr>
            <a:xfrm>
              <a:off x="2946400" y="3014132"/>
              <a:ext cx="2833159" cy="127219"/>
            </a:xfrm>
            <a:prstGeom prst="ellipse">
              <a:avLst/>
            </a:prstGeom>
            <a:noFill/>
            <a:ln w="28575">
              <a:solidFill>
                <a:srgbClr val="640064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FB50-52BB-48E9-B2A3-57BFFAF6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Calibr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AD93-3856-432C-92B8-54E6BE41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B249D-4B33-4167-94B6-A3B22906ADB3}"/>
              </a:ext>
            </a:extLst>
          </p:cNvPr>
          <p:cNvSpPr/>
          <p:nvPr/>
        </p:nvSpPr>
        <p:spPr>
          <a:xfrm>
            <a:off x="5295900" y="696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E19062-AEDC-488A-BC8E-028717C4BE09}"/>
              </a:ext>
            </a:extLst>
          </p:cNvPr>
          <p:cNvSpPr/>
          <p:nvPr/>
        </p:nvSpPr>
        <p:spPr>
          <a:xfrm>
            <a:off x="660400" y="696436"/>
            <a:ext cx="353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Qcircuit</a:t>
            </a:r>
            <a:r>
              <a:rPr lang="en-US" dirty="0"/>
              <a:t> @C=1em @R=.7em {</a:t>
            </a:r>
          </a:p>
          <a:p>
            <a:r>
              <a:rPr lang="en-US" dirty="0"/>
              <a:t>&amp; \gate{H} &amp; \ctrl{1} &amp; \gate{H} &amp; \</a:t>
            </a:r>
            <a:r>
              <a:rPr lang="en-US" dirty="0" err="1"/>
              <a:t>qw</a:t>
            </a:r>
            <a:r>
              <a:rPr lang="en-US" dirty="0"/>
              <a:t> &amp; \</a:t>
            </a:r>
            <a:r>
              <a:rPr lang="en-US" dirty="0" err="1"/>
              <a:t>raisebox</a:t>
            </a:r>
            <a:r>
              <a:rPr lang="en-US" dirty="0"/>
              <a:t>{-2.2em}{=} &amp; &amp; \</a:t>
            </a:r>
            <a:r>
              <a:rPr lang="en-US" dirty="0" err="1"/>
              <a:t>targ</a:t>
            </a:r>
            <a:r>
              <a:rPr lang="en-US" dirty="0"/>
              <a:t> &amp; \</a:t>
            </a:r>
            <a:r>
              <a:rPr lang="en-US" dirty="0" err="1"/>
              <a:t>qw</a:t>
            </a:r>
            <a:r>
              <a:rPr lang="en-US" dirty="0"/>
              <a:t> \\</a:t>
            </a:r>
          </a:p>
          <a:p>
            <a:r>
              <a:rPr lang="en-US" dirty="0"/>
              <a:t>&amp; \gate{H} &amp; \</a:t>
            </a:r>
            <a:r>
              <a:rPr lang="en-US" dirty="0" err="1"/>
              <a:t>targ</a:t>
            </a:r>
            <a:r>
              <a:rPr lang="en-US" dirty="0"/>
              <a:t> &amp; \gate{H} &amp; \</a:t>
            </a:r>
            <a:r>
              <a:rPr lang="en-US" dirty="0" err="1"/>
              <a:t>qw</a:t>
            </a:r>
            <a:r>
              <a:rPr lang="en-US" dirty="0"/>
              <a:t> &amp; &amp; &amp; \ctrl{-1} &amp; \</a:t>
            </a:r>
            <a:r>
              <a:rPr lang="en-US" dirty="0" err="1"/>
              <a:t>qw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5A891-A29C-4811-B09D-4A8E0E3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62" y="2952750"/>
            <a:ext cx="64674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D1B78-5E2A-4DBC-A90D-7CEA1EAEBCFC}"/>
              </a:ext>
            </a:extLst>
          </p:cNvPr>
          <p:cNvSpPr/>
          <p:nvPr/>
        </p:nvSpPr>
        <p:spPr>
          <a:xfrm>
            <a:off x="4659429" y="1905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[bookmarks = true, </a:t>
            </a:r>
            <a:r>
              <a:rPr lang="en-US" dirty="0" err="1"/>
              <a:t>pdfpagemode</a:t>
            </a:r>
            <a:r>
              <a:rPr lang="en-US" dirty="0"/>
              <a:t> = None, </a:t>
            </a:r>
            <a:r>
              <a:rPr lang="en-US" dirty="0" err="1"/>
              <a:t>pdfstartview</a:t>
            </a:r>
            <a:r>
              <a:rPr lang="en-US" dirty="0"/>
              <a:t> = </a:t>
            </a:r>
            <a:r>
              <a:rPr lang="en-US" dirty="0" err="1"/>
              <a:t>FitH</a:t>
            </a:r>
            <a:r>
              <a:rPr lang="en-US" dirty="0"/>
              <a:t>, </a:t>
            </a:r>
            <a:r>
              <a:rPr lang="en-US" dirty="0" err="1"/>
              <a:t>colorlinks</a:t>
            </a:r>
            <a:r>
              <a:rPr lang="en-US" dirty="0"/>
              <a:t> = true, </a:t>
            </a:r>
            <a:r>
              <a:rPr lang="en-US" dirty="0" err="1"/>
              <a:t>urlcolor</a:t>
            </a:r>
            <a:r>
              <a:rPr lang="en-US" dirty="0"/>
              <a:t> = blue]{</a:t>
            </a:r>
            <a:r>
              <a:rPr lang="en-US" dirty="0" err="1"/>
              <a:t>hyperref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[</a:t>
            </a:r>
            <a:r>
              <a:rPr lang="en-US" dirty="0" err="1"/>
              <a:t>braket</a:t>
            </a:r>
            <a:r>
              <a:rPr lang="en-US" dirty="0"/>
              <a:t>, </a:t>
            </a:r>
            <a:r>
              <a:rPr lang="en-US" dirty="0" err="1"/>
              <a:t>qm</a:t>
            </a:r>
            <a:r>
              <a:rPr lang="en-US" dirty="0"/>
              <a:t>]{</a:t>
            </a:r>
            <a:r>
              <a:rPr lang="en-US" dirty="0" err="1"/>
              <a:t>qcircuit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amsmath</a:t>
            </a:r>
            <a:r>
              <a:rPr lang="en-US" dirty="0"/>
              <a:t>} 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{listings}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</a:t>
            </a:r>
            <a:r>
              <a:rPr lang="en-US" dirty="0" err="1"/>
              <a:t>braket</a:t>
            </a:r>
            <a:r>
              <a:rPr lang="en-US" dirty="0"/>
              <a:t>}</a:t>
            </a:r>
          </a:p>
          <a:p>
            <a:r>
              <a:rPr lang="en-US" dirty="0"/>
              <a:t>\</a:t>
            </a:r>
            <a:r>
              <a:rPr lang="en-US" dirty="0" err="1"/>
              <a:t>usepackage</a:t>
            </a:r>
            <a:r>
              <a:rPr lang="en-US" dirty="0"/>
              <a:t>{physics}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96267-4E2D-411B-9893-3FEB8CA85EA3}"/>
              </a:ext>
            </a:extLst>
          </p:cNvPr>
          <p:cNvSpPr/>
          <p:nvPr/>
        </p:nvSpPr>
        <p:spPr>
          <a:xfrm>
            <a:off x="1322271" y="1021834"/>
            <a:ext cx="345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\bra{\Psi}\</a:t>
            </a:r>
            <a:r>
              <a:rPr lang="en-US" dirty="0" err="1"/>
              <a:t>ket</a:t>
            </a:r>
            <a:r>
              <a:rPr lang="en-US" dirty="0"/>
              <a:t>{\Psi} \</a:t>
            </a:r>
            <a:r>
              <a:rPr lang="en-US" dirty="0" err="1"/>
              <a:t>expval</a:t>
            </a:r>
            <a:r>
              <a:rPr lang="en-US" dirty="0"/>
              <a:t>{A}{\Psi}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897CA8-5E40-4631-BF8E-ED7FAA1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8" y="4354511"/>
            <a:ext cx="10411840" cy="162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28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307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</vt:lpstr>
      <vt:lpstr>Calibri Light</vt:lpstr>
      <vt:lpstr>Cambria Math</vt:lpstr>
      <vt:lpstr>Office Theme</vt:lpstr>
      <vt:lpstr>〈"QC"|"-"|"IL"⟩</vt:lpstr>
      <vt:lpstr>Plan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QC-IL</dc:title>
  <dc:creator>yos eli</dc:creator>
  <cp:lastModifiedBy>yos eli</cp:lastModifiedBy>
  <cp:revision>58</cp:revision>
  <dcterms:created xsi:type="dcterms:W3CDTF">2020-03-15T03:28:43Z</dcterms:created>
  <dcterms:modified xsi:type="dcterms:W3CDTF">2020-03-15T22:55:09Z</dcterms:modified>
</cp:coreProperties>
</file>