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40064"/>
    <a:srgbClr val="320032"/>
    <a:srgbClr val="C800C8"/>
    <a:srgbClr val="7D007D"/>
    <a:srgbClr val="FF0000"/>
    <a:srgbClr val="FFFFF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79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684" y="2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80780-6B9A-4F98-8C14-585FCAC0DC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F548BB-5D36-4950-8067-13286A384B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6660C6-1C1F-4ECD-BA07-2D0B73746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39031-006E-422F-B802-1299714394F9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A16DD9-813F-493C-91F2-FD9439833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913C23-1151-4139-8532-2D8B49559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A2AA8-129C-4712-AA5A-7208DBBBD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796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525CC-0AF1-4E3F-80CA-ADE56F8D2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EA2722-42F7-4828-BCB4-90855566B9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1E5C84-5E76-4C9C-87D3-93D576F22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39031-006E-422F-B802-1299714394F9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63F422-09BF-4F9E-B0A4-E873E0662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3FE882-63F3-40D0-8786-D58F996B6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A2AA8-129C-4712-AA5A-7208DBBBDF5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2C422FC-08B6-452A-BA51-A5F46184B8D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787" y="6474132"/>
            <a:ext cx="817626" cy="247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158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E4C7B9-E84A-4E64-AC83-EA79A7DB4A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AB606D-0286-48F2-A564-779FA53AE6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D10C07-8EC5-4F57-8E03-FB7199C0E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39031-006E-422F-B802-1299714394F9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998F63-0CA4-4422-918C-D72CE5FE6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0815EA-4F5B-45EF-973E-C506B079E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A2AA8-129C-4712-AA5A-7208DBBBDF5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54D16F8-CA80-48AC-A445-D3EF171A19E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787" y="6474132"/>
            <a:ext cx="817626" cy="247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124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399B2-2CF8-42F0-A609-DBB86780D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 b="1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487BC3-1082-45D5-AD04-69F0F85753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1A81B6-1A78-4311-8018-B27C11110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39031-006E-422F-B802-1299714394F9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90EFF7-7F95-404E-A59A-1D8F42D82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2DF186-503D-4BD1-9F4C-6E682A4B2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A2AA8-129C-4712-AA5A-7208DBBBDF5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131589A-67D1-49C9-A0AC-3548673CF6D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787" y="6474132"/>
            <a:ext cx="817626" cy="247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762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1A6F1-96C0-4343-A299-A7C58B252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>
                <a:latin typeface="Calibri 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740C6A-DF3F-4D07-8316-E5B83A065E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1C7521-C0E3-489A-8D51-257E9ECAD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39031-006E-422F-B802-1299714394F9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17CD9C-AFAC-4446-A2A7-12AA90060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07095C-3EB9-427B-9098-996930882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A2AA8-129C-4712-AA5A-7208DBBBDF55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D7DD205-94F7-4372-B0AE-C207DFB49A2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787" y="6474132"/>
            <a:ext cx="817626" cy="247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26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4A7DB-8ED2-462E-A367-4CA256F04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74CC2-9011-4182-A0C8-BDB2F8F434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A3883A-19D1-4820-A8CA-D92323BF0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82CFAB-2B13-4826-9FCA-A0AB4056C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39031-006E-422F-B802-1299714394F9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697C5A-B7C6-48C9-853A-1085A99C0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4EEE4D-D370-4D6C-BC29-6E779923E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A2AA8-129C-4712-AA5A-7208DBBBDF55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C3DEA14-4D02-4BB0-BCFE-B4CD6050D9D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787" y="6474132"/>
            <a:ext cx="817626" cy="247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035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3F635-3427-4774-8F3A-082295718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3200" b="1">
                <a:latin typeface="Calibri 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50F688-49C0-46E4-95B3-C1664337ED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A2A31F-7D50-46BE-9BA6-FC1AE698E4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8776BC-630C-4EE6-B7CF-771BE02CE1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505EB0-ED9D-42F9-AAFD-1EE1A1487B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29CC0B-9E50-4B07-9382-EE371BC7E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39031-006E-422F-B802-1299714394F9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A3398B-8270-4D5B-ABEB-EF5E53C2D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6C06DD-FF77-4DA9-B7F2-B926DB4DA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A2AA8-129C-4712-AA5A-7208DBBBDF55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3A8AEAD-C2AA-4424-AFA5-86C6DFF54CA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787" y="6474132"/>
            <a:ext cx="817626" cy="247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998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258EE-85CF-415A-AEE9-90B679E0C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 b="1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1B0EED-99A8-4F1B-81C9-46BACF181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39031-006E-422F-B802-1299714394F9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4F5F7F-4D9A-4820-8C16-E3C5B749B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96AAB1-8695-4584-86C6-2519E167D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A2AA8-129C-4712-AA5A-7208DBBBDF55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DBAF6B2-EB33-4A9E-9DC1-7590EE792F6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787" y="6474132"/>
            <a:ext cx="817626" cy="247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551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192E05-7981-4BDE-BF87-E0C42F943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39031-006E-422F-B802-1299714394F9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C55DF5-59B5-438F-9AC9-2294378E5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5B4230-6211-4B68-A3ED-361F6A357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A2AA8-129C-4712-AA5A-7208DBBBDF55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032169-6E29-4477-ABD2-EDFA37A4D0C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787" y="6474132"/>
            <a:ext cx="817626" cy="247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948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AD704-E174-4BFA-8532-9E6CE6B09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1DAFE9-F897-4ADD-AB56-2DE8CF966A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BA5CA1-0943-4208-84AB-F7FFEDD537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CD4D85-D287-4426-8CA4-E30081889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39031-006E-422F-B802-1299714394F9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2DD878-EB37-4356-BEEA-D2CEFFC79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D365E2-61C0-4CFC-939A-734B4EA62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A2AA8-129C-4712-AA5A-7208DBBBDF55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EC4F557-3C2E-4511-825B-F7A5FBACB9C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787" y="6474132"/>
            <a:ext cx="817626" cy="247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67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9E083-4DB2-4FCE-8775-2612C4CAF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52B742-8FBF-443E-A7CD-7023B0809D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63BBD0-A9D0-4DB0-A736-694DC1E7C9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BF1E11-5A6C-4C56-8373-27F87A97B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39031-006E-422F-B802-1299714394F9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912D71-B7FA-4C06-900A-D8D59DF34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3DC75B-4AF1-4E94-A08F-2B5A8E6A4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A2AA8-129C-4712-AA5A-7208DBBBDF55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9FFE875-ACFC-4229-B883-7BDA3E6C42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787" y="6474132"/>
            <a:ext cx="817626" cy="247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133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B4BF49-ECBB-4FCC-BAB6-7BC495E1D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FACCF6-97BB-4054-981F-1E6DF228D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58C2B2-4AEA-48A8-AE45-5D175A223B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B39031-006E-422F-B802-1299714394F9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B0B080-C1F9-4707-92B1-C19BB71D81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C6DF59-8E34-4BA9-98E1-C8FEBD53F2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A2AA8-129C-4712-AA5A-7208DBBBD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576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DAFB53D-D4A8-4DEA-8944-7EABDC2A8A75}"/>
                  </a:ext>
                </a:extLst>
              </p:cNvPr>
              <p:cNvSpPr>
                <a:spLocks noGrp="1"/>
              </p:cNvSpPr>
              <p:nvPr>
                <p:ph type="ctrTitle"/>
              </p:nvPr>
            </p:nvSpPr>
            <p:spPr>
              <a:xfrm>
                <a:off x="0" y="765001"/>
                <a:ext cx="12192000" cy="1132523"/>
              </a:xfrm>
            </p:spPr>
            <p:txBody>
              <a:bodyPr>
                <a:normAutofit fontScale="9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8000" b="1" i="1" dirty="0" smtClean="0">
                          <a:latin typeface="Cambria Math" panose="02040503050406030204" pitchFamily="18" charset="0"/>
                        </a:rPr>
                        <m:t>〈</m:t>
                      </m:r>
                      <m:r>
                        <m:rPr>
                          <m:nor/>
                        </m:rPr>
                        <a:rPr lang="en-US" sz="8000" b="1" dirty="0">
                          <a:latin typeface="Calibri "/>
                        </a:rPr>
                        <m:t>QC</m:t>
                      </m:r>
                      <m:r>
                        <a:rPr lang="en-US" sz="8000" b="1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m:rPr>
                          <m:nor/>
                        </m:rPr>
                        <a:rPr lang="en-US" sz="8000" b="1" dirty="0">
                          <a:latin typeface="Calibri "/>
                        </a:rPr>
                        <m:t>−</m:t>
                      </m:r>
                      <m:r>
                        <a:rPr lang="en-US" sz="8000" b="1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m:rPr>
                          <m:nor/>
                        </m:rPr>
                        <a:rPr lang="en-US" sz="8000" b="1" dirty="0">
                          <a:latin typeface="Calibri "/>
                        </a:rPr>
                        <m:t>IL</m:t>
                      </m:r>
                      <m:r>
                        <a:rPr lang="en-US" sz="8000" b="1" i="1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US" sz="8000" b="1" dirty="0">
                  <a:latin typeface="Calibri "/>
                </a:endParaRP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DAFB53D-D4A8-4DEA-8944-7EABDC2A8A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0" y="765001"/>
                <a:ext cx="12192000" cy="113252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ubtitle 2">
            <a:extLst>
              <a:ext uri="{FF2B5EF4-FFF2-40B4-BE49-F238E27FC236}">
                <a16:creationId xmlns:a16="http://schemas.microsoft.com/office/drawing/2014/main" id="{07846C44-9F4A-43BD-8ECA-B49D28A1C5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" y="2479749"/>
            <a:ext cx="12192000" cy="1655762"/>
          </a:xfrm>
        </p:spPr>
        <p:txBody>
          <a:bodyPr>
            <a:noAutofit/>
          </a:bodyPr>
          <a:lstStyle/>
          <a:p>
            <a:r>
              <a:rPr lang="en-US" sz="3200" b="1" dirty="0"/>
              <a:t>First Steps in QC &amp; QML</a:t>
            </a:r>
          </a:p>
          <a:p>
            <a:r>
              <a:rPr lang="en-US" sz="3200" dirty="0"/>
              <a:t>(Quantum Computing &amp; Quantum Machine Learning)</a:t>
            </a:r>
            <a:br>
              <a:rPr lang="en-US" sz="3200" dirty="0"/>
            </a:br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r>
              <a:rPr lang="en-US" sz="3200" b="1" dirty="0"/>
              <a:t>March 2020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58EDF1B-2298-4801-9C7B-85E8E72F38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6908" y="4149284"/>
            <a:ext cx="3758184" cy="1136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845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96EDE-0F1D-4C19-A7B8-B0EBCCFE4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A94A1-F0DC-4695-B42A-29617D5AD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Introduction to the book cover and preliminary background</a:t>
            </a:r>
          </a:p>
          <a:p>
            <a:r>
              <a:rPr lang="en-US" dirty="0"/>
              <a:t>Chapter 1 + 2 :	</a:t>
            </a:r>
          </a:p>
          <a:p>
            <a:pPr lvl="1"/>
            <a:r>
              <a:rPr lang="en-US" dirty="0"/>
              <a:t>QUBIT, OR, NOT, NAND, Superposition, entanglement and reversibility</a:t>
            </a:r>
          </a:p>
          <a:p>
            <a:pPr lvl="1"/>
            <a:r>
              <a:rPr lang="en-US" dirty="0"/>
              <a:t>History</a:t>
            </a:r>
          </a:p>
          <a:p>
            <a:r>
              <a:rPr lang="en-US" dirty="0"/>
              <a:t>Qubits and operators:</a:t>
            </a:r>
          </a:p>
          <a:p>
            <a:pPr lvl="1"/>
            <a:r>
              <a:rPr lang="en-US" dirty="0"/>
              <a:t>BIT vs QUBIT, vector presentation, red, blue</a:t>
            </a:r>
          </a:p>
          <a:p>
            <a:pPr lvl="1"/>
            <a:r>
              <a:rPr lang="en-US" dirty="0"/>
              <a:t>NOT, XOR, NANS</a:t>
            </a:r>
          </a:p>
          <a:p>
            <a:pPr lvl="1"/>
            <a:r>
              <a:rPr lang="en-US" dirty="0"/>
              <a:t>Universal set: CNOT, H, T</a:t>
            </a:r>
          </a:p>
          <a:p>
            <a:pPr lvl="1"/>
            <a:r>
              <a:rPr lang="en-US" dirty="0"/>
              <a:t>Example NAND classical </a:t>
            </a:r>
          </a:p>
          <a:p>
            <a:r>
              <a:rPr lang="en-US" dirty="0"/>
              <a:t>Chapter 5 Quantum Computers</a:t>
            </a:r>
          </a:p>
          <a:p>
            <a:r>
              <a:rPr lang="en-US" dirty="0" err="1"/>
              <a:t>Cirq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Introduction to python and google </a:t>
            </a:r>
            <a:r>
              <a:rPr lang="en-US" dirty="0" err="1"/>
              <a:t>colab</a:t>
            </a:r>
            <a:endParaRPr lang="en-US" dirty="0"/>
          </a:p>
          <a:p>
            <a:pPr lvl="1"/>
            <a:r>
              <a:rPr lang="en-US" dirty="0"/>
              <a:t>NOT, CNOT, H, T</a:t>
            </a:r>
          </a:p>
          <a:p>
            <a:r>
              <a:rPr lang="en-US" dirty="0"/>
              <a:t>Teleportation</a:t>
            </a:r>
          </a:p>
          <a:p>
            <a:r>
              <a:rPr lang="en-US" dirty="0"/>
              <a:t>ML + QML:</a:t>
            </a:r>
          </a:p>
          <a:p>
            <a:pPr lvl="1"/>
            <a:r>
              <a:rPr lang="en-US" dirty="0"/>
              <a:t>What’s machine learning</a:t>
            </a:r>
          </a:p>
          <a:p>
            <a:pPr lvl="1"/>
            <a:r>
              <a:rPr lang="en-US" dirty="0"/>
              <a:t>MNIST TF</a:t>
            </a:r>
          </a:p>
          <a:p>
            <a:pPr lvl="1"/>
            <a:r>
              <a:rPr lang="en-US" dirty="0"/>
              <a:t>Many worlds QML </a:t>
            </a:r>
          </a:p>
        </p:txBody>
      </p:sp>
    </p:spTree>
    <p:extLst>
      <p:ext uri="{BB962C8B-B14F-4D97-AF65-F5344CB8AC3E}">
        <p14:creationId xmlns:p14="http://schemas.microsoft.com/office/powerpoint/2010/main" val="113387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BD5309D1-BB9F-4F4C-9EB9-601B4C3E42BF}"/>
              </a:ext>
            </a:extLst>
          </p:cNvPr>
          <p:cNvGrpSpPr/>
          <p:nvPr/>
        </p:nvGrpSpPr>
        <p:grpSpPr>
          <a:xfrm>
            <a:off x="7912100" y="862999"/>
            <a:ext cx="2833159" cy="2785782"/>
            <a:chOff x="2946400" y="1650399"/>
            <a:chExt cx="2833159" cy="2785782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4D56C98-A031-4B73-98FD-3766E2A7C692}"/>
                </a:ext>
              </a:extLst>
            </p:cNvPr>
            <p:cNvSpPr/>
            <p:nvPr/>
          </p:nvSpPr>
          <p:spPr>
            <a:xfrm>
              <a:off x="2946400" y="1650399"/>
              <a:ext cx="2833159" cy="2785782"/>
            </a:xfrm>
            <a:prstGeom prst="ellipse">
              <a:avLst/>
            </a:prstGeom>
            <a:gradFill>
              <a:gsLst>
                <a:gs pos="0">
                  <a:srgbClr val="0000FF"/>
                </a:gs>
                <a:gs pos="50000">
                  <a:srgbClr val="7D007D"/>
                </a:gs>
                <a:gs pos="100000">
                  <a:srgbClr val="FF0000"/>
                </a:gs>
                <a:gs pos="100000">
                  <a:srgbClr val="FF0000"/>
                </a:gs>
              </a:gsLst>
              <a:lin ang="5400000" scaled="1"/>
            </a:gra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4A2674B-B019-475B-8F31-3F7894C65CC5}"/>
                </a:ext>
              </a:extLst>
            </p:cNvPr>
            <p:cNvSpPr/>
            <p:nvPr/>
          </p:nvSpPr>
          <p:spPr>
            <a:xfrm>
              <a:off x="2946400" y="3014132"/>
              <a:ext cx="2833159" cy="127219"/>
            </a:xfrm>
            <a:prstGeom prst="ellipse">
              <a:avLst/>
            </a:prstGeom>
            <a:noFill/>
            <a:ln w="28575">
              <a:solidFill>
                <a:srgbClr val="640064">
                  <a:alpha val="6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212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BFB50-52BB-48E9-B2A3-57BFFAF6E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sz="3200" dirty="0">
              <a:latin typeface="Calibri 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AAD93-3856-432C-92B8-54E6BE418C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0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E9B249D-4B33-4167-94B6-A3B22906ADB3}"/>
              </a:ext>
            </a:extLst>
          </p:cNvPr>
          <p:cNvSpPr/>
          <p:nvPr/>
        </p:nvSpPr>
        <p:spPr>
          <a:xfrm>
            <a:off x="5295900" y="696436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\</a:t>
            </a:r>
            <a:r>
              <a:rPr lang="en-US" dirty="0" err="1"/>
              <a:t>usepackage</a:t>
            </a:r>
            <a:r>
              <a:rPr lang="en-US" dirty="0"/>
              <a:t>[bookmarks = true, </a:t>
            </a:r>
            <a:r>
              <a:rPr lang="en-US" dirty="0" err="1"/>
              <a:t>pdfpagemode</a:t>
            </a:r>
            <a:r>
              <a:rPr lang="en-US" dirty="0"/>
              <a:t> = None, </a:t>
            </a:r>
            <a:r>
              <a:rPr lang="en-US" dirty="0" err="1"/>
              <a:t>pdfstartview</a:t>
            </a:r>
            <a:r>
              <a:rPr lang="en-US" dirty="0"/>
              <a:t> = </a:t>
            </a:r>
            <a:r>
              <a:rPr lang="en-US" dirty="0" err="1"/>
              <a:t>FitH</a:t>
            </a:r>
            <a:r>
              <a:rPr lang="en-US" dirty="0"/>
              <a:t>, </a:t>
            </a:r>
            <a:r>
              <a:rPr lang="en-US" dirty="0" err="1"/>
              <a:t>colorlinks</a:t>
            </a:r>
            <a:r>
              <a:rPr lang="en-US" dirty="0"/>
              <a:t> = true, </a:t>
            </a:r>
            <a:r>
              <a:rPr lang="en-US" dirty="0" err="1"/>
              <a:t>urlcolor</a:t>
            </a:r>
            <a:r>
              <a:rPr lang="en-US" dirty="0"/>
              <a:t> = blue]{</a:t>
            </a:r>
            <a:r>
              <a:rPr lang="en-US" dirty="0" err="1"/>
              <a:t>hyperref</a:t>
            </a:r>
            <a:r>
              <a:rPr lang="en-US" dirty="0"/>
              <a:t>}</a:t>
            </a:r>
          </a:p>
          <a:p>
            <a:r>
              <a:rPr lang="en-US" dirty="0"/>
              <a:t>\</a:t>
            </a:r>
            <a:r>
              <a:rPr lang="en-US" dirty="0" err="1"/>
              <a:t>usepackage</a:t>
            </a:r>
            <a:r>
              <a:rPr lang="en-US" dirty="0"/>
              <a:t>[</a:t>
            </a:r>
            <a:r>
              <a:rPr lang="en-US" dirty="0" err="1"/>
              <a:t>braket</a:t>
            </a:r>
            <a:r>
              <a:rPr lang="en-US" dirty="0"/>
              <a:t>, </a:t>
            </a:r>
            <a:r>
              <a:rPr lang="en-US" dirty="0" err="1"/>
              <a:t>qm</a:t>
            </a:r>
            <a:r>
              <a:rPr lang="en-US" dirty="0"/>
              <a:t>]{</a:t>
            </a:r>
            <a:r>
              <a:rPr lang="en-US" dirty="0" err="1"/>
              <a:t>qcircuit</a:t>
            </a:r>
            <a:r>
              <a:rPr lang="en-US" dirty="0"/>
              <a:t>}</a:t>
            </a:r>
          </a:p>
          <a:p>
            <a:r>
              <a:rPr lang="en-US" dirty="0"/>
              <a:t>\</a:t>
            </a:r>
            <a:r>
              <a:rPr lang="en-US" dirty="0" err="1"/>
              <a:t>usepackage</a:t>
            </a:r>
            <a:r>
              <a:rPr lang="en-US" dirty="0"/>
              <a:t>{</a:t>
            </a:r>
            <a:r>
              <a:rPr lang="en-US" dirty="0" err="1"/>
              <a:t>amsmath</a:t>
            </a:r>
            <a:r>
              <a:rPr lang="en-US" dirty="0"/>
              <a:t>} </a:t>
            </a:r>
          </a:p>
          <a:p>
            <a:r>
              <a:rPr lang="en-US" dirty="0"/>
              <a:t>\</a:t>
            </a:r>
            <a:r>
              <a:rPr lang="en-US" dirty="0" err="1"/>
              <a:t>usepackage</a:t>
            </a:r>
            <a:r>
              <a:rPr lang="en-US" dirty="0"/>
              <a:t>{listings}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6E19062-AEDC-488A-BC8E-028717C4BE09}"/>
              </a:ext>
            </a:extLst>
          </p:cNvPr>
          <p:cNvSpPr/>
          <p:nvPr/>
        </p:nvSpPr>
        <p:spPr>
          <a:xfrm>
            <a:off x="660400" y="696436"/>
            <a:ext cx="35306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\</a:t>
            </a:r>
            <a:r>
              <a:rPr lang="en-US" dirty="0" err="1"/>
              <a:t>Qcircuit</a:t>
            </a:r>
            <a:r>
              <a:rPr lang="en-US" dirty="0"/>
              <a:t> @C=1em @R=.7em {</a:t>
            </a:r>
          </a:p>
          <a:p>
            <a:r>
              <a:rPr lang="en-US" dirty="0"/>
              <a:t>&amp; \gate{H} &amp; \ctrl{1} &amp; \gate{H} &amp; \</a:t>
            </a:r>
            <a:r>
              <a:rPr lang="en-US" dirty="0" err="1"/>
              <a:t>qw</a:t>
            </a:r>
            <a:r>
              <a:rPr lang="en-US" dirty="0"/>
              <a:t> &amp; \</a:t>
            </a:r>
            <a:r>
              <a:rPr lang="en-US" dirty="0" err="1"/>
              <a:t>raisebox</a:t>
            </a:r>
            <a:r>
              <a:rPr lang="en-US" dirty="0"/>
              <a:t>{-2.2em}{=} &amp; &amp; \</a:t>
            </a:r>
            <a:r>
              <a:rPr lang="en-US" dirty="0" err="1"/>
              <a:t>targ</a:t>
            </a:r>
            <a:r>
              <a:rPr lang="en-US" dirty="0"/>
              <a:t> &amp; \</a:t>
            </a:r>
            <a:r>
              <a:rPr lang="en-US" dirty="0" err="1"/>
              <a:t>qw</a:t>
            </a:r>
            <a:r>
              <a:rPr lang="en-US" dirty="0"/>
              <a:t> \\</a:t>
            </a:r>
          </a:p>
          <a:p>
            <a:r>
              <a:rPr lang="en-US" dirty="0"/>
              <a:t>&amp; \gate{H} &amp; \</a:t>
            </a:r>
            <a:r>
              <a:rPr lang="en-US" dirty="0" err="1"/>
              <a:t>targ</a:t>
            </a:r>
            <a:r>
              <a:rPr lang="en-US" dirty="0"/>
              <a:t> &amp; \gate{H} &amp; \</a:t>
            </a:r>
            <a:r>
              <a:rPr lang="en-US" dirty="0" err="1"/>
              <a:t>qw</a:t>
            </a:r>
            <a:r>
              <a:rPr lang="en-US" dirty="0"/>
              <a:t> &amp; &amp; &amp; \ctrl{-1} &amp; \</a:t>
            </a:r>
            <a:r>
              <a:rPr lang="en-US" dirty="0" err="1"/>
              <a:t>qw</a:t>
            </a:r>
            <a:r>
              <a:rPr lang="en-US" dirty="0"/>
              <a:t> </a:t>
            </a:r>
          </a:p>
          <a:p>
            <a:r>
              <a:rPr lang="en-US" dirty="0"/>
              <a:t>}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A05A891-A29C-4811-B09D-4A8E0E3709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1162" y="2952750"/>
            <a:ext cx="6467475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917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50D1B78-5E2A-4DBC-A90D-7CEA1EAEBCFC}"/>
              </a:ext>
            </a:extLst>
          </p:cNvPr>
          <p:cNvSpPr/>
          <p:nvPr/>
        </p:nvSpPr>
        <p:spPr>
          <a:xfrm>
            <a:off x="4659429" y="1905337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\</a:t>
            </a:r>
            <a:r>
              <a:rPr lang="en-US" dirty="0" err="1"/>
              <a:t>usepackage</a:t>
            </a:r>
            <a:r>
              <a:rPr lang="en-US" dirty="0"/>
              <a:t>[bookmarks = true, </a:t>
            </a:r>
            <a:r>
              <a:rPr lang="en-US" dirty="0" err="1"/>
              <a:t>pdfpagemode</a:t>
            </a:r>
            <a:r>
              <a:rPr lang="en-US" dirty="0"/>
              <a:t> = None, </a:t>
            </a:r>
            <a:r>
              <a:rPr lang="en-US" dirty="0" err="1"/>
              <a:t>pdfstartview</a:t>
            </a:r>
            <a:r>
              <a:rPr lang="en-US" dirty="0"/>
              <a:t> = </a:t>
            </a:r>
            <a:r>
              <a:rPr lang="en-US" dirty="0" err="1"/>
              <a:t>FitH</a:t>
            </a:r>
            <a:r>
              <a:rPr lang="en-US" dirty="0"/>
              <a:t>, </a:t>
            </a:r>
            <a:r>
              <a:rPr lang="en-US" dirty="0" err="1"/>
              <a:t>colorlinks</a:t>
            </a:r>
            <a:r>
              <a:rPr lang="en-US" dirty="0"/>
              <a:t> = true, </a:t>
            </a:r>
            <a:r>
              <a:rPr lang="en-US" dirty="0" err="1"/>
              <a:t>urlcolor</a:t>
            </a:r>
            <a:r>
              <a:rPr lang="en-US" dirty="0"/>
              <a:t> = blue]{</a:t>
            </a:r>
            <a:r>
              <a:rPr lang="en-US" dirty="0" err="1"/>
              <a:t>hyperref</a:t>
            </a:r>
            <a:r>
              <a:rPr lang="en-US" dirty="0"/>
              <a:t>}</a:t>
            </a:r>
          </a:p>
          <a:p>
            <a:r>
              <a:rPr lang="en-US" dirty="0"/>
              <a:t>\</a:t>
            </a:r>
            <a:r>
              <a:rPr lang="en-US" dirty="0" err="1"/>
              <a:t>usepackage</a:t>
            </a:r>
            <a:r>
              <a:rPr lang="en-US" dirty="0"/>
              <a:t>[</a:t>
            </a:r>
            <a:r>
              <a:rPr lang="en-US" dirty="0" err="1"/>
              <a:t>braket</a:t>
            </a:r>
            <a:r>
              <a:rPr lang="en-US" dirty="0"/>
              <a:t>, </a:t>
            </a:r>
            <a:r>
              <a:rPr lang="en-US" dirty="0" err="1"/>
              <a:t>qm</a:t>
            </a:r>
            <a:r>
              <a:rPr lang="en-US" dirty="0"/>
              <a:t>]{</a:t>
            </a:r>
            <a:r>
              <a:rPr lang="en-US" dirty="0" err="1"/>
              <a:t>qcircuit</a:t>
            </a:r>
            <a:r>
              <a:rPr lang="en-US" dirty="0"/>
              <a:t>}</a:t>
            </a:r>
          </a:p>
          <a:p>
            <a:r>
              <a:rPr lang="en-US" dirty="0"/>
              <a:t>\</a:t>
            </a:r>
            <a:r>
              <a:rPr lang="en-US" dirty="0" err="1"/>
              <a:t>usepackage</a:t>
            </a:r>
            <a:r>
              <a:rPr lang="en-US" dirty="0"/>
              <a:t>{</a:t>
            </a:r>
            <a:r>
              <a:rPr lang="en-US" dirty="0" err="1"/>
              <a:t>amsmath</a:t>
            </a:r>
            <a:r>
              <a:rPr lang="en-US" dirty="0"/>
              <a:t>} </a:t>
            </a:r>
          </a:p>
          <a:p>
            <a:r>
              <a:rPr lang="en-US" dirty="0"/>
              <a:t>\</a:t>
            </a:r>
            <a:r>
              <a:rPr lang="en-US" dirty="0" err="1"/>
              <a:t>usepackage</a:t>
            </a:r>
            <a:r>
              <a:rPr lang="en-US" dirty="0"/>
              <a:t>{listings}</a:t>
            </a:r>
          </a:p>
          <a:p>
            <a:r>
              <a:rPr lang="en-US" dirty="0"/>
              <a:t>\</a:t>
            </a:r>
            <a:r>
              <a:rPr lang="en-US" dirty="0" err="1"/>
              <a:t>usepackage</a:t>
            </a:r>
            <a:r>
              <a:rPr lang="en-US" dirty="0"/>
              <a:t>{</a:t>
            </a:r>
            <a:r>
              <a:rPr lang="en-US" dirty="0" err="1"/>
              <a:t>braket</a:t>
            </a:r>
            <a:r>
              <a:rPr lang="en-US" dirty="0"/>
              <a:t>}</a:t>
            </a:r>
          </a:p>
          <a:p>
            <a:r>
              <a:rPr lang="en-US" dirty="0"/>
              <a:t>\</a:t>
            </a:r>
            <a:r>
              <a:rPr lang="en-US" dirty="0" err="1"/>
              <a:t>usepackage</a:t>
            </a:r>
            <a:r>
              <a:rPr lang="en-US" dirty="0"/>
              <a:t>{physics}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596267-4E2D-411B-9893-3FEB8CA85EA3}"/>
              </a:ext>
            </a:extLst>
          </p:cNvPr>
          <p:cNvSpPr/>
          <p:nvPr/>
        </p:nvSpPr>
        <p:spPr>
          <a:xfrm>
            <a:off x="1322271" y="1021834"/>
            <a:ext cx="34514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\bra{\Psi}\</a:t>
            </a:r>
            <a:r>
              <a:rPr lang="en-US" dirty="0" err="1"/>
              <a:t>ket</a:t>
            </a:r>
            <a:r>
              <a:rPr lang="en-US" dirty="0"/>
              <a:t>{\Psi} \</a:t>
            </a:r>
            <a:r>
              <a:rPr lang="en-US" dirty="0" err="1"/>
              <a:t>expval</a:t>
            </a:r>
            <a:r>
              <a:rPr lang="en-US" dirty="0"/>
              <a:t>{A}{\Psi}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2C897CA8-5E40-4631-BF8E-ED7FAA162B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938" y="4354511"/>
            <a:ext cx="10411840" cy="162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852894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996</TotalTime>
  <Words>306</Words>
  <Application>Microsoft Office PowerPoint</Application>
  <PresentationFormat>Widescreen</PresentationFormat>
  <Paragraphs>41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</vt:lpstr>
      <vt:lpstr>Calibri Light</vt:lpstr>
      <vt:lpstr>Cambria Math</vt:lpstr>
      <vt:lpstr>Office Theme</vt:lpstr>
      <vt:lpstr>〈"QC"|"-"|"IL"⟩</vt:lpstr>
      <vt:lpstr>Plan 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QC-IL</dc:title>
  <dc:creator>yos eli</dc:creator>
  <cp:lastModifiedBy>yos eli</cp:lastModifiedBy>
  <cp:revision>52</cp:revision>
  <dcterms:created xsi:type="dcterms:W3CDTF">2020-03-15T03:28:43Z</dcterms:created>
  <dcterms:modified xsi:type="dcterms:W3CDTF">2020-03-15T22:46:04Z</dcterms:modified>
</cp:coreProperties>
</file>