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3" r:id="rId5"/>
    <p:sldId id="264" r:id="rId6"/>
    <p:sldId id="265" r:id="rId7"/>
    <p:sldId id="266" r:id="rId8"/>
    <p:sldId id="267" r:id="rId9"/>
    <p:sldId id="269" r:id="rId10"/>
    <p:sldId id="270" r:id="rId11"/>
    <p:sldId id="271" r:id="rId12"/>
    <p:sldId id="272" r:id="rId13"/>
    <p:sldId id="273" r:id="rId14"/>
    <p:sldId id="259" r:id="rId15"/>
    <p:sldId id="268" r:id="rId16"/>
    <p:sldId id="260" r:id="rId17"/>
    <p:sldId id="26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3200AA"/>
    <a:srgbClr val="7D007D"/>
    <a:srgbClr val="640064"/>
    <a:srgbClr val="320032"/>
    <a:srgbClr val="C800C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522" y="744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80780-6B9A-4F98-8C14-585FCAC0DC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F548BB-5D36-4950-8067-13286A384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660C6-1C1F-4ECD-BA07-2D0B73746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9031-006E-422F-B802-1299714394F9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16DD9-813F-493C-91F2-FD9439833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13C23-1151-4139-8532-2D8B49559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A2AA8-129C-4712-AA5A-7208DBBBD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796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525CC-0AF1-4E3F-80CA-ADE56F8D2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EA2722-42F7-4828-BCB4-90855566B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E5C84-5E76-4C9C-87D3-93D576F22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9031-006E-422F-B802-1299714394F9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3F422-09BF-4F9E-B0A4-E873E0662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FE882-63F3-40D0-8786-D58F996B6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A2AA8-129C-4712-AA5A-7208DBBBDF5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3A2645-CB77-46FD-B136-83691072F7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61" y="6415655"/>
            <a:ext cx="1023043" cy="30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158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E4C7B9-E84A-4E64-AC83-EA79A7DB4A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AB606D-0286-48F2-A564-779FA53AE6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10C07-8EC5-4F57-8E03-FB7199C0E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9031-006E-422F-B802-1299714394F9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98F63-0CA4-4422-918C-D72CE5FE6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815EA-4F5B-45EF-973E-C506B079E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A2AA8-129C-4712-AA5A-7208DBBBDF5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8B8AFB-3BA8-423C-A938-3BF8C281DA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61" y="6415655"/>
            <a:ext cx="1023043" cy="30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124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399B2-2CF8-42F0-A609-DBB86780D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87BC3-1082-45D5-AD04-69F0F8575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A81B6-1A78-4311-8018-B27C11110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9031-006E-422F-B802-1299714394F9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0EFF7-7F95-404E-A59A-1D8F42D82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DF186-503D-4BD1-9F4C-6E682A4B2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A2AA8-129C-4712-AA5A-7208DBBBDF5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186566-EFE0-442D-8D8B-6368D02B5A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61" y="6415655"/>
            <a:ext cx="1023043" cy="30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762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1A6F1-96C0-4343-A299-A7C58B252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>
                <a:latin typeface="Calibri 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40C6A-DF3F-4D07-8316-E5B83A065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C7521-C0E3-489A-8D51-257E9ECAD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9031-006E-422F-B802-1299714394F9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7CD9C-AFAC-4446-A2A7-12AA90060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7095C-3EB9-427B-9098-996930882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A2AA8-129C-4712-AA5A-7208DBBBDF5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1BF9E8-0289-47A3-A698-FF1C960B5F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61" y="6415655"/>
            <a:ext cx="1023043" cy="30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26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4A7DB-8ED2-462E-A367-4CA256F04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74CC2-9011-4182-A0C8-BDB2F8F434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A3883A-19D1-4820-A8CA-D92323BF0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82CFAB-2B13-4826-9FCA-A0AB4056C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9031-006E-422F-B802-1299714394F9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697C5A-B7C6-48C9-853A-1085A99C0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4EEE4D-D370-4D6C-BC29-6E779923E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A2AA8-129C-4712-AA5A-7208DBBBDF55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9A4684-CE62-4A0C-B3C1-54701BA3672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61" y="6415655"/>
            <a:ext cx="1023043" cy="30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035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3F635-3427-4774-8F3A-082295718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3200" b="1">
                <a:latin typeface="Calibri 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0F688-49C0-46E4-95B3-C1664337E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A2A31F-7D50-46BE-9BA6-FC1AE698E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8776BC-630C-4EE6-B7CF-771BE02CE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505EB0-ED9D-42F9-AAFD-1EE1A1487B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29CC0B-9E50-4B07-9382-EE371BC7E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9031-006E-422F-B802-1299714394F9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A3398B-8270-4D5B-ABEB-EF5E53C2D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6C06DD-FF77-4DA9-B7F2-B926DB4D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A2AA8-129C-4712-AA5A-7208DBBBDF55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B1FF6CE-1F62-4D5F-9F9F-3CDEBFF1DA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61" y="6415655"/>
            <a:ext cx="1023043" cy="30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998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58EE-85CF-415A-AEE9-90B679E0C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1B0EED-99A8-4F1B-81C9-46BACF181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9031-006E-422F-B802-1299714394F9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4F5F7F-4D9A-4820-8C16-E3C5B749B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96AAB1-8695-4584-86C6-2519E167D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A2AA8-129C-4712-AA5A-7208DBBBDF5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40B2A6-B3E2-4359-A377-EA274F2BBC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61" y="6415655"/>
            <a:ext cx="1023043" cy="30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551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192E05-7981-4BDE-BF87-E0C42F943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9031-006E-422F-B802-1299714394F9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55DF5-59B5-438F-9AC9-2294378E5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B4230-6211-4B68-A3ED-361F6A357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A2AA8-129C-4712-AA5A-7208DBBBDF5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FB635B-0AC1-4396-B87A-A85B446759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61" y="6415655"/>
            <a:ext cx="1023043" cy="30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948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AD704-E174-4BFA-8532-9E6CE6B09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DAFE9-F897-4ADD-AB56-2DE8CF966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BA5CA1-0943-4208-84AB-F7FFEDD53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D4D85-D287-4426-8CA4-E30081889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9031-006E-422F-B802-1299714394F9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2DD878-EB37-4356-BEEA-D2CEFFC79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365E2-61C0-4CFC-939A-734B4EA62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A2AA8-129C-4712-AA5A-7208DBBBDF55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5642B8-070B-4CFF-8C1F-1E809EE92A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61" y="6415655"/>
            <a:ext cx="1023043" cy="30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6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9E083-4DB2-4FCE-8775-2612C4CAF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52B742-8FBF-443E-A7CD-7023B0809D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63BBD0-A9D0-4DB0-A736-694DC1E7C9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F1E11-5A6C-4C56-8373-27F87A97B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9031-006E-422F-B802-1299714394F9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912D71-B7FA-4C06-900A-D8D59DF34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3DC75B-4AF1-4E94-A08F-2B5A8E6A4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A2AA8-129C-4712-AA5A-7208DBBBDF55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B09310-3365-4271-8494-6E46EA125D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61" y="6415655"/>
            <a:ext cx="1023043" cy="30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133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B4BF49-ECBB-4FCC-BAB6-7BC495E1D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ACCF6-97BB-4054-981F-1E6DF228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8C2B2-4AEA-48A8-AE45-5D175A223B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39031-006E-422F-B802-1299714394F9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0B080-C1F9-4707-92B1-C19BB71D81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6DF59-8E34-4BA9-98E1-C8FEBD53F2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A2AA8-129C-4712-AA5A-7208DBBBDF5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D60DB6-331A-4468-B902-D1A92F0C9E0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61" y="6415655"/>
            <a:ext cx="1023043" cy="30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576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eynmanlectures.caltech.edu/" TargetMode="External"/><Relationship Id="rId2" Type="http://schemas.openxmlformats.org/officeDocument/2006/relationships/hyperlink" Target="https://www.microsoft.com/en-us/research/project/tuva-richard-feynman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hyperlink" Target="https://www.youtube.com/channel/UCU6K81sHjMSS9orsCvZbwDA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www.youtube.com/watch?v=spUNpyF58BY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5.png"/><Relationship Id="rId7" Type="http://schemas.openxmlformats.org/officeDocument/2006/relationships/image" Target="../media/image28.svg"/><Relationship Id="rId12" Type="http://schemas.openxmlformats.org/officeDocument/2006/relationships/image" Target="../media/image3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30.svg"/><Relationship Id="rId5" Type="http://schemas.openxmlformats.org/officeDocument/2006/relationships/image" Target="../media/image27.png"/><Relationship Id="rId10" Type="http://schemas.openxmlformats.org/officeDocument/2006/relationships/image" Target="../media/image29.png"/><Relationship Id="rId4" Type="http://schemas.openxmlformats.org/officeDocument/2006/relationships/image" Target="../media/image26.png"/><Relationship Id="rId9" Type="http://schemas.openxmlformats.org/officeDocument/2006/relationships/image" Target="../media/image9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exploring-tensorflow-quantum-googles-new-framework-for-creating-quantum-machine-learning-models-3af27ba916e9?gi=7d8932eba7ad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JackHidary/quantumcomputingboo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ozo123/QC-IL/blob/master/notebooks/helloworld.ipynb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3.png"/><Relationship Id="rId7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6.sv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14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DAFB53D-D4A8-4DEA-8944-7EABDC2A8A75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0" y="765001"/>
                <a:ext cx="12192000" cy="1132523"/>
              </a:xfrm>
            </p:spPr>
            <p:txBody>
              <a:bodyPr>
                <a:normAutofit fontScale="9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8000" b="1" i="1" dirty="0" smtClean="0">
                          <a:latin typeface="Cambria Math" panose="02040503050406030204" pitchFamily="18" charset="0"/>
                        </a:rPr>
                        <m:t>〈</m:t>
                      </m:r>
                      <m:r>
                        <m:rPr>
                          <m:nor/>
                        </m:rPr>
                        <a:rPr lang="en-US" sz="8000" b="1" dirty="0">
                          <a:latin typeface="Calibri "/>
                        </a:rPr>
                        <m:t>QC</m:t>
                      </m:r>
                      <m:r>
                        <a:rPr lang="en-US" sz="8000" b="1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 sz="8000" b="1" dirty="0">
                          <a:latin typeface="Calibri "/>
                        </a:rPr>
                        <m:t>−</m:t>
                      </m:r>
                      <m:r>
                        <a:rPr lang="en-US" sz="8000" b="1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 sz="8000" b="1" dirty="0">
                          <a:latin typeface="Calibri "/>
                        </a:rPr>
                        <m:t>IL</m:t>
                      </m:r>
                      <m:r>
                        <a:rPr lang="en-US" sz="8000" b="1" i="1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sz="8000" b="1" dirty="0">
                  <a:latin typeface="Calibri 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DAFB53D-D4A8-4DEA-8944-7EABDC2A8A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0" y="765001"/>
                <a:ext cx="12192000" cy="113252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ubtitle 2">
            <a:extLst>
              <a:ext uri="{FF2B5EF4-FFF2-40B4-BE49-F238E27FC236}">
                <a16:creationId xmlns:a16="http://schemas.microsoft.com/office/drawing/2014/main" id="{07846C44-9F4A-43BD-8ECA-B49D28A1C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479749"/>
            <a:ext cx="12192000" cy="1655762"/>
          </a:xfrm>
        </p:spPr>
        <p:txBody>
          <a:bodyPr>
            <a:noAutofit/>
          </a:bodyPr>
          <a:lstStyle/>
          <a:p>
            <a:r>
              <a:rPr lang="en-US" sz="3200" b="1" dirty="0"/>
              <a:t>First Steps in QC &amp; QML</a:t>
            </a:r>
          </a:p>
          <a:p>
            <a:r>
              <a:rPr lang="en-US" sz="3200" dirty="0"/>
              <a:t>(Quantum Computing &amp; Quantum Machine Learning)</a:t>
            </a:r>
          </a:p>
          <a:p>
            <a:endParaRPr lang="en-US" sz="3200" dirty="0"/>
          </a:p>
          <a:p>
            <a:r>
              <a:rPr lang="en-US" sz="4800" b="1" dirty="0"/>
              <a:t>Yossi Eliaz</a:t>
            </a:r>
          </a:p>
          <a:p>
            <a:endParaRPr lang="en-US" sz="3200" dirty="0"/>
          </a:p>
          <a:p>
            <a:r>
              <a:rPr lang="en-US" sz="3200" dirty="0"/>
              <a:t>March 2020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962CC4E-DC0A-47A3-9CAF-A4C57ED67262}"/>
              </a:ext>
            </a:extLst>
          </p:cNvPr>
          <p:cNvGrpSpPr/>
          <p:nvPr/>
        </p:nvGrpSpPr>
        <p:grpSpPr>
          <a:xfrm>
            <a:off x="64008" y="5696712"/>
            <a:ext cx="2907792" cy="1161288"/>
            <a:chOff x="64008" y="5696712"/>
            <a:chExt cx="2907792" cy="116128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5326744-4903-4AF2-B1A3-9756CE08A55C}"/>
                </a:ext>
              </a:extLst>
            </p:cNvPr>
            <p:cNvSpPr/>
            <p:nvPr/>
          </p:nvSpPr>
          <p:spPr>
            <a:xfrm>
              <a:off x="64008" y="5696712"/>
              <a:ext cx="2907792" cy="11612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05CC48F-526B-4B5A-B4CA-20DF3CC40F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476" y="5868480"/>
              <a:ext cx="2294855" cy="6867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3845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F8231-FB16-4CD0-86A7-766C85714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computational physics and chemistry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805B0-6BF4-4CF2-AC11-6240FCA27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347200" cy="4351338"/>
          </a:xfrm>
        </p:spPr>
        <p:txBody>
          <a:bodyPr/>
          <a:lstStyle/>
          <a:p>
            <a:r>
              <a:rPr lang="en-US" dirty="0"/>
              <a:t>1975: Michael Levitt &amp; </a:t>
            </a:r>
            <a:r>
              <a:rPr lang="en-US" dirty="0" err="1"/>
              <a:t>Arieh</a:t>
            </a:r>
            <a:r>
              <a:rPr lang="en-US" dirty="0"/>
              <a:t> </a:t>
            </a:r>
            <a:r>
              <a:rPr lang="en-US" dirty="0" err="1"/>
              <a:t>Warshel</a:t>
            </a:r>
            <a:r>
              <a:rPr lang="en-US" dirty="0"/>
              <a:t> published in Nature:</a:t>
            </a:r>
          </a:p>
          <a:p>
            <a:pPr marL="0" indent="0" algn="ctr">
              <a:buNone/>
            </a:pPr>
            <a:r>
              <a:rPr lang="en-US" i="1" dirty="0"/>
              <a:t>“Computer simulation of protein folding”</a:t>
            </a:r>
          </a:p>
          <a:p>
            <a:r>
              <a:rPr lang="en-US" dirty="0"/>
              <a:t>1979: Paul Benioff submit the paper:</a:t>
            </a:r>
          </a:p>
          <a:p>
            <a:pPr marL="0" indent="0" algn="ctr">
              <a:buNone/>
            </a:pPr>
            <a:r>
              <a:rPr lang="en-US" i="1" dirty="0"/>
              <a:t>“The computer as a physical system: A microscopic quantum mechanical Hamiltonian model of computers as represented by Turing machines”</a:t>
            </a:r>
          </a:p>
          <a:p>
            <a:r>
              <a:rPr lang="en-US" dirty="0"/>
              <a:t>1981: Richard Feynman gives the lecture: </a:t>
            </a:r>
          </a:p>
          <a:p>
            <a:pPr marL="0" indent="0" algn="ctr">
              <a:buNone/>
            </a:pPr>
            <a:r>
              <a:rPr lang="en-US" dirty="0"/>
              <a:t>“</a:t>
            </a:r>
            <a:r>
              <a:rPr lang="en-US" i="1" dirty="0"/>
              <a:t>Simulating </a:t>
            </a:r>
            <a:r>
              <a:rPr lang="en-US" dirty="0"/>
              <a:t>(Quantum)</a:t>
            </a:r>
            <a:r>
              <a:rPr lang="en-US" i="1" dirty="0"/>
              <a:t> Physics with Computers</a:t>
            </a:r>
            <a:r>
              <a:rPr lang="en-US" dirty="0"/>
              <a:t>”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0CD87A4-EC49-4E9F-9645-7CBB48204841}"/>
              </a:ext>
            </a:extLst>
          </p:cNvPr>
          <p:cNvGrpSpPr/>
          <p:nvPr/>
        </p:nvGrpSpPr>
        <p:grpSpPr>
          <a:xfrm>
            <a:off x="10313537" y="3623230"/>
            <a:ext cx="1422400" cy="1791732"/>
            <a:chOff x="10278730" y="3146980"/>
            <a:chExt cx="1422400" cy="1791732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750A68D1-834F-43AC-9F4E-D90D598404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78730" y="3146980"/>
              <a:ext cx="1422400" cy="142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8926111-0624-44A0-AFC9-B13CC4857D85}"/>
                </a:ext>
              </a:extLst>
            </p:cNvPr>
            <p:cNvSpPr/>
            <p:nvPr/>
          </p:nvSpPr>
          <p:spPr>
            <a:xfrm>
              <a:off x="10397460" y="4569380"/>
              <a:ext cx="11849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75000"/>
                    </a:schemeClr>
                  </a:solidFill>
                </a:rPr>
                <a:t>Wikimedia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E50D2B0-CEB7-4847-9E14-472E647B0988}"/>
              </a:ext>
            </a:extLst>
          </p:cNvPr>
          <p:cNvGrpSpPr/>
          <p:nvPr/>
        </p:nvGrpSpPr>
        <p:grpSpPr>
          <a:xfrm>
            <a:off x="9732796" y="1825625"/>
            <a:ext cx="2282184" cy="1691203"/>
            <a:chOff x="9732796" y="1825625"/>
            <a:chExt cx="2282184" cy="169120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E83D9F3-5B1C-4344-A68A-F98A77431B20}"/>
                </a:ext>
              </a:extLst>
            </p:cNvPr>
            <p:cNvGrpSpPr/>
            <p:nvPr/>
          </p:nvGrpSpPr>
          <p:grpSpPr>
            <a:xfrm>
              <a:off x="9732796" y="1825625"/>
              <a:ext cx="2282184" cy="1371600"/>
              <a:chOff x="9694696" y="1905882"/>
              <a:chExt cx="2282184" cy="1371600"/>
            </a:xfrm>
          </p:grpSpPr>
          <p:pic>
            <p:nvPicPr>
              <p:cNvPr id="3076" name="Picture 4">
                <a:extLst>
                  <a:ext uri="{FF2B5EF4-FFF2-40B4-BE49-F238E27FC236}">
                    <a16:creationId xmlns:a16="http://schemas.microsoft.com/office/drawing/2014/main" id="{F81CC4F5-4252-419E-92EF-E4DC52074E3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94696" y="1905882"/>
                <a:ext cx="1161482" cy="1371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78" name="Picture 6">
                <a:extLst>
                  <a:ext uri="{FF2B5EF4-FFF2-40B4-BE49-F238E27FC236}">
                    <a16:creationId xmlns:a16="http://schemas.microsoft.com/office/drawing/2014/main" id="{6A1B658D-7D00-4322-A467-A5A16C68B39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862764" y="1905882"/>
                <a:ext cx="1114116" cy="1371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24642B3-282F-433C-AC12-2C8EAC8ACA7D}"/>
                </a:ext>
              </a:extLst>
            </p:cNvPr>
            <p:cNvSpPr/>
            <p:nvPr/>
          </p:nvSpPr>
          <p:spPr>
            <a:xfrm>
              <a:off x="10313537" y="3147496"/>
              <a:ext cx="11849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75000"/>
                    </a:schemeClr>
                  </a:solidFill>
                </a:rPr>
                <a:t>Wikimedia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3416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7AF4B-D7B3-432C-A96E-6293FB3A4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Richard Feynman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AB3D74-BD85-46BE-85B4-9B07E6EF9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94600" cy="4351338"/>
          </a:xfrm>
        </p:spPr>
        <p:txBody>
          <a:bodyPr>
            <a:normAutofit/>
          </a:bodyPr>
          <a:lstStyle/>
          <a:p>
            <a:r>
              <a:rPr lang="en-US" dirty="0"/>
              <a:t>Nobel Prize in Physics in 1965 </a:t>
            </a:r>
          </a:p>
          <a:p>
            <a:r>
              <a:rPr lang="en-US" dirty="0">
                <a:hlinkClick r:id="rId2"/>
              </a:rPr>
              <a:t>Lectures</a:t>
            </a:r>
            <a:r>
              <a:rPr lang="en-US" dirty="0"/>
              <a:t> on Project Tuva by Microsoft:</a:t>
            </a:r>
            <a:br>
              <a:rPr lang="en-US" dirty="0"/>
            </a:br>
            <a:r>
              <a:rPr lang="en-US" dirty="0"/>
              <a:t>"Best science lectures I've ever seen.“ Bill Gates</a:t>
            </a:r>
          </a:p>
          <a:p>
            <a:r>
              <a:rPr lang="en-US" dirty="0">
                <a:hlinkClick r:id="rId3"/>
              </a:rPr>
              <a:t>Free online version of his lectures’ book</a:t>
            </a:r>
            <a:endParaRPr lang="en-US" dirty="0"/>
          </a:p>
          <a:p>
            <a:r>
              <a:rPr lang="en-US" dirty="0"/>
              <a:t>The Faraday Project (</a:t>
            </a:r>
            <a:r>
              <a:rPr lang="en-US" dirty="0">
                <a:hlinkClick r:id="rId4"/>
              </a:rPr>
              <a:t>Lectures</a:t>
            </a:r>
            <a:r>
              <a:rPr lang="en-US" dirty="0"/>
              <a:t> with Hebrew subtitles)</a:t>
            </a:r>
          </a:p>
          <a:p>
            <a:r>
              <a:rPr lang="en-US" dirty="0"/>
              <a:t>Explained why it’s intractable using a classical computer to simulate quantum mechanics. </a:t>
            </a:r>
            <a:br>
              <a:rPr lang="en-US" dirty="0"/>
            </a:br>
            <a:endParaRPr lang="en-US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8193A52-6BE9-4B85-ABD9-469BA76A6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7383" y="681037"/>
            <a:ext cx="3229017" cy="471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605F9E-DAED-48A0-B9EF-EC350BEA2E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74191" y="5392637"/>
            <a:ext cx="12954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11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1C574-2489-449A-859D-E5594AA81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Later history of quantum computing (QC)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2D6E3E-75A7-4DA6-A01E-A2C94F746A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8078920" cy="4351338"/>
              </a:xfrm>
            </p:spPr>
            <p:txBody>
              <a:bodyPr/>
              <a:lstStyle/>
              <a:p>
                <a:r>
                  <a:rPr lang="en-US" dirty="0"/>
                  <a:t>1985: David Deutsch, suggested the theoretical framework for QC to find if Black Box is constant or balanced returns half the times red and blue the other half. Deterministic advantage. </a:t>
                </a:r>
              </a:p>
              <a:p>
                <a:r>
                  <a:rPr lang="en-US" dirty="0"/>
                  <a:t>1993: Bernstein-</a:t>
                </a:r>
                <a:r>
                  <a:rPr lang="en-US" dirty="0" err="1"/>
                  <a:t>Vazirani</a:t>
                </a:r>
                <a:r>
                  <a:rPr lang="en-US" dirty="0"/>
                  <a:t> (BV) published their algorithm show a QC advantage over classical computer: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vs.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Non-deterministic advantage. </a:t>
                </a:r>
              </a:p>
              <a:p>
                <a:r>
                  <a:rPr lang="en-US" dirty="0"/>
                  <a:t>1994: Peter Shor developed a Quantum Fourier Transform (</a:t>
                </a:r>
                <a:r>
                  <a:rPr lang="en-US" b="1" dirty="0"/>
                  <a:t>QFT</a:t>
                </a:r>
                <a:r>
                  <a:rPr lang="en-US" dirty="0"/>
                  <a:t>). See 3Blue1Brown FT </a:t>
                </a:r>
                <a:r>
                  <a:rPr lang="en-US" dirty="0">
                    <a:hlinkClick r:id="rId2"/>
                  </a:rPr>
                  <a:t>video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2D6E3E-75A7-4DA6-A01E-A2C94F746A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8078920" cy="4351338"/>
              </a:xfrm>
              <a:blipFill>
                <a:blip r:embed="rId3"/>
                <a:stretch>
                  <a:fillRect l="-1358" t="-224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FC97585E-6512-4DBF-9D40-8DEB65F0802D}"/>
              </a:ext>
            </a:extLst>
          </p:cNvPr>
          <p:cNvSpPr/>
          <p:nvPr/>
        </p:nvSpPr>
        <p:spPr>
          <a:xfrm>
            <a:off x="9695392" y="1927751"/>
            <a:ext cx="2077508" cy="207750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Black Box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9CF9C18-A3BC-4D69-98A5-B3B825C3E971}"/>
              </a:ext>
            </a:extLst>
          </p:cNvPr>
          <p:cNvCxnSpPr>
            <a:cxnSpLocks/>
          </p:cNvCxnSpPr>
          <p:nvPr/>
        </p:nvCxnSpPr>
        <p:spPr>
          <a:xfrm>
            <a:off x="9234223" y="2063748"/>
            <a:ext cx="45720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B937176-C10C-430B-9C9B-D2B8E6E52EDC}"/>
              </a:ext>
            </a:extLst>
          </p:cNvPr>
          <p:cNvCxnSpPr>
            <a:cxnSpLocks/>
          </p:cNvCxnSpPr>
          <p:nvPr/>
        </p:nvCxnSpPr>
        <p:spPr>
          <a:xfrm>
            <a:off x="9234223" y="3935940"/>
            <a:ext cx="45720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33FDC8D-E864-403C-9EC9-80F2F1B2C217}"/>
              </a:ext>
            </a:extLst>
          </p:cNvPr>
          <p:cNvCxnSpPr>
            <a:cxnSpLocks/>
          </p:cNvCxnSpPr>
          <p:nvPr/>
        </p:nvCxnSpPr>
        <p:spPr>
          <a:xfrm>
            <a:off x="9234223" y="3311876"/>
            <a:ext cx="45720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0B3CA1E-BF1A-4483-8DF9-38735B71D149}"/>
              </a:ext>
            </a:extLst>
          </p:cNvPr>
          <p:cNvCxnSpPr>
            <a:cxnSpLocks/>
          </p:cNvCxnSpPr>
          <p:nvPr/>
        </p:nvCxnSpPr>
        <p:spPr>
          <a:xfrm>
            <a:off x="9234223" y="2999844"/>
            <a:ext cx="45720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6ED7517-28BF-4751-8E6A-F36BD1D11B7A}"/>
              </a:ext>
            </a:extLst>
          </p:cNvPr>
          <p:cNvCxnSpPr>
            <a:cxnSpLocks/>
          </p:cNvCxnSpPr>
          <p:nvPr/>
        </p:nvCxnSpPr>
        <p:spPr>
          <a:xfrm>
            <a:off x="9234223" y="3623908"/>
            <a:ext cx="45720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8CC5200-20BE-4BF7-84E5-26C157040402}"/>
              </a:ext>
            </a:extLst>
          </p:cNvPr>
          <p:cNvCxnSpPr>
            <a:cxnSpLocks/>
          </p:cNvCxnSpPr>
          <p:nvPr/>
        </p:nvCxnSpPr>
        <p:spPr>
          <a:xfrm>
            <a:off x="9234223" y="2687812"/>
            <a:ext cx="45720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D4984E4-C0A9-4867-BE43-2539F7C7174F}"/>
              </a:ext>
            </a:extLst>
          </p:cNvPr>
          <p:cNvCxnSpPr>
            <a:cxnSpLocks/>
          </p:cNvCxnSpPr>
          <p:nvPr/>
        </p:nvCxnSpPr>
        <p:spPr>
          <a:xfrm>
            <a:off x="9234223" y="2375780"/>
            <a:ext cx="45720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1AFAE88-1632-41FC-BF36-42E56F1D0381}"/>
              </a:ext>
            </a:extLst>
          </p:cNvPr>
          <p:cNvGrpSpPr/>
          <p:nvPr/>
        </p:nvGrpSpPr>
        <p:grpSpPr>
          <a:xfrm>
            <a:off x="8463889" y="1470551"/>
            <a:ext cx="914400" cy="914400"/>
            <a:chOff x="4617629" y="601247"/>
            <a:chExt cx="914400" cy="914400"/>
          </a:xfrm>
        </p:grpSpPr>
        <p:pic>
          <p:nvPicPr>
            <p:cNvPr id="56" name="Graphic 55">
              <a:extLst>
                <a:ext uri="{FF2B5EF4-FFF2-40B4-BE49-F238E27FC236}">
                  <a16:creationId xmlns:a16="http://schemas.microsoft.com/office/drawing/2014/main" id="{0ED792CC-FC89-4553-8A87-778241D16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17629" y="601247"/>
              <a:ext cx="914400" cy="914400"/>
            </a:xfrm>
            <a:prstGeom prst="rect">
              <a:avLst/>
            </a:prstGeom>
          </p:spPr>
        </p:pic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55873D5-3093-4AA3-A710-6A86B2767527}"/>
                </a:ext>
              </a:extLst>
            </p:cNvPr>
            <p:cNvSpPr/>
            <p:nvPr/>
          </p:nvSpPr>
          <p:spPr>
            <a:xfrm>
              <a:off x="4674542" y="1017333"/>
              <a:ext cx="7264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/>
                <a:t>Qubit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BE8E1AD-8F9B-4ED7-BF6D-F5C1235495B1}"/>
              </a:ext>
            </a:extLst>
          </p:cNvPr>
          <p:cNvGrpSpPr/>
          <p:nvPr/>
        </p:nvGrpSpPr>
        <p:grpSpPr>
          <a:xfrm>
            <a:off x="8426842" y="3421063"/>
            <a:ext cx="914400" cy="914400"/>
            <a:chOff x="4617629" y="601247"/>
            <a:chExt cx="914400" cy="914400"/>
          </a:xfrm>
        </p:grpSpPr>
        <p:pic>
          <p:nvPicPr>
            <p:cNvPr id="59" name="Graphic 58">
              <a:extLst>
                <a:ext uri="{FF2B5EF4-FFF2-40B4-BE49-F238E27FC236}">
                  <a16:creationId xmlns:a16="http://schemas.microsoft.com/office/drawing/2014/main" id="{1CAC66BA-D6FB-4D62-82A3-A99994D68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17629" y="601247"/>
              <a:ext cx="914400" cy="914400"/>
            </a:xfrm>
            <a:prstGeom prst="rect">
              <a:avLst/>
            </a:prstGeom>
          </p:spPr>
        </p:pic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253D67A-25CB-41D3-80D4-F734734F6606}"/>
                </a:ext>
              </a:extLst>
            </p:cNvPr>
            <p:cNvSpPr/>
            <p:nvPr/>
          </p:nvSpPr>
          <p:spPr>
            <a:xfrm>
              <a:off x="4674541" y="1017333"/>
              <a:ext cx="7264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/>
                <a:t>Qubit</a:t>
              </a:r>
            </a:p>
          </p:txBody>
        </p:sp>
      </p:grpSp>
      <p:sp>
        <p:nvSpPr>
          <p:cNvPr id="61" name="Oval 60">
            <a:extLst>
              <a:ext uri="{FF2B5EF4-FFF2-40B4-BE49-F238E27FC236}">
                <a16:creationId xmlns:a16="http://schemas.microsoft.com/office/drawing/2014/main" id="{71E0CFE3-DEEB-4C4A-8126-A0DBCE8A51DB}"/>
              </a:ext>
            </a:extLst>
          </p:cNvPr>
          <p:cNvSpPr/>
          <p:nvPr/>
        </p:nvSpPr>
        <p:spPr>
          <a:xfrm>
            <a:off x="8823429" y="2579598"/>
            <a:ext cx="152792" cy="15279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14D5E7B-9B7F-4CC1-9B82-48767D53256E}"/>
              </a:ext>
            </a:extLst>
          </p:cNvPr>
          <p:cNvSpPr/>
          <p:nvPr/>
        </p:nvSpPr>
        <p:spPr>
          <a:xfrm>
            <a:off x="8823429" y="3235480"/>
            <a:ext cx="152792" cy="15279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E27F625-8833-4D84-9975-6B55A225AA7C}"/>
              </a:ext>
            </a:extLst>
          </p:cNvPr>
          <p:cNvSpPr/>
          <p:nvPr/>
        </p:nvSpPr>
        <p:spPr>
          <a:xfrm>
            <a:off x="8823429" y="2907539"/>
            <a:ext cx="152792" cy="15279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70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79D96-DFEE-4A26-A6E4-858AF7B69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Fourier Transform (FFT)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4E52E-8418-48B9-A613-B07702FCE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110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BD5309D1-BB9F-4F4C-9EB9-601B4C3E42BF}"/>
              </a:ext>
            </a:extLst>
          </p:cNvPr>
          <p:cNvGrpSpPr/>
          <p:nvPr/>
        </p:nvGrpSpPr>
        <p:grpSpPr>
          <a:xfrm>
            <a:off x="8213852" y="561247"/>
            <a:ext cx="2833159" cy="2785782"/>
            <a:chOff x="2946400" y="1650399"/>
            <a:chExt cx="2833159" cy="278578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4D56C98-A031-4B73-98FD-3766E2A7C692}"/>
                </a:ext>
              </a:extLst>
            </p:cNvPr>
            <p:cNvSpPr/>
            <p:nvPr/>
          </p:nvSpPr>
          <p:spPr>
            <a:xfrm>
              <a:off x="2946400" y="1650399"/>
              <a:ext cx="2833159" cy="2785782"/>
            </a:xfrm>
            <a:prstGeom prst="ellipse">
              <a:avLst/>
            </a:prstGeom>
            <a:gradFill>
              <a:gsLst>
                <a:gs pos="0">
                  <a:srgbClr val="0000FF"/>
                </a:gs>
                <a:gs pos="50000">
                  <a:srgbClr val="7D007D"/>
                </a:gs>
                <a:gs pos="100000">
                  <a:srgbClr val="FF0000"/>
                </a:gs>
                <a:gs pos="100000">
                  <a:srgbClr val="FF0000"/>
                </a:gs>
              </a:gsLst>
              <a:lin ang="5400000" scaled="1"/>
            </a:gra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4A2674B-B019-475B-8F31-3F7894C65CC5}"/>
                </a:ext>
              </a:extLst>
            </p:cNvPr>
            <p:cNvSpPr/>
            <p:nvPr/>
          </p:nvSpPr>
          <p:spPr>
            <a:xfrm>
              <a:off x="2946400" y="3014132"/>
              <a:ext cx="2833159" cy="127219"/>
            </a:xfrm>
            <a:prstGeom prst="ellipse">
              <a:avLst/>
            </a:prstGeom>
            <a:noFill/>
            <a:ln w="28575">
              <a:solidFill>
                <a:srgbClr val="640064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A62555-6D55-4D80-B9D8-D199A3317488}"/>
                  </a:ext>
                </a:extLst>
              </p:cNvPr>
              <p:cNvSpPr txBox="1"/>
              <p:nvPr/>
            </p:nvSpPr>
            <p:spPr>
              <a:xfrm>
                <a:off x="9025593" y="191915"/>
                <a:ext cx="13239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|1⟩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A62555-6D55-4D80-B9D8-D199A3317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5593" y="191915"/>
                <a:ext cx="1323975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CF9D84-A7F2-477C-B171-360597930E8E}"/>
                  </a:ext>
                </a:extLst>
              </p:cNvPr>
              <p:cNvSpPr txBox="1"/>
              <p:nvPr/>
            </p:nvSpPr>
            <p:spPr>
              <a:xfrm>
                <a:off x="9025593" y="3326306"/>
                <a:ext cx="13239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CF9D84-A7F2-477C-B171-360597930E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5593" y="3326306"/>
                <a:ext cx="1323975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0FA26B-3124-4435-8D16-D6415AD48AF2}"/>
                  </a:ext>
                </a:extLst>
              </p:cNvPr>
              <p:cNvSpPr txBox="1"/>
              <p:nvPr/>
            </p:nvSpPr>
            <p:spPr>
              <a:xfrm>
                <a:off x="2143125" y="2052199"/>
                <a:ext cx="21283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α</m:t>
                      </m:r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β</m:t>
                      </m:r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0FA26B-3124-4435-8D16-D6415AD48A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125" y="2052199"/>
                <a:ext cx="2128307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213CB8F-2A80-4155-AB77-04F950D3A65A}"/>
                  </a:ext>
                </a:extLst>
              </p:cNvPr>
              <p:cNvSpPr txBox="1"/>
              <p:nvPr/>
            </p:nvSpPr>
            <p:spPr>
              <a:xfrm>
                <a:off x="10306839" y="839330"/>
                <a:ext cx="13239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213CB8F-2A80-4155-AB77-04F950D3A6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6839" y="839330"/>
                <a:ext cx="1323975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140A1051-36C2-4FB5-9B79-F1D73B887EB2}"/>
              </a:ext>
            </a:extLst>
          </p:cNvPr>
          <p:cNvGrpSpPr/>
          <p:nvPr/>
        </p:nvGrpSpPr>
        <p:grpSpPr>
          <a:xfrm>
            <a:off x="5789676" y="191915"/>
            <a:ext cx="914400" cy="914400"/>
            <a:chOff x="4617629" y="601247"/>
            <a:chExt cx="914400" cy="914400"/>
          </a:xfrm>
        </p:grpSpPr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80B55997-6FF8-4028-9D19-936B91B91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617629" y="601247"/>
              <a:ext cx="914400" cy="914400"/>
            </a:xfrm>
            <a:prstGeom prst="rect">
              <a:avLst/>
            </a:prstGeom>
          </p:spPr>
        </p:pic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0445687-89CA-45D2-9CB1-15801B0B8498}"/>
                </a:ext>
              </a:extLst>
            </p:cNvPr>
            <p:cNvSpPr/>
            <p:nvPr/>
          </p:nvSpPr>
          <p:spPr>
            <a:xfrm>
              <a:off x="4886937" y="1017333"/>
              <a:ext cx="3016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5754EAB-5B6A-49CC-8019-CC60E3004567}"/>
              </a:ext>
            </a:extLst>
          </p:cNvPr>
          <p:cNvGrpSpPr/>
          <p:nvPr/>
        </p:nvGrpSpPr>
        <p:grpSpPr>
          <a:xfrm>
            <a:off x="5789676" y="2781238"/>
            <a:ext cx="914400" cy="914400"/>
            <a:chOff x="4617629" y="2432629"/>
            <a:chExt cx="914400" cy="914400"/>
          </a:xfrm>
        </p:grpSpPr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1D2B62F-AC82-425E-B4D2-4E2F8E314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617629" y="2432629"/>
              <a:ext cx="914400" cy="914400"/>
            </a:xfrm>
            <a:prstGeom prst="rect">
              <a:avLst/>
            </a:prstGeom>
          </p:spPr>
        </p:pic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3912091-6453-48B1-AA54-117977D88AAE}"/>
                </a:ext>
              </a:extLst>
            </p:cNvPr>
            <p:cNvSpPr/>
            <p:nvPr/>
          </p:nvSpPr>
          <p:spPr>
            <a:xfrm>
              <a:off x="4886937" y="2848715"/>
              <a:ext cx="3016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0</a:t>
              </a:r>
            </a:p>
          </p:txBody>
        </p:sp>
      </p:grpSp>
      <p:pic>
        <p:nvPicPr>
          <p:cNvPr id="39" name="Graphic 38">
            <a:extLst>
              <a:ext uri="{FF2B5EF4-FFF2-40B4-BE49-F238E27FC236}">
                <a16:creationId xmlns:a16="http://schemas.microsoft.com/office/drawing/2014/main" id="{9260DA12-4B1B-4DDC-AB50-0643D2FE6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62522" y="4456161"/>
            <a:ext cx="914400" cy="91440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7E030F32-EFCD-4D4B-AF6A-DF90AF2B7A20}"/>
              </a:ext>
            </a:extLst>
          </p:cNvPr>
          <p:cNvSpPr/>
          <p:nvPr/>
        </p:nvSpPr>
        <p:spPr>
          <a:xfrm>
            <a:off x="6723815" y="4872247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A978BE0-4B0F-42C4-A74E-A95C151E93DB}"/>
              </a:ext>
            </a:extLst>
          </p:cNvPr>
          <p:cNvGrpSpPr/>
          <p:nvPr/>
        </p:nvGrpSpPr>
        <p:grpSpPr>
          <a:xfrm>
            <a:off x="9119913" y="547207"/>
            <a:ext cx="1633811" cy="1431858"/>
            <a:chOff x="9119913" y="547207"/>
            <a:chExt cx="1633811" cy="1431858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32722BDA-7C2D-4CD2-AABC-E121A5EE76B9}"/>
                </a:ext>
              </a:extLst>
            </p:cNvPr>
            <p:cNvGrpSpPr/>
            <p:nvPr/>
          </p:nvGrpSpPr>
          <p:grpSpPr>
            <a:xfrm>
              <a:off x="9522410" y="547207"/>
              <a:ext cx="1231314" cy="1431858"/>
              <a:chOff x="9522410" y="547207"/>
              <a:chExt cx="1231314" cy="1431858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2F07E429-3A3A-4777-8054-420EB26ECD51}"/>
                  </a:ext>
                </a:extLst>
              </p:cNvPr>
              <p:cNvGrpSpPr/>
              <p:nvPr/>
            </p:nvGrpSpPr>
            <p:grpSpPr>
              <a:xfrm>
                <a:off x="9659005" y="547207"/>
                <a:ext cx="1094719" cy="1431858"/>
                <a:chOff x="9659005" y="547207"/>
                <a:chExt cx="1094719" cy="1431858"/>
              </a:xfrm>
            </p:grpSpPr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5D9B07AF-0F5E-4FB9-B829-FF95C222C8F5}"/>
                    </a:ext>
                  </a:extLst>
                </p:cNvPr>
                <p:cNvCxnSpPr>
                  <a:cxnSpLocks/>
                  <a:stCxn id="47" idx="7"/>
                </p:cNvCxnSpPr>
                <p:nvPr/>
              </p:nvCxnSpPr>
              <p:spPr>
                <a:xfrm flipV="1">
                  <a:off x="9707786" y="1128176"/>
                  <a:ext cx="1045938" cy="802108"/>
                </a:xfrm>
                <a:prstGeom prst="straightConnector1">
                  <a:avLst/>
                </a:prstGeom>
                <a:ln w="28575">
                  <a:solidFill>
                    <a:schemeClr val="bg1"/>
                  </a:solidFill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63D914C1-EC13-4DB5-8319-BF93D05253F4}"/>
                    </a:ext>
                  </a:extLst>
                </p:cNvPr>
                <p:cNvCxnSpPr>
                  <a:cxnSpLocks/>
                  <a:stCxn id="47" idx="0"/>
                </p:cNvCxnSpPr>
                <p:nvPr/>
              </p:nvCxnSpPr>
              <p:spPr>
                <a:xfrm flipH="1" flipV="1">
                  <a:off x="9677594" y="547207"/>
                  <a:ext cx="9986" cy="1374708"/>
                </a:xfrm>
                <a:prstGeom prst="straightConnector1">
                  <a:avLst/>
                </a:prstGeom>
                <a:ln w="28575">
                  <a:solidFill>
                    <a:schemeClr val="bg1"/>
                  </a:solidFill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00456318-23E0-4BFB-8529-1896227EB708}"/>
                    </a:ext>
                  </a:extLst>
                </p:cNvPr>
                <p:cNvSpPr/>
                <p:nvPr/>
              </p:nvSpPr>
              <p:spPr>
                <a:xfrm>
                  <a:off x="9659005" y="1921915"/>
                  <a:ext cx="57150" cy="5715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548B46A3-F7E4-46A2-9D85-CF55FBF7DC1A}"/>
                  </a:ext>
                </a:extLst>
              </p:cNvPr>
              <p:cNvSpPr/>
              <p:nvPr/>
            </p:nvSpPr>
            <p:spPr>
              <a:xfrm>
                <a:off x="9522410" y="1542224"/>
                <a:ext cx="387489" cy="402100"/>
              </a:xfrm>
              <a:prstGeom prst="arc">
                <a:avLst>
                  <a:gd name="adj1" fmla="val 15899889"/>
                  <a:gd name="adj2" fmla="val 331360"/>
                </a:avLst>
              </a:prstGeom>
              <a:ln w="12700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D35F7CD1-96EC-4D9B-B307-5726D3CB035D}"/>
                    </a:ext>
                  </a:extLst>
                </p:cNvPr>
                <p:cNvSpPr txBox="1"/>
                <p:nvPr/>
              </p:nvSpPr>
              <p:spPr>
                <a:xfrm>
                  <a:off x="9119913" y="1525321"/>
                  <a:ext cx="1323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D35F7CD1-96EC-4D9B-B307-5726D3CB03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9913" y="1525321"/>
                  <a:ext cx="1323975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7" name="Graphic 34">
            <a:extLst>
              <a:ext uri="{FF2B5EF4-FFF2-40B4-BE49-F238E27FC236}">
                <a16:creationId xmlns:a16="http://schemas.microsoft.com/office/drawing/2014/main" id="{A4CF06F8-461E-47B1-82AA-43C0C618B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3919" y="763172"/>
            <a:ext cx="762069" cy="590551"/>
          </a:xfrm>
          <a:custGeom>
            <a:avLst/>
            <a:gdLst>
              <a:gd name="connsiteX0" fmla="*/ 684917 w 762069"/>
              <a:gd name="connsiteY0" fmla="*/ 191452 h 590551"/>
              <a:gd name="connsiteX1" fmla="*/ 685869 w 762069"/>
              <a:gd name="connsiteY1" fmla="*/ 171450 h 590551"/>
              <a:gd name="connsiteX2" fmla="*/ 514419 w 762069"/>
              <a:gd name="connsiteY2" fmla="*/ 0 h 590551"/>
              <a:gd name="connsiteX3" fmla="*/ 342969 w 762069"/>
              <a:gd name="connsiteY3" fmla="*/ 171450 h 590551"/>
              <a:gd name="connsiteX4" fmla="*/ 383927 w 762069"/>
              <a:gd name="connsiteY4" fmla="*/ 281940 h 590551"/>
              <a:gd name="connsiteX5" fmla="*/ 49599 w 762069"/>
              <a:gd name="connsiteY5" fmla="*/ 247650 h 590551"/>
              <a:gd name="connsiteX6" fmla="*/ 21024 w 762069"/>
              <a:gd name="connsiteY6" fmla="*/ 259080 h 590551"/>
              <a:gd name="connsiteX7" fmla="*/ 37217 w 762069"/>
              <a:gd name="connsiteY7" fmla="*/ 490538 h 590551"/>
              <a:gd name="connsiteX8" fmla="*/ 366782 w 762069"/>
              <a:gd name="connsiteY8" fmla="*/ 590550 h 590551"/>
              <a:gd name="connsiteX9" fmla="*/ 646817 w 762069"/>
              <a:gd name="connsiteY9" fmla="*/ 470535 h 590551"/>
              <a:gd name="connsiteX10" fmla="*/ 591572 w 762069"/>
              <a:gd name="connsiteY10" fmla="*/ 324803 h 590551"/>
              <a:gd name="connsiteX11" fmla="*/ 647769 w 762069"/>
              <a:gd name="connsiteY11" fmla="*/ 275273 h 590551"/>
              <a:gd name="connsiteX12" fmla="*/ 743019 w 762069"/>
              <a:gd name="connsiteY12" fmla="*/ 229552 h 590551"/>
              <a:gd name="connsiteX13" fmla="*/ 762069 w 762069"/>
              <a:gd name="connsiteY13" fmla="*/ 200977 h 590551"/>
              <a:gd name="connsiteX14" fmla="*/ 684917 w 762069"/>
              <a:gd name="connsiteY14" fmla="*/ 191452 h 590551"/>
              <a:gd name="connsiteX15" fmla="*/ 599192 w 762069"/>
              <a:gd name="connsiteY15" fmla="*/ 171450 h 590551"/>
              <a:gd name="connsiteX16" fmla="*/ 570617 w 762069"/>
              <a:gd name="connsiteY16" fmla="*/ 142875 h 590551"/>
              <a:gd name="connsiteX17" fmla="*/ 599192 w 762069"/>
              <a:gd name="connsiteY17" fmla="*/ 114300 h 590551"/>
              <a:gd name="connsiteX18" fmla="*/ 627767 w 762069"/>
              <a:gd name="connsiteY18" fmla="*/ 142875 h 590551"/>
              <a:gd name="connsiteX19" fmla="*/ 599192 w 762069"/>
              <a:gd name="connsiteY19" fmla="*/ 171450 h 590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62069" h="590551">
                <a:moveTo>
                  <a:pt x="684917" y="191452"/>
                </a:moveTo>
                <a:cubicBezTo>
                  <a:pt x="685869" y="184785"/>
                  <a:pt x="685869" y="178118"/>
                  <a:pt x="685869" y="171450"/>
                </a:cubicBezTo>
                <a:cubicBezTo>
                  <a:pt x="685869" y="77153"/>
                  <a:pt x="608717" y="0"/>
                  <a:pt x="514419" y="0"/>
                </a:cubicBezTo>
                <a:cubicBezTo>
                  <a:pt x="420122" y="0"/>
                  <a:pt x="342969" y="77153"/>
                  <a:pt x="342969" y="171450"/>
                </a:cubicBezTo>
                <a:cubicBezTo>
                  <a:pt x="342969" y="213360"/>
                  <a:pt x="358209" y="252413"/>
                  <a:pt x="383927" y="281940"/>
                </a:cubicBezTo>
                <a:cubicBezTo>
                  <a:pt x="295344" y="293370"/>
                  <a:pt x="224859" y="359093"/>
                  <a:pt x="49599" y="247650"/>
                </a:cubicBezTo>
                <a:cubicBezTo>
                  <a:pt x="39122" y="240983"/>
                  <a:pt x="23882" y="246698"/>
                  <a:pt x="21024" y="259080"/>
                </a:cubicBezTo>
                <a:cubicBezTo>
                  <a:pt x="-7551" y="360998"/>
                  <a:pt x="-11361" y="419100"/>
                  <a:pt x="37217" y="490538"/>
                </a:cubicBezTo>
                <a:cubicBezTo>
                  <a:pt x="105797" y="589598"/>
                  <a:pt x="179139" y="590550"/>
                  <a:pt x="366782" y="590550"/>
                </a:cubicBezTo>
                <a:cubicBezTo>
                  <a:pt x="554424" y="590550"/>
                  <a:pt x="646817" y="592455"/>
                  <a:pt x="646817" y="470535"/>
                </a:cubicBezTo>
                <a:cubicBezTo>
                  <a:pt x="646817" y="406718"/>
                  <a:pt x="632529" y="357188"/>
                  <a:pt x="591572" y="324803"/>
                </a:cubicBezTo>
                <a:cubicBezTo>
                  <a:pt x="614432" y="313373"/>
                  <a:pt x="638244" y="290513"/>
                  <a:pt x="647769" y="275273"/>
                </a:cubicBezTo>
                <a:cubicBezTo>
                  <a:pt x="692537" y="270510"/>
                  <a:pt x="724922" y="249555"/>
                  <a:pt x="743019" y="229552"/>
                </a:cubicBezTo>
                <a:cubicBezTo>
                  <a:pt x="752544" y="220027"/>
                  <a:pt x="758259" y="208598"/>
                  <a:pt x="762069" y="200977"/>
                </a:cubicBezTo>
                <a:lnTo>
                  <a:pt x="684917" y="191452"/>
                </a:lnTo>
                <a:close/>
                <a:moveTo>
                  <a:pt x="599192" y="171450"/>
                </a:moveTo>
                <a:cubicBezTo>
                  <a:pt x="582999" y="171450"/>
                  <a:pt x="570617" y="159068"/>
                  <a:pt x="570617" y="142875"/>
                </a:cubicBezTo>
                <a:cubicBezTo>
                  <a:pt x="570617" y="126682"/>
                  <a:pt x="582999" y="114300"/>
                  <a:pt x="599192" y="114300"/>
                </a:cubicBezTo>
                <a:cubicBezTo>
                  <a:pt x="615384" y="114300"/>
                  <a:pt x="627767" y="126682"/>
                  <a:pt x="627767" y="142875"/>
                </a:cubicBezTo>
                <a:cubicBezTo>
                  <a:pt x="627767" y="159068"/>
                  <a:pt x="615384" y="171450"/>
                  <a:pt x="599192" y="171450"/>
                </a:cubicBezTo>
                <a:close/>
              </a:path>
            </a:pathLst>
          </a:custGeom>
          <a:solidFill>
            <a:srgbClr val="0000FF"/>
          </a:solidFill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C7DDD0D-C0D8-4170-8921-ED87B4A4E938}"/>
              </a:ext>
            </a:extLst>
          </p:cNvPr>
          <p:cNvSpPr/>
          <p:nvPr/>
        </p:nvSpPr>
        <p:spPr>
          <a:xfrm>
            <a:off x="957097" y="1017333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212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891BF-65C9-48D5-90FA-B6E4D4C74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B1175-F4CD-42E7-9D76-F44A27FB0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https://towardsdatascience.com/exploring-tensorflow-quantum-googles-new-framework-for-creating-quantum-machine-learning-models-3af27ba916e9?gi=7d8932eba7ad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202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9B249D-4B33-4167-94B6-A3B22906ADB3}"/>
              </a:ext>
            </a:extLst>
          </p:cNvPr>
          <p:cNvSpPr/>
          <p:nvPr/>
        </p:nvSpPr>
        <p:spPr>
          <a:xfrm>
            <a:off x="5295900" y="6964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\</a:t>
            </a:r>
            <a:r>
              <a:rPr lang="en-US" dirty="0" err="1"/>
              <a:t>usepackage</a:t>
            </a:r>
            <a:r>
              <a:rPr lang="en-US" dirty="0"/>
              <a:t>[bookmarks = true, </a:t>
            </a:r>
            <a:r>
              <a:rPr lang="en-US" dirty="0" err="1"/>
              <a:t>pdfpagemode</a:t>
            </a:r>
            <a:r>
              <a:rPr lang="en-US" dirty="0"/>
              <a:t> = None, </a:t>
            </a:r>
            <a:r>
              <a:rPr lang="en-US" dirty="0" err="1"/>
              <a:t>pdfstartview</a:t>
            </a:r>
            <a:r>
              <a:rPr lang="en-US" dirty="0"/>
              <a:t> = </a:t>
            </a:r>
            <a:r>
              <a:rPr lang="en-US" dirty="0" err="1"/>
              <a:t>FitH</a:t>
            </a:r>
            <a:r>
              <a:rPr lang="en-US" dirty="0"/>
              <a:t>, </a:t>
            </a:r>
            <a:r>
              <a:rPr lang="en-US" dirty="0" err="1"/>
              <a:t>colorlinks</a:t>
            </a:r>
            <a:r>
              <a:rPr lang="en-US" dirty="0"/>
              <a:t> = true, </a:t>
            </a:r>
            <a:r>
              <a:rPr lang="en-US" dirty="0" err="1"/>
              <a:t>urlcolor</a:t>
            </a:r>
            <a:r>
              <a:rPr lang="en-US" dirty="0"/>
              <a:t> = blue]{</a:t>
            </a:r>
            <a:r>
              <a:rPr lang="en-US" dirty="0" err="1"/>
              <a:t>hyperref</a:t>
            </a:r>
            <a:r>
              <a:rPr lang="en-US" dirty="0"/>
              <a:t>}</a:t>
            </a:r>
          </a:p>
          <a:p>
            <a:r>
              <a:rPr lang="en-US" dirty="0"/>
              <a:t>\</a:t>
            </a:r>
            <a:r>
              <a:rPr lang="en-US" dirty="0" err="1"/>
              <a:t>usepackage</a:t>
            </a:r>
            <a:r>
              <a:rPr lang="en-US" dirty="0"/>
              <a:t>[</a:t>
            </a:r>
            <a:r>
              <a:rPr lang="en-US" dirty="0" err="1"/>
              <a:t>braket</a:t>
            </a:r>
            <a:r>
              <a:rPr lang="en-US" dirty="0"/>
              <a:t>, </a:t>
            </a:r>
            <a:r>
              <a:rPr lang="en-US" dirty="0" err="1"/>
              <a:t>qm</a:t>
            </a:r>
            <a:r>
              <a:rPr lang="en-US" dirty="0"/>
              <a:t>]{</a:t>
            </a:r>
            <a:r>
              <a:rPr lang="en-US" dirty="0" err="1"/>
              <a:t>qcircuit</a:t>
            </a:r>
            <a:r>
              <a:rPr lang="en-US" dirty="0"/>
              <a:t>}</a:t>
            </a:r>
          </a:p>
          <a:p>
            <a:r>
              <a:rPr lang="en-US" dirty="0"/>
              <a:t>\</a:t>
            </a:r>
            <a:r>
              <a:rPr lang="en-US" dirty="0" err="1"/>
              <a:t>usepackage</a:t>
            </a:r>
            <a:r>
              <a:rPr lang="en-US" dirty="0"/>
              <a:t>{</a:t>
            </a:r>
            <a:r>
              <a:rPr lang="en-US" dirty="0" err="1"/>
              <a:t>amsmath</a:t>
            </a:r>
            <a:r>
              <a:rPr lang="en-US" dirty="0"/>
              <a:t>} </a:t>
            </a:r>
          </a:p>
          <a:p>
            <a:r>
              <a:rPr lang="en-US" dirty="0"/>
              <a:t>\</a:t>
            </a:r>
            <a:r>
              <a:rPr lang="en-US" dirty="0" err="1"/>
              <a:t>usepackage</a:t>
            </a:r>
            <a:r>
              <a:rPr lang="en-US" dirty="0"/>
              <a:t>{listings}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E19062-AEDC-488A-BC8E-028717C4BE09}"/>
              </a:ext>
            </a:extLst>
          </p:cNvPr>
          <p:cNvSpPr/>
          <p:nvPr/>
        </p:nvSpPr>
        <p:spPr>
          <a:xfrm>
            <a:off x="660400" y="696436"/>
            <a:ext cx="3530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\</a:t>
            </a:r>
            <a:r>
              <a:rPr lang="en-US" dirty="0" err="1"/>
              <a:t>Qcircuit</a:t>
            </a:r>
            <a:r>
              <a:rPr lang="en-US" dirty="0"/>
              <a:t> @C=1em @R=.7em {</a:t>
            </a:r>
          </a:p>
          <a:p>
            <a:r>
              <a:rPr lang="en-US" dirty="0"/>
              <a:t>&amp; \gate{H} &amp; \ctrl{1} &amp; \gate{H} &amp; \</a:t>
            </a:r>
            <a:r>
              <a:rPr lang="en-US" dirty="0" err="1"/>
              <a:t>qw</a:t>
            </a:r>
            <a:r>
              <a:rPr lang="en-US" dirty="0"/>
              <a:t> &amp; \</a:t>
            </a:r>
            <a:r>
              <a:rPr lang="en-US" dirty="0" err="1"/>
              <a:t>raisebox</a:t>
            </a:r>
            <a:r>
              <a:rPr lang="en-US" dirty="0"/>
              <a:t>{-2.2em}{=} &amp; &amp; \</a:t>
            </a:r>
            <a:r>
              <a:rPr lang="en-US" dirty="0" err="1"/>
              <a:t>targ</a:t>
            </a:r>
            <a:r>
              <a:rPr lang="en-US" dirty="0"/>
              <a:t> &amp; \</a:t>
            </a:r>
            <a:r>
              <a:rPr lang="en-US" dirty="0" err="1"/>
              <a:t>qw</a:t>
            </a:r>
            <a:r>
              <a:rPr lang="en-US" dirty="0"/>
              <a:t> \\</a:t>
            </a:r>
          </a:p>
          <a:p>
            <a:r>
              <a:rPr lang="en-US" dirty="0"/>
              <a:t>&amp; \gate{H} &amp; \</a:t>
            </a:r>
            <a:r>
              <a:rPr lang="en-US" dirty="0" err="1"/>
              <a:t>targ</a:t>
            </a:r>
            <a:r>
              <a:rPr lang="en-US" dirty="0"/>
              <a:t> &amp; \gate{H} &amp; \</a:t>
            </a:r>
            <a:r>
              <a:rPr lang="en-US" dirty="0" err="1"/>
              <a:t>qw</a:t>
            </a:r>
            <a:r>
              <a:rPr lang="en-US" dirty="0"/>
              <a:t> &amp; &amp; &amp; \ctrl{-1} &amp; \</a:t>
            </a:r>
            <a:r>
              <a:rPr lang="en-US" dirty="0" err="1"/>
              <a:t>qw</a:t>
            </a:r>
            <a:r>
              <a:rPr lang="en-US" dirty="0"/>
              <a:t> </a:t>
            </a:r>
          </a:p>
          <a:p>
            <a:r>
              <a:rPr lang="en-US" dirty="0"/>
              <a:t>}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05A891-A29C-4811-B09D-4A8E0E370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1162" y="2952750"/>
            <a:ext cx="64674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917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0D1B78-5E2A-4DBC-A90D-7CEA1EAEBCFC}"/>
              </a:ext>
            </a:extLst>
          </p:cNvPr>
          <p:cNvSpPr/>
          <p:nvPr/>
        </p:nvSpPr>
        <p:spPr>
          <a:xfrm>
            <a:off x="4659429" y="1905337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\</a:t>
            </a:r>
            <a:r>
              <a:rPr lang="en-US" dirty="0" err="1"/>
              <a:t>usepackage</a:t>
            </a:r>
            <a:r>
              <a:rPr lang="en-US" dirty="0"/>
              <a:t>[bookmarks = true, </a:t>
            </a:r>
            <a:r>
              <a:rPr lang="en-US" dirty="0" err="1"/>
              <a:t>pdfpagemode</a:t>
            </a:r>
            <a:r>
              <a:rPr lang="en-US" dirty="0"/>
              <a:t> = None, </a:t>
            </a:r>
            <a:r>
              <a:rPr lang="en-US" dirty="0" err="1"/>
              <a:t>pdfstartview</a:t>
            </a:r>
            <a:r>
              <a:rPr lang="en-US" dirty="0"/>
              <a:t> = </a:t>
            </a:r>
            <a:r>
              <a:rPr lang="en-US" dirty="0" err="1"/>
              <a:t>FitH</a:t>
            </a:r>
            <a:r>
              <a:rPr lang="en-US" dirty="0"/>
              <a:t>, </a:t>
            </a:r>
            <a:r>
              <a:rPr lang="en-US" dirty="0" err="1"/>
              <a:t>colorlinks</a:t>
            </a:r>
            <a:r>
              <a:rPr lang="en-US" dirty="0"/>
              <a:t> = true, </a:t>
            </a:r>
            <a:r>
              <a:rPr lang="en-US" dirty="0" err="1"/>
              <a:t>urlcolor</a:t>
            </a:r>
            <a:r>
              <a:rPr lang="en-US" dirty="0"/>
              <a:t> = blue]{</a:t>
            </a:r>
            <a:r>
              <a:rPr lang="en-US" dirty="0" err="1"/>
              <a:t>hyperref</a:t>
            </a:r>
            <a:r>
              <a:rPr lang="en-US" dirty="0"/>
              <a:t>}</a:t>
            </a:r>
          </a:p>
          <a:p>
            <a:r>
              <a:rPr lang="en-US" dirty="0"/>
              <a:t>\</a:t>
            </a:r>
            <a:r>
              <a:rPr lang="en-US" dirty="0" err="1"/>
              <a:t>usepackage</a:t>
            </a:r>
            <a:r>
              <a:rPr lang="en-US" dirty="0"/>
              <a:t>[</a:t>
            </a:r>
            <a:r>
              <a:rPr lang="en-US" dirty="0" err="1"/>
              <a:t>braket</a:t>
            </a:r>
            <a:r>
              <a:rPr lang="en-US" dirty="0"/>
              <a:t>, </a:t>
            </a:r>
            <a:r>
              <a:rPr lang="en-US" dirty="0" err="1"/>
              <a:t>qm</a:t>
            </a:r>
            <a:r>
              <a:rPr lang="en-US" dirty="0"/>
              <a:t>]{</a:t>
            </a:r>
            <a:r>
              <a:rPr lang="en-US" dirty="0" err="1"/>
              <a:t>qcircuit</a:t>
            </a:r>
            <a:r>
              <a:rPr lang="en-US" dirty="0"/>
              <a:t>}</a:t>
            </a:r>
          </a:p>
          <a:p>
            <a:r>
              <a:rPr lang="en-US" dirty="0"/>
              <a:t>\</a:t>
            </a:r>
            <a:r>
              <a:rPr lang="en-US" dirty="0" err="1"/>
              <a:t>usepackage</a:t>
            </a:r>
            <a:r>
              <a:rPr lang="en-US" dirty="0"/>
              <a:t>{</a:t>
            </a:r>
            <a:r>
              <a:rPr lang="en-US" dirty="0" err="1"/>
              <a:t>amsmath</a:t>
            </a:r>
            <a:r>
              <a:rPr lang="en-US" dirty="0"/>
              <a:t>} </a:t>
            </a:r>
          </a:p>
          <a:p>
            <a:r>
              <a:rPr lang="en-US" dirty="0"/>
              <a:t>\</a:t>
            </a:r>
            <a:r>
              <a:rPr lang="en-US" dirty="0" err="1"/>
              <a:t>usepackage</a:t>
            </a:r>
            <a:r>
              <a:rPr lang="en-US" dirty="0"/>
              <a:t>{listings}</a:t>
            </a:r>
          </a:p>
          <a:p>
            <a:r>
              <a:rPr lang="en-US" dirty="0"/>
              <a:t>\</a:t>
            </a:r>
            <a:r>
              <a:rPr lang="en-US" dirty="0" err="1"/>
              <a:t>usepackage</a:t>
            </a:r>
            <a:r>
              <a:rPr lang="en-US" dirty="0"/>
              <a:t>{</a:t>
            </a:r>
            <a:r>
              <a:rPr lang="en-US" dirty="0" err="1"/>
              <a:t>braket</a:t>
            </a:r>
            <a:r>
              <a:rPr lang="en-US" dirty="0"/>
              <a:t>}</a:t>
            </a:r>
          </a:p>
          <a:p>
            <a:r>
              <a:rPr lang="en-US" dirty="0"/>
              <a:t>\</a:t>
            </a:r>
            <a:r>
              <a:rPr lang="en-US" dirty="0" err="1"/>
              <a:t>usepackage</a:t>
            </a:r>
            <a:r>
              <a:rPr lang="en-US" dirty="0"/>
              <a:t>{physics}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596267-4E2D-411B-9893-3FEB8CA85EA3}"/>
              </a:ext>
            </a:extLst>
          </p:cNvPr>
          <p:cNvSpPr/>
          <p:nvPr/>
        </p:nvSpPr>
        <p:spPr>
          <a:xfrm>
            <a:off x="1322271" y="1021834"/>
            <a:ext cx="3451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\bra{\Psi}\</a:t>
            </a:r>
            <a:r>
              <a:rPr lang="en-US" dirty="0" err="1"/>
              <a:t>ket</a:t>
            </a:r>
            <a:r>
              <a:rPr lang="en-US" dirty="0"/>
              <a:t>{\Psi} \</a:t>
            </a:r>
            <a:r>
              <a:rPr lang="en-US" dirty="0" err="1"/>
              <a:t>expval</a:t>
            </a:r>
            <a:r>
              <a:rPr lang="en-US" dirty="0"/>
              <a:t>{A}{\Psi}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C897CA8-5E40-4631-BF8E-ED7FAA162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38" y="4354511"/>
            <a:ext cx="10411840" cy="162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5289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96EDE-0F1D-4C19-A7B8-B0EBCCFE4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92659"/>
            <a:ext cx="10515600" cy="1325563"/>
          </a:xfrm>
        </p:spPr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A94A1-F0DC-4695-B42A-29617D5AD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8500"/>
            <a:ext cx="10515600" cy="54784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Quantum Computing: An Applied Approach by Jack D. Hidary</a:t>
            </a:r>
          </a:p>
          <a:p>
            <a:r>
              <a:rPr lang="en-US" dirty="0"/>
              <a:t>Python and the Google Colab cloud platform</a:t>
            </a:r>
          </a:p>
          <a:p>
            <a:r>
              <a:rPr lang="en-US" dirty="0"/>
              <a:t>Introduction (Chapters 1 and 2) :</a:t>
            </a:r>
          </a:p>
          <a:p>
            <a:pPr lvl="1"/>
            <a:r>
              <a:rPr lang="en-US" dirty="0"/>
              <a:t>Classical BIT, QUBIT, NOT, AND, Classical Universality  </a:t>
            </a:r>
          </a:p>
          <a:p>
            <a:pPr lvl="1"/>
            <a:r>
              <a:rPr lang="en-US" dirty="0"/>
              <a:t>Superposition, Entanglement and Reversibility</a:t>
            </a:r>
          </a:p>
          <a:p>
            <a:pPr lvl="1"/>
            <a:r>
              <a:rPr lang="en-US" dirty="0"/>
              <a:t>History of Computational Physics and Chemistry </a:t>
            </a:r>
          </a:p>
          <a:p>
            <a:r>
              <a:rPr lang="en-US" dirty="0"/>
              <a:t>Bits, qubits and operators (Chapter 3):</a:t>
            </a:r>
          </a:p>
          <a:p>
            <a:pPr lvl="1"/>
            <a:r>
              <a:rPr lang="en-US" dirty="0"/>
              <a:t>BIT vs QUBIT, vector presentation, red, blue quantum states</a:t>
            </a:r>
          </a:p>
          <a:p>
            <a:pPr lvl="1"/>
            <a:r>
              <a:rPr lang="en-US" dirty="0"/>
              <a:t>Universal set: CNOT, H, T</a:t>
            </a:r>
          </a:p>
          <a:p>
            <a:r>
              <a:rPr lang="en-US"/>
              <a:t>Types </a:t>
            </a:r>
            <a:r>
              <a:rPr lang="en-US" dirty="0"/>
              <a:t>of quantum computers (Chapter 5)</a:t>
            </a:r>
          </a:p>
          <a:p>
            <a:r>
              <a:rPr lang="en-US" dirty="0"/>
              <a:t>Quantum programming with Cirq:</a:t>
            </a:r>
          </a:p>
          <a:p>
            <a:pPr lvl="1"/>
            <a:r>
              <a:rPr lang="en-US" dirty="0"/>
              <a:t>Implement NOT, CNOT, H, T</a:t>
            </a:r>
          </a:p>
          <a:p>
            <a:pPr lvl="1"/>
            <a:r>
              <a:rPr lang="en-US" dirty="0"/>
              <a:t>LaTeX to visualize quantum gates</a:t>
            </a:r>
          </a:p>
          <a:p>
            <a:r>
              <a:rPr lang="en-US" dirty="0"/>
              <a:t>Teleportation (Chapter 7)</a:t>
            </a:r>
          </a:p>
          <a:p>
            <a:r>
              <a:rPr lang="en-US" dirty="0"/>
              <a:t>ML + QML (Chapter 9 and TensorFlow Quantum):</a:t>
            </a:r>
          </a:p>
          <a:p>
            <a:pPr lvl="1"/>
            <a:r>
              <a:rPr lang="en-US" dirty="0"/>
              <a:t>What’re artificial intelligence, machine learning and deep learning</a:t>
            </a:r>
          </a:p>
          <a:p>
            <a:pPr lvl="1"/>
            <a:r>
              <a:rPr lang="en-US" dirty="0"/>
              <a:t>MNIST using classical TensorFlow </a:t>
            </a:r>
          </a:p>
          <a:p>
            <a:pPr lvl="1"/>
            <a:r>
              <a:rPr lang="en-US" dirty="0"/>
              <a:t>Quantum many hello worlds using TensorFlow Quantum (TFQ)</a:t>
            </a:r>
          </a:p>
        </p:txBody>
      </p:sp>
    </p:spTree>
    <p:extLst>
      <p:ext uri="{BB962C8B-B14F-4D97-AF65-F5344CB8AC3E}">
        <p14:creationId xmlns:p14="http://schemas.microsoft.com/office/powerpoint/2010/main" val="113387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4C7D6-8BDB-40FD-8C29-E6174D34A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fontAlgn="base"/>
            <a:r>
              <a:rPr lang="en-US" dirty="0"/>
              <a:t>Quantum Computing: An Applied Approach </a:t>
            </a:r>
            <a:br>
              <a:rPr lang="en-US" dirty="0"/>
            </a:br>
            <a:r>
              <a:rPr lang="en-US" dirty="0"/>
              <a:t>Jack D. Hidary, 2019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6F01BB-DC84-4ED0-A97A-A94BBB8B80D3}"/>
              </a:ext>
            </a:extLst>
          </p:cNvPr>
          <p:cNvSpPr/>
          <p:nvPr/>
        </p:nvSpPr>
        <p:spPr>
          <a:xfrm>
            <a:off x="6579937" y="6197846"/>
            <a:ext cx="5477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https://github.com/JackHidary/quantumcomputingbook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F65503C-5C50-4690-B86A-CB56DABDE0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441" y="1690688"/>
            <a:ext cx="2891118" cy="4351338"/>
          </a:xfrm>
        </p:spPr>
      </p:pic>
    </p:spTree>
    <p:extLst>
      <p:ext uri="{BB962C8B-B14F-4D97-AF65-F5344CB8AC3E}">
        <p14:creationId xmlns:p14="http://schemas.microsoft.com/office/powerpoint/2010/main" val="3560642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58AB4C6-0AAB-48FD-9CFF-59E7A9C57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2266950"/>
            <a:ext cx="9277350" cy="40576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93D1BF-F669-41D7-867F-6089F0A66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</a:t>
            </a:r>
            <a:r>
              <a:rPr lang="en-US" dirty="0" err="1"/>
              <a:t>Colaboratory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5B2ED-9D08-4474-9EA5-E505C0DD1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6441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>
                <a:hlinkClick r:id="rId3"/>
              </a:rPr>
              <a:t>Google Colab </a:t>
            </a:r>
            <a:r>
              <a:rPr lang="en-US" sz="1800" dirty="0"/>
              <a:t>is a free cloud-based platform to execute Python code. </a:t>
            </a:r>
          </a:p>
          <a:p>
            <a:r>
              <a:rPr lang="en-US" sz="1800" dirty="0">
                <a:hlinkClick r:id="rId4"/>
              </a:rPr>
              <a:t>https://github.com/zozo123/QC-IL/blob/master/notebooks/helloworld.ipynb</a:t>
            </a:r>
            <a:endParaRPr lang="en-US" sz="1800" dirty="0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15D91FE5-A9AE-4F78-B57E-DE41A8E78654}"/>
              </a:ext>
            </a:extLst>
          </p:cNvPr>
          <p:cNvSpPr/>
          <p:nvPr/>
        </p:nvSpPr>
        <p:spPr>
          <a:xfrm rot="5400000">
            <a:off x="5250218" y="3216340"/>
            <a:ext cx="274320" cy="914400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559C8C1E-B947-4042-89B4-73514DC4DE69}"/>
              </a:ext>
            </a:extLst>
          </p:cNvPr>
          <p:cNvSpPr/>
          <p:nvPr/>
        </p:nvSpPr>
        <p:spPr>
          <a:xfrm rot="5400000">
            <a:off x="5250218" y="4100580"/>
            <a:ext cx="274320" cy="914400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697177A5-D17D-4D7C-BE17-C800865BB46E}"/>
              </a:ext>
            </a:extLst>
          </p:cNvPr>
          <p:cNvSpPr/>
          <p:nvPr/>
        </p:nvSpPr>
        <p:spPr>
          <a:xfrm rot="5400000">
            <a:off x="5250218" y="5426938"/>
            <a:ext cx="274320" cy="914400"/>
          </a:xfrm>
          <a:prstGeom prst="downArrow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95F8D-3072-4E26-A692-CFCC8B220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classical and quantum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B7811-8F44-467E-8FD2-FF986FCBF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839200" cy="4351338"/>
          </a:xfrm>
        </p:spPr>
        <p:txBody>
          <a:bodyPr/>
          <a:lstStyle/>
          <a:p>
            <a:r>
              <a:rPr lang="en-US" dirty="0"/>
              <a:t>Claude Shannon redefined in 1948 rigorously three terms:</a:t>
            </a:r>
          </a:p>
          <a:p>
            <a:pPr lvl="1"/>
            <a:r>
              <a:rPr lang="en-US" dirty="0"/>
              <a:t>Information any type of message/data that can be communicated. </a:t>
            </a:r>
          </a:p>
          <a:p>
            <a:pPr lvl="1"/>
            <a:r>
              <a:rPr lang="en-US" dirty="0"/>
              <a:t>Bit is the minimal unit of information to distinguish between </a:t>
            </a:r>
            <a:br>
              <a:rPr lang="en-US" dirty="0"/>
            </a:br>
            <a:r>
              <a:rPr lang="en-US" dirty="0"/>
              <a:t>two states: On vs. Off, 0 vs. 1, or 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 vs. </a:t>
            </a:r>
            <a:r>
              <a:rPr lang="en-US" dirty="0">
                <a:solidFill>
                  <a:srgbClr val="0000FF"/>
                </a:solidFill>
              </a:rPr>
              <a:t>Blue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Entropy measures the number of possible values a set of bits </a:t>
            </a:r>
            <a:br>
              <a:rPr lang="en-US" dirty="0"/>
            </a:br>
            <a:r>
              <a:rPr lang="en-US" dirty="0"/>
              <a:t>can store. </a:t>
            </a:r>
          </a:p>
          <a:p>
            <a:pPr lvl="1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B57D4A-E324-4B82-A908-547B2245CC02}"/>
              </a:ext>
            </a:extLst>
          </p:cNvPr>
          <p:cNvGrpSpPr/>
          <p:nvPr/>
        </p:nvGrpSpPr>
        <p:grpSpPr>
          <a:xfrm>
            <a:off x="9982200" y="1825625"/>
            <a:ext cx="1476375" cy="2404299"/>
            <a:chOff x="10515600" y="1444625"/>
            <a:chExt cx="1476375" cy="240429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99B56A1-0BE4-481B-B661-354EE29DAB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5600" y="1444625"/>
              <a:ext cx="1476375" cy="2084696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5A16469-019E-4183-8282-CCD0BD28D173}"/>
                </a:ext>
              </a:extLst>
            </p:cNvPr>
            <p:cNvSpPr/>
            <p:nvPr/>
          </p:nvSpPr>
          <p:spPr>
            <a:xfrm>
              <a:off x="10661317" y="3479592"/>
              <a:ext cx="11849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75000"/>
                    </a:schemeClr>
                  </a:solidFill>
                </a:rPr>
                <a:t>Wikimedia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5313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5D93604B-3111-44F4-A010-90C7388826A2}"/>
              </a:ext>
            </a:extLst>
          </p:cNvPr>
          <p:cNvGrpSpPr/>
          <p:nvPr/>
        </p:nvGrpSpPr>
        <p:grpSpPr>
          <a:xfrm>
            <a:off x="2446816" y="5327054"/>
            <a:ext cx="914400" cy="914400"/>
            <a:chOff x="4617629" y="2432629"/>
            <a:chExt cx="914400" cy="914400"/>
          </a:xfrm>
        </p:grpSpPr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D060ED8-EDF6-497E-AB37-8608ACFD2D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17629" y="2432629"/>
              <a:ext cx="914400" cy="914400"/>
            </a:xfrm>
            <a:prstGeom prst="rect">
              <a:avLst/>
            </a:prstGeom>
          </p:spPr>
        </p:pic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070EFA2-1FF2-4CEB-A792-5A382D9AF741}"/>
                </a:ext>
              </a:extLst>
            </p:cNvPr>
            <p:cNvSpPr/>
            <p:nvPr/>
          </p:nvSpPr>
          <p:spPr>
            <a:xfrm>
              <a:off x="4886937" y="2848715"/>
              <a:ext cx="3016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E97E4F0-0708-4055-93FB-F9CFFAF10A62}"/>
              </a:ext>
            </a:extLst>
          </p:cNvPr>
          <p:cNvGrpSpPr/>
          <p:nvPr/>
        </p:nvGrpSpPr>
        <p:grpSpPr>
          <a:xfrm>
            <a:off x="2452244" y="4001294"/>
            <a:ext cx="914400" cy="914400"/>
            <a:chOff x="4617629" y="2432629"/>
            <a:chExt cx="914400" cy="914400"/>
          </a:xfrm>
        </p:grpSpPr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575F187C-BA93-483F-A4C7-61D1AC6B9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17629" y="2432629"/>
              <a:ext cx="914400" cy="914400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F95C38B-E475-4C15-BE24-E74CDD86A2D6}"/>
                </a:ext>
              </a:extLst>
            </p:cNvPr>
            <p:cNvSpPr/>
            <p:nvPr/>
          </p:nvSpPr>
          <p:spPr>
            <a:xfrm>
              <a:off x="4886937" y="2848715"/>
              <a:ext cx="3016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0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0957F4B-2D8D-46DB-B8F5-9793D8AEB8F3}"/>
              </a:ext>
            </a:extLst>
          </p:cNvPr>
          <p:cNvGrpSpPr/>
          <p:nvPr/>
        </p:nvGrpSpPr>
        <p:grpSpPr>
          <a:xfrm>
            <a:off x="4547394" y="5327054"/>
            <a:ext cx="914400" cy="914400"/>
            <a:chOff x="4617629" y="601247"/>
            <a:chExt cx="914400" cy="914400"/>
          </a:xfrm>
        </p:grpSpPr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FD8C9464-F007-40E1-B091-914B7A093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17629" y="601247"/>
              <a:ext cx="914400" cy="914400"/>
            </a:xfrm>
            <a:prstGeom prst="rect">
              <a:avLst/>
            </a:prstGeom>
          </p:spPr>
        </p:pic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B631D80-02AB-45FD-8764-09606F1F24BF}"/>
                </a:ext>
              </a:extLst>
            </p:cNvPr>
            <p:cNvSpPr/>
            <p:nvPr/>
          </p:nvSpPr>
          <p:spPr>
            <a:xfrm>
              <a:off x="4886937" y="1017333"/>
              <a:ext cx="3016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0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C1A362E-9D9D-4C1F-99D2-75A2512C3F34}"/>
              </a:ext>
            </a:extLst>
          </p:cNvPr>
          <p:cNvGrpSpPr/>
          <p:nvPr/>
        </p:nvGrpSpPr>
        <p:grpSpPr>
          <a:xfrm>
            <a:off x="4552822" y="4001294"/>
            <a:ext cx="914400" cy="914400"/>
            <a:chOff x="4617629" y="601247"/>
            <a:chExt cx="914400" cy="914400"/>
          </a:xfrm>
        </p:grpSpPr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1B9F34BF-675E-4B5D-A5D3-58FCEF9403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17629" y="601247"/>
              <a:ext cx="914400" cy="914400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81EA960-A2F0-4A6C-93C2-110385F7222E}"/>
                </a:ext>
              </a:extLst>
            </p:cNvPr>
            <p:cNvSpPr/>
            <p:nvPr/>
          </p:nvSpPr>
          <p:spPr>
            <a:xfrm>
              <a:off x="4886937" y="1017333"/>
              <a:ext cx="3016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7CD91174-737F-4C53-9511-50C48439B699}"/>
              </a:ext>
            </a:extLst>
          </p:cNvPr>
          <p:cNvSpPr/>
          <p:nvPr/>
        </p:nvSpPr>
        <p:spPr>
          <a:xfrm>
            <a:off x="4547394" y="5412779"/>
            <a:ext cx="914400" cy="74295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E60845A-ED49-4832-A7FC-67815AAAE169}"/>
              </a:ext>
            </a:extLst>
          </p:cNvPr>
          <p:cNvSpPr/>
          <p:nvPr/>
        </p:nvSpPr>
        <p:spPr>
          <a:xfrm>
            <a:off x="4552822" y="4087019"/>
            <a:ext cx="914400" cy="74295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A95F8D-3072-4E26-A692-CFCC8B220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operations store information by changing the values of bits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B7811-8F44-467E-8FD2-FF986FCBF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839200" cy="4351338"/>
          </a:xfrm>
        </p:spPr>
        <p:txBody>
          <a:bodyPr>
            <a:normAutofit/>
          </a:bodyPr>
          <a:lstStyle/>
          <a:p>
            <a:pPr lvl="1"/>
            <a:r>
              <a:rPr lang="en-US" sz="2800" dirty="0"/>
              <a:t>From now on, a bit is a rubber duck.</a:t>
            </a:r>
          </a:p>
          <a:p>
            <a:pPr lvl="1"/>
            <a:r>
              <a:rPr lang="en-US" sz="2800" dirty="0"/>
              <a:t>The duck can be colored as red (0) or blue (1). And by invest energy we can change its color multiple times. </a:t>
            </a:r>
          </a:p>
          <a:p>
            <a:pPr lvl="1"/>
            <a:r>
              <a:rPr lang="en-US" sz="2800" dirty="0"/>
              <a:t>The NOT gate allows to change the color of the duck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485816-307D-4F6F-A706-15F55E325A29}"/>
              </a:ext>
            </a:extLst>
          </p:cNvPr>
          <p:cNvSpPr/>
          <p:nvPr/>
        </p:nvSpPr>
        <p:spPr>
          <a:xfrm>
            <a:off x="3534859" y="3278877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graphicFrame>
        <p:nvGraphicFramePr>
          <p:cNvPr id="35" name="Table 35">
            <a:extLst>
              <a:ext uri="{FF2B5EF4-FFF2-40B4-BE49-F238E27FC236}">
                <a16:creationId xmlns:a16="http://schemas.microsoft.com/office/drawing/2014/main" id="{C248D696-685E-485A-94C3-71BB0DC7A4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370729"/>
              </p:ext>
            </p:extLst>
          </p:nvPr>
        </p:nvGraphicFramePr>
        <p:xfrm>
          <a:off x="8807992" y="4087019"/>
          <a:ext cx="2027220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4695">
                  <a:extLst>
                    <a:ext uri="{9D8B030D-6E8A-4147-A177-3AD203B41FA5}">
                      <a16:colId xmlns:a16="http://schemas.microsoft.com/office/drawing/2014/main" val="2392549934"/>
                    </a:ext>
                  </a:extLst>
                </a:gridCol>
                <a:gridCol w="1012525">
                  <a:extLst>
                    <a:ext uri="{9D8B030D-6E8A-4147-A177-3AD203B41FA5}">
                      <a16:colId xmlns:a16="http://schemas.microsoft.com/office/drawing/2014/main" val="948188163"/>
                    </a:ext>
                  </a:extLst>
                </a:gridCol>
              </a:tblGrid>
              <a:tr h="55739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NOT Gate</a:t>
                      </a:r>
                    </a:p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Truth Table 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875689"/>
                  </a:ext>
                </a:extLst>
              </a:tr>
              <a:tr h="22295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36025"/>
                  </a:ext>
                </a:extLst>
              </a:tr>
              <a:tr h="22295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0038812"/>
                  </a:ext>
                </a:extLst>
              </a:tr>
              <a:tr h="22295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520181"/>
                  </a:ext>
                </a:extLst>
              </a:tr>
            </a:tbl>
          </a:graphicData>
        </a:graphic>
      </p:graphicFrame>
      <p:grpSp>
        <p:nvGrpSpPr>
          <p:cNvPr id="40" name="Group 39">
            <a:extLst>
              <a:ext uri="{FF2B5EF4-FFF2-40B4-BE49-F238E27FC236}">
                <a16:creationId xmlns:a16="http://schemas.microsoft.com/office/drawing/2014/main" id="{B7A20380-2297-4A1F-A240-C89898A68498}"/>
              </a:ext>
            </a:extLst>
          </p:cNvPr>
          <p:cNvGrpSpPr/>
          <p:nvPr/>
        </p:nvGrpSpPr>
        <p:grpSpPr>
          <a:xfrm>
            <a:off x="9904476" y="1690688"/>
            <a:ext cx="914400" cy="914400"/>
            <a:chOff x="4617629" y="601247"/>
            <a:chExt cx="914400" cy="914400"/>
          </a:xfrm>
        </p:grpSpPr>
        <p:pic>
          <p:nvPicPr>
            <p:cNvPr id="41" name="Graphic 40">
              <a:extLst>
                <a:ext uri="{FF2B5EF4-FFF2-40B4-BE49-F238E27FC236}">
                  <a16:creationId xmlns:a16="http://schemas.microsoft.com/office/drawing/2014/main" id="{4C657067-1E19-4D6E-8E64-1BF7D6AE1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617629" y="601247"/>
              <a:ext cx="914400" cy="914400"/>
            </a:xfrm>
            <a:prstGeom prst="rect">
              <a:avLst/>
            </a:prstGeom>
          </p:spPr>
        </p:pic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DC27FD8-D352-416E-A626-B600C785DE49}"/>
                </a:ext>
              </a:extLst>
            </p:cNvPr>
            <p:cNvSpPr/>
            <p:nvPr/>
          </p:nvSpPr>
          <p:spPr>
            <a:xfrm>
              <a:off x="4812398" y="1017333"/>
              <a:ext cx="4507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/>
                <a:t>Bit</a:t>
              </a:r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F215E5F8-9612-434E-A9F1-CD4BD177F163}"/>
              </a:ext>
            </a:extLst>
          </p:cNvPr>
          <p:cNvSpPr/>
          <p:nvPr/>
        </p:nvSpPr>
        <p:spPr>
          <a:xfrm>
            <a:off x="1765300" y="3648209"/>
            <a:ext cx="6375400" cy="296849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34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48148E-6 L 0.17175 -0.0060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81" y="-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48148E-6 L 0.16237 -0.0002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1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1.48148E-6 L 0.17227 -0.00602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07" y="-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1.48148E-6 L 0.16185 -0.00602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86" y="-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CD14D-0D49-4DB5-9248-C3D6F974A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5375"/>
            <a:ext cx="10515600" cy="1325563"/>
          </a:xfrm>
        </p:spPr>
        <p:txBody>
          <a:bodyPr/>
          <a:lstStyle/>
          <a:p>
            <a:r>
              <a:rPr lang="en-US" dirty="0"/>
              <a:t>Binary operators with two input bits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EBDD7-2F57-46E3-B3E9-0EA9DB938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938"/>
            <a:ext cx="10515600" cy="4351338"/>
          </a:xfrm>
        </p:spPr>
        <p:txBody>
          <a:bodyPr/>
          <a:lstStyle/>
          <a:p>
            <a:r>
              <a:rPr lang="en-US" dirty="0"/>
              <a:t>AND gate outputs 1 if and only if all inputs are 1.</a:t>
            </a:r>
          </a:p>
          <a:p>
            <a:r>
              <a:rPr lang="en-US" dirty="0"/>
              <a:t>The {AND, NOT} is universal  for classical computing.   </a:t>
            </a:r>
          </a:p>
          <a:p>
            <a:r>
              <a:rPr lang="en-US" dirty="0"/>
              <a:t>Using NOT and </a:t>
            </a:r>
            <a:r>
              <a:rPr lang="en-US" dirty="0" err="1"/>
              <a:t>AND</a:t>
            </a:r>
            <a:r>
              <a:rPr lang="en-US" dirty="0"/>
              <a:t> gates we can represent any </a:t>
            </a:r>
            <a:br>
              <a:rPr lang="en-US" dirty="0"/>
            </a:br>
            <a:r>
              <a:rPr lang="en-US" dirty="0"/>
              <a:t>binary gate.</a:t>
            </a:r>
          </a:p>
          <a:p>
            <a:endParaRPr lang="en-US" dirty="0"/>
          </a:p>
        </p:txBody>
      </p:sp>
      <p:graphicFrame>
        <p:nvGraphicFramePr>
          <p:cNvPr id="4" name="Table 35">
            <a:extLst>
              <a:ext uri="{FF2B5EF4-FFF2-40B4-BE49-F238E27FC236}">
                <a16:creationId xmlns:a16="http://schemas.microsoft.com/office/drawing/2014/main" id="{C5764B22-D266-46F4-B3C2-7694A9292F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211042"/>
              </p:ext>
            </p:extLst>
          </p:nvPr>
        </p:nvGraphicFramePr>
        <p:xfrm>
          <a:off x="8997410" y="1697435"/>
          <a:ext cx="3028409" cy="405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7912">
                  <a:extLst>
                    <a:ext uri="{9D8B030D-6E8A-4147-A177-3AD203B41FA5}">
                      <a16:colId xmlns:a16="http://schemas.microsoft.com/office/drawing/2014/main" val="2392549934"/>
                    </a:ext>
                  </a:extLst>
                </a:gridCol>
                <a:gridCol w="757912">
                  <a:extLst>
                    <a:ext uri="{9D8B030D-6E8A-4147-A177-3AD203B41FA5}">
                      <a16:colId xmlns:a16="http://schemas.microsoft.com/office/drawing/2014/main" val="1646960881"/>
                    </a:ext>
                  </a:extLst>
                </a:gridCol>
                <a:gridCol w="1512585">
                  <a:extLst>
                    <a:ext uri="{9D8B030D-6E8A-4147-A177-3AD203B41FA5}">
                      <a16:colId xmlns:a16="http://schemas.microsoft.com/office/drawing/2014/main" val="948188163"/>
                    </a:ext>
                  </a:extLst>
                </a:gridCol>
              </a:tblGrid>
              <a:tr h="724867">
                <a:tc gridSpan="3"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AND Gate</a:t>
                      </a:r>
                    </a:p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Truth Table 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875689"/>
                  </a:ext>
                </a:extLst>
              </a:tr>
              <a:tr h="397508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INPUTS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360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ysClr val="windowText" lastClr="000000"/>
                          </a:solidFill>
                        </a:rPr>
                        <a:t>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24202"/>
                  </a:ext>
                </a:extLst>
              </a:tr>
              <a:tr h="397508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0038812"/>
                  </a:ext>
                </a:extLst>
              </a:tr>
              <a:tr h="397508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520181"/>
                  </a:ext>
                </a:extLst>
              </a:tr>
              <a:tr h="397508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0001481"/>
                  </a:ext>
                </a:extLst>
              </a:tr>
              <a:tr h="397508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203697"/>
                  </a:ext>
                </a:extLst>
              </a:tr>
            </a:tbl>
          </a:graphicData>
        </a:graphic>
      </p:graphicFrame>
      <p:graphicFrame>
        <p:nvGraphicFramePr>
          <p:cNvPr id="9" name="Table 35">
            <a:extLst>
              <a:ext uri="{FF2B5EF4-FFF2-40B4-BE49-F238E27FC236}">
                <a16:creationId xmlns:a16="http://schemas.microsoft.com/office/drawing/2014/main" id="{D4754008-A434-4890-8BF3-293809F633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038265"/>
              </p:ext>
            </p:extLst>
          </p:nvPr>
        </p:nvGraphicFramePr>
        <p:xfrm>
          <a:off x="5795186" y="3251915"/>
          <a:ext cx="3028409" cy="2499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5825">
                  <a:extLst>
                    <a:ext uri="{9D8B030D-6E8A-4147-A177-3AD203B41FA5}">
                      <a16:colId xmlns:a16="http://schemas.microsoft.com/office/drawing/2014/main" val="2392549934"/>
                    </a:ext>
                  </a:extLst>
                </a:gridCol>
                <a:gridCol w="1512584">
                  <a:extLst>
                    <a:ext uri="{9D8B030D-6E8A-4147-A177-3AD203B41FA5}">
                      <a16:colId xmlns:a16="http://schemas.microsoft.com/office/drawing/2014/main" val="948188163"/>
                    </a:ext>
                  </a:extLst>
                </a:gridCol>
              </a:tblGrid>
              <a:tr h="596922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NOT Gate</a:t>
                      </a:r>
                    </a:p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Truth Table 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875689"/>
                  </a:ext>
                </a:extLst>
              </a:tr>
              <a:tr h="222957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36025"/>
                  </a:ext>
                </a:extLst>
              </a:tr>
              <a:tr h="222957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0038812"/>
                  </a:ext>
                </a:extLst>
              </a:tr>
              <a:tr h="222957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520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4637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A1455-3F69-4A02-A2F6-77D7039E3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11" y="10158"/>
            <a:ext cx="10515600" cy="1325563"/>
          </a:xfrm>
        </p:spPr>
        <p:txBody>
          <a:bodyPr/>
          <a:lstStyle/>
          <a:p>
            <a:r>
              <a:rPr lang="en-US" dirty="0"/>
              <a:t>Qubit is a quantum bit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C0424C-2630-4AF2-ADCD-8CC04380F7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6911" y="1158681"/>
                <a:ext cx="9001570" cy="4351338"/>
              </a:xfrm>
            </p:spPr>
            <p:txBody>
              <a:bodyPr>
                <a:noAutofit/>
              </a:bodyPr>
              <a:lstStyle/>
              <a:p>
                <a:r>
                  <a:rPr lang="en-US" dirty="0"/>
                  <a:t>The Greek letter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ψ</m:t>
                    </m:r>
                  </m:oMath>
                </a14:m>
                <a:r>
                  <a:rPr lang="en-US" dirty="0"/>
                  <a:t> denotes a quantum state of a duck.</a:t>
                </a:r>
              </a:p>
              <a:p>
                <a:r>
                  <a:rPr lang="en-US" dirty="0"/>
                  <a:t>A classical duck (bit) has only two possible states: red or blue. </a:t>
                </a:r>
              </a:p>
              <a:p>
                <a:r>
                  <a:rPr lang="en-US" dirty="0"/>
                  <a:t>We can see the color of a classical duck all the time. </a:t>
                </a:r>
              </a:p>
              <a:p>
                <a:r>
                  <a:rPr lang="en-US" dirty="0"/>
                  <a:t>A quantum duck (qubit) has unknown color and we need to</a:t>
                </a:r>
                <a:br>
                  <a:rPr lang="en-US" dirty="0"/>
                </a:br>
                <a:r>
                  <a:rPr lang="en-US" dirty="0"/>
                  <a:t>do a blood test.</a:t>
                </a:r>
              </a:p>
              <a:p>
                <a:r>
                  <a:rPr lang="en-US" dirty="0"/>
                  <a:t>Before we test the quantum duck’s blood its color can be</a:t>
                </a:r>
                <a:br>
                  <a:rPr lang="en-US" dirty="0"/>
                </a:br>
                <a:r>
                  <a:rPr lang="en-US" dirty="0"/>
                  <a:t>any color on the Bloch sphere. </a:t>
                </a:r>
                <a:br>
                  <a:rPr lang="en-US" dirty="0"/>
                </a:br>
                <a:r>
                  <a:rPr lang="en-US" dirty="0"/>
                  <a:t>Any ratio combination of blue and red is possible. </a:t>
                </a:r>
              </a:p>
              <a:p>
                <a:r>
                  <a:rPr lang="en-US" dirty="0"/>
                  <a:t>However, when we measure/test the quantum duck’s blood</a:t>
                </a:r>
                <a:br>
                  <a:rPr lang="en-US" dirty="0"/>
                </a:br>
                <a:r>
                  <a:rPr lang="en-US" dirty="0"/>
                  <a:t>we will see only two possible colors: red or blue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r>
                  <a:rPr lang="en-US" i="1" dirty="0"/>
                  <a:t>.</a:t>
                </a:r>
                <a:br>
                  <a:rPr lang="en-US" i="1" dirty="0"/>
                </a:br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α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β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After the blood test of the quantum duck it becomes a </a:t>
                </a:r>
                <a:br>
                  <a:rPr lang="en-US" dirty="0"/>
                </a:br>
                <a:r>
                  <a:rPr lang="en-US" dirty="0"/>
                  <a:t>classical duck (Bit).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C0424C-2630-4AF2-ADCD-8CC04380F7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6911" y="1158681"/>
                <a:ext cx="9001570" cy="4351338"/>
              </a:xfrm>
              <a:blipFill>
                <a:blip r:embed="rId2"/>
                <a:stretch>
                  <a:fillRect l="-1219" t="-2241" r="-1219" b="-736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C44BA7E6-8E68-48C4-A3DA-D7D42CA2D02E}"/>
              </a:ext>
            </a:extLst>
          </p:cNvPr>
          <p:cNvGrpSpPr/>
          <p:nvPr/>
        </p:nvGrpSpPr>
        <p:grpSpPr>
          <a:xfrm>
            <a:off x="9754459" y="2312501"/>
            <a:ext cx="2294019" cy="4308539"/>
            <a:chOff x="9229855" y="2199778"/>
            <a:chExt cx="2833163" cy="532113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023F17D-B3FB-4E31-BD02-22DB477A0977}"/>
                </a:ext>
              </a:extLst>
            </p:cNvPr>
            <p:cNvGrpSpPr/>
            <p:nvPr/>
          </p:nvGrpSpPr>
          <p:grpSpPr>
            <a:xfrm>
              <a:off x="9229855" y="3461783"/>
              <a:ext cx="2833163" cy="2785782"/>
              <a:chOff x="2946400" y="1650399"/>
              <a:chExt cx="2833162" cy="2785782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C118007-CFFE-4721-ADEF-DCE5FE38742E}"/>
                  </a:ext>
                </a:extLst>
              </p:cNvPr>
              <p:cNvSpPr/>
              <p:nvPr/>
            </p:nvSpPr>
            <p:spPr>
              <a:xfrm>
                <a:off x="2946402" y="1650399"/>
                <a:ext cx="2833160" cy="2785782"/>
              </a:xfrm>
              <a:prstGeom prst="ellipse">
                <a:avLst/>
              </a:prstGeom>
              <a:gradFill>
                <a:gsLst>
                  <a:gs pos="0">
                    <a:srgbClr val="0000FF"/>
                  </a:gs>
                  <a:gs pos="50000">
                    <a:srgbClr val="7D007D"/>
                  </a:gs>
                  <a:gs pos="100000">
                    <a:srgbClr val="FF0000"/>
                  </a:gs>
                  <a:gs pos="100000">
                    <a:srgbClr val="FF0000"/>
                  </a:gs>
                </a:gsLst>
                <a:lin ang="5400000" scaled="1"/>
              </a:gra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3C770AED-0883-4603-BF57-2F181ADADE61}"/>
                  </a:ext>
                </a:extLst>
              </p:cNvPr>
              <p:cNvSpPr/>
              <p:nvPr/>
            </p:nvSpPr>
            <p:spPr>
              <a:xfrm>
                <a:off x="2946400" y="3014132"/>
                <a:ext cx="2833159" cy="127220"/>
              </a:xfrm>
              <a:prstGeom prst="ellipse">
                <a:avLst/>
              </a:prstGeom>
              <a:noFill/>
              <a:ln w="28575">
                <a:solidFill>
                  <a:srgbClr val="640064">
                    <a:alpha val="6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0966910-D35A-4847-9BC7-CB4B2D2A3621}"/>
                    </a:ext>
                  </a:extLst>
                </p:cNvPr>
                <p:cNvSpPr txBox="1"/>
                <p:nvPr/>
              </p:nvSpPr>
              <p:spPr>
                <a:xfrm>
                  <a:off x="10041596" y="3092451"/>
                  <a:ext cx="1323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|1⟩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0966910-D35A-4847-9BC7-CB4B2D2A36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41596" y="3092451"/>
                  <a:ext cx="1323975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387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7C1432C-74C1-4F53-96D5-48783DD26FFA}"/>
                    </a:ext>
                  </a:extLst>
                </p:cNvPr>
                <p:cNvSpPr txBox="1"/>
                <p:nvPr/>
              </p:nvSpPr>
              <p:spPr>
                <a:xfrm>
                  <a:off x="10041594" y="6226842"/>
                  <a:ext cx="1323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|0⟩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7C1432C-74C1-4F53-96D5-48783DD26F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41594" y="6226842"/>
                  <a:ext cx="1323975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408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9AEC020-ABCD-4652-BE82-154DFF12355E}"/>
                </a:ext>
              </a:extLst>
            </p:cNvPr>
            <p:cNvGrpSpPr/>
            <p:nvPr/>
          </p:nvGrpSpPr>
          <p:grpSpPr>
            <a:xfrm>
              <a:off x="10253470" y="2199778"/>
              <a:ext cx="914400" cy="914399"/>
              <a:chOff x="6606974" y="-291426"/>
              <a:chExt cx="914400" cy="914399"/>
            </a:xfrm>
          </p:grpSpPr>
          <p:pic>
            <p:nvPicPr>
              <p:cNvPr id="10" name="Graphic 9">
                <a:extLst>
                  <a:ext uri="{FF2B5EF4-FFF2-40B4-BE49-F238E27FC236}">
                    <a16:creationId xmlns:a16="http://schemas.microsoft.com/office/drawing/2014/main" id="{C205253A-C96F-4862-9019-9BA46B05CC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606974" y="-291426"/>
                <a:ext cx="914400" cy="914399"/>
              </a:xfrm>
              <a:prstGeom prst="rect">
                <a:avLst/>
              </a:prstGeom>
            </p:spPr>
          </p:pic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F3FB095-DB08-4A2B-B34A-9B24D3AF3557}"/>
                  </a:ext>
                </a:extLst>
              </p:cNvPr>
              <p:cNvSpPr/>
              <p:nvPr/>
            </p:nvSpPr>
            <p:spPr>
              <a:xfrm>
                <a:off x="6913330" y="63868"/>
                <a:ext cx="3016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2866CB1-499E-4F5A-8E78-EB14E362268B}"/>
                </a:ext>
              </a:extLst>
            </p:cNvPr>
            <p:cNvGrpSpPr/>
            <p:nvPr/>
          </p:nvGrpSpPr>
          <p:grpSpPr>
            <a:xfrm>
              <a:off x="10253471" y="6606516"/>
              <a:ext cx="914400" cy="914400"/>
              <a:chOff x="6606976" y="3357371"/>
              <a:chExt cx="914400" cy="914400"/>
            </a:xfrm>
          </p:grpSpPr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49F51E58-E315-4DC9-A33B-E73DD276E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606976" y="335737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F7DCA0B-886F-47E9-9D02-4FCEF65F8F39}"/>
                  </a:ext>
                </a:extLst>
              </p:cNvPr>
              <p:cNvSpPr/>
              <p:nvPr/>
            </p:nvSpPr>
            <p:spPr>
              <a:xfrm>
                <a:off x="6832923" y="3710265"/>
                <a:ext cx="3016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0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CA2A5CA-39FB-4B6F-8EE1-2D797CAC42C9}"/>
                </a:ext>
              </a:extLst>
            </p:cNvPr>
            <p:cNvGrpSpPr/>
            <p:nvPr/>
          </p:nvGrpSpPr>
          <p:grpSpPr>
            <a:xfrm>
              <a:off x="10135913" y="3447742"/>
              <a:ext cx="1633811" cy="1431858"/>
              <a:chOff x="9119913" y="547207"/>
              <a:chExt cx="1633811" cy="1431858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07AA42B7-40FE-45DC-AF39-7A16D9087E45}"/>
                  </a:ext>
                </a:extLst>
              </p:cNvPr>
              <p:cNvGrpSpPr/>
              <p:nvPr/>
            </p:nvGrpSpPr>
            <p:grpSpPr>
              <a:xfrm>
                <a:off x="9522410" y="547207"/>
                <a:ext cx="1231314" cy="1431858"/>
                <a:chOff x="9522410" y="547207"/>
                <a:chExt cx="1231314" cy="1431858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65A070E5-C38A-4A1D-99DD-E59A625EB7C9}"/>
                    </a:ext>
                  </a:extLst>
                </p:cNvPr>
                <p:cNvGrpSpPr/>
                <p:nvPr/>
              </p:nvGrpSpPr>
              <p:grpSpPr>
                <a:xfrm>
                  <a:off x="9659005" y="547207"/>
                  <a:ext cx="1094719" cy="1431858"/>
                  <a:chOff x="9659005" y="547207"/>
                  <a:chExt cx="1094719" cy="1431858"/>
                </a:xfrm>
              </p:grpSpPr>
              <p:cxnSp>
                <p:nvCxnSpPr>
                  <p:cNvPr id="20" name="Straight Arrow Connector 19">
                    <a:extLst>
                      <a:ext uri="{FF2B5EF4-FFF2-40B4-BE49-F238E27FC236}">
                        <a16:creationId xmlns:a16="http://schemas.microsoft.com/office/drawing/2014/main" id="{EA5121DA-93B9-4C75-B546-B6242796DD7F}"/>
                      </a:ext>
                    </a:extLst>
                  </p:cNvPr>
                  <p:cNvCxnSpPr>
                    <a:cxnSpLocks/>
                    <a:stCxn id="22" idx="7"/>
                  </p:cNvCxnSpPr>
                  <p:nvPr/>
                </p:nvCxnSpPr>
                <p:spPr>
                  <a:xfrm flipV="1">
                    <a:off x="9707786" y="1128176"/>
                    <a:ext cx="1045938" cy="802108"/>
                  </a:xfrm>
                  <a:prstGeom prst="straightConnector1">
                    <a:avLst/>
                  </a:prstGeom>
                  <a:ln w="28575">
                    <a:solidFill>
                      <a:schemeClr val="bg1"/>
                    </a:solidFill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Arrow Connector 20">
                    <a:extLst>
                      <a:ext uri="{FF2B5EF4-FFF2-40B4-BE49-F238E27FC236}">
                        <a16:creationId xmlns:a16="http://schemas.microsoft.com/office/drawing/2014/main" id="{B6D624F6-38CA-4312-930E-00754DC62D6A}"/>
                      </a:ext>
                    </a:extLst>
                  </p:cNvPr>
                  <p:cNvCxnSpPr>
                    <a:cxnSpLocks/>
                    <a:stCxn id="22" idx="0"/>
                  </p:cNvCxnSpPr>
                  <p:nvPr/>
                </p:nvCxnSpPr>
                <p:spPr>
                  <a:xfrm flipH="1" flipV="1">
                    <a:off x="9677594" y="547207"/>
                    <a:ext cx="9986" cy="1374708"/>
                  </a:xfrm>
                  <a:prstGeom prst="straightConnector1">
                    <a:avLst/>
                  </a:prstGeom>
                  <a:ln w="28575">
                    <a:solidFill>
                      <a:schemeClr val="bg1"/>
                    </a:solidFill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5B8D3B68-BB9F-4AD8-95E9-7BFA79812372}"/>
                      </a:ext>
                    </a:extLst>
                  </p:cNvPr>
                  <p:cNvSpPr/>
                  <p:nvPr/>
                </p:nvSpPr>
                <p:spPr>
                  <a:xfrm>
                    <a:off x="9659005" y="1921915"/>
                    <a:ext cx="57150" cy="5715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9" name="Arc 18">
                  <a:extLst>
                    <a:ext uri="{FF2B5EF4-FFF2-40B4-BE49-F238E27FC236}">
                      <a16:creationId xmlns:a16="http://schemas.microsoft.com/office/drawing/2014/main" id="{A1333640-5290-41B1-A6D9-DBD6EEE2ADFC}"/>
                    </a:ext>
                  </a:extLst>
                </p:cNvPr>
                <p:cNvSpPr/>
                <p:nvPr/>
              </p:nvSpPr>
              <p:spPr>
                <a:xfrm>
                  <a:off x="9522410" y="1542224"/>
                  <a:ext cx="387489" cy="402100"/>
                </a:xfrm>
                <a:prstGeom prst="arc">
                  <a:avLst>
                    <a:gd name="adj1" fmla="val 15899889"/>
                    <a:gd name="adj2" fmla="val 331360"/>
                  </a:avLst>
                </a:prstGeom>
                <a:ln w="12700">
                  <a:solidFill>
                    <a:schemeClr val="bg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E7C2D2AF-7FD4-4BAD-B2A4-CFBE13CAAD9E}"/>
                      </a:ext>
                    </a:extLst>
                  </p:cNvPr>
                  <p:cNvSpPr txBox="1"/>
                  <p:nvPr/>
                </p:nvSpPr>
                <p:spPr>
                  <a:xfrm>
                    <a:off x="9119913" y="1525321"/>
                    <a:ext cx="132397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E7C2D2AF-7FD4-4BAD-B2A4-CFBE13CAAD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19913" y="1525321"/>
                    <a:ext cx="1323975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F4E03DB-E0EA-4870-93A6-C2FF390AB0D9}"/>
              </a:ext>
            </a:extLst>
          </p:cNvPr>
          <p:cNvGrpSpPr/>
          <p:nvPr/>
        </p:nvGrpSpPr>
        <p:grpSpPr>
          <a:xfrm>
            <a:off x="10681693" y="752926"/>
            <a:ext cx="914400" cy="914400"/>
            <a:chOff x="4617629" y="601247"/>
            <a:chExt cx="914400" cy="914400"/>
          </a:xfrm>
        </p:grpSpPr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D93092A3-AD60-4083-8746-B0F6CB1F4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617629" y="601247"/>
              <a:ext cx="914400" cy="914400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8372F8E-F18A-48F2-9EA7-D4E245F6BA4B}"/>
                </a:ext>
              </a:extLst>
            </p:cNvPr>
            <p:cNvSpPr/>
            <p:nvPr/>
          </p:nvSpPr>
          <p:spPr>
            <a:xfrm>
              <a:off x="4674541" y="1017333"/>
              <a:ext cx="7264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/>
                <a:t>Qubit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E2AAE053-B852-48AC-9729-DB4E5655541E}"/>
              </a:ext>
            </a:extLst>
          </p:cNvPr>
          <p:cNvSpPr/>
          <p:nvPr/>
        </p:nvSpPr>
        <p:spPr>
          <a:xfrm>
            <a:off x="9652000" y="3061267"/>
            <a:ext cx="2539999" cy="28545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60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844C1-81B0-4491-B704-75774200A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87AC42-B264-4F70-B61D-F13F3022B9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quantum computer performs computations by using quantum mechanics properties.</a:t>
                </a:r>
              </a:p>
              <a:p>
                <a:r>
                  <a:rPr lang="en-US" dirty="0"/>
                  <a:t>The Born rule implies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for any quantum state: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α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β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87AC42-B264-4F70-B61D-F13F3022B9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0256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7893</TotalTime>
  <Words>1090</Words>
  <Application>Microsoft Office PowerPoint</Application>
  <PresentationFormat>Widescreen</PresentationFormat>
  <Paragraphs>152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</vt:lpstr>
      <vt:lpstr>Calibri Light</vt:lpstr>
      <vt:lpstr>Cambria Math</vt:lpstr>
      <vt:lpstr>Office Theme</vt:lpstr>
      <vt:lpstr>〈"QC"|"-"|"IL"⟩</vt:lpstr>
      <vt:lpstr>Outline </vt:lpstr>
      <vt:lpstr>Quantum Computing: An Applied Approach  Jack D. Hidary, 2019</vt:lpstr>
      <vt:lpstr>Google Colaboratory </vt:lpstr>
      <vt:lpstr>Introduction to classical and quantum computing</vt:lpstr>
      <vt:lpstr>Binary operations store information by changing the values of bits</vt:lpstr>
      <vt:lpstr>Binary operators with two input bits</vt:lpstr>
      <vt:lpstr>Qubit is a quantum bit</vt:lpstr>
      <vt:lpstr>Quantum </vt:lpstr>
      <vt:lpstr>History of computational physics and chemistry </vt:lpstr>
      <vt:lpstr>Richard Feynman</vt:lpstr>
      <vt:lpstr>Later history of quantum computing (QC)</vt:lpstr>
      <vt:lpstr>Fast Fourier Transform (FFT)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QC-IL</dc:title>
  <dc:creator>yos eli</dc:creator>
  <cp:lastModifiedBy>yos eli</cp:lastModifiedBy>
  <cp:revision>202</cp:revision>
  <dcterms:created xsi:type="dcterms:W3CDTF">2020-03-15T03:28:43Z</dcterms:created>
  <dcterms:modified xsi:type="dcterms:W3CDTF">2020-03-21T00:01:28Z</dcterms:modified>
</cp:coreProperties>
</file>