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6" r:id="rId14"/>
    <p:sldId id="272" r:id="rId15"/>
    <p:sldId id="273" r:id="rId16"/>
    <p:sldId id="274" r:id="rId17"/>
    <p:sldId id="275" r:id="rId18"/>
    <p:sldId id="276" r:id="rId19"/>
    <p:sldId id="265" r:id="rId20"/>
    <p:sldId id="267" r:id="rId21"/>
    <p:sldId id="268" r:id="rId22"/>
  </p:sldIdLst>
  <p:sldSz cx="10080625" cy="7559675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מציין מיקום של תאריך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מציין מיקום של כותרת תחתונה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מציין מיקום של מספר שקופית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EFBDA3F-F6CB-44B1-91D9-226EB9D58E70}" type="slidenum">
              <a:t>‹#›</a:t>
            </a:fld>
            <a:endParaRPr lang="en-GB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6546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מציין מיקום של כותרת עליונה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מציין מיקום של תאריך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מציין מיקום של כותרת תחתונה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מציין מיקום של מספר שקופית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42219F3-DA51-4F3F-8061-0E4DE58780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buNone/>
      <a:tabLst/>
      <a:defRPr lang="en-GB" sz="2000" b="0" i="0" u="none" strike="noStrike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מציין מיקום של הערות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47F63E-5726-4DAC-BD17-0657D74ACB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8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49174-6961-4287-977F-E06B1DD26D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2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3E4F84-C472-4B54-85DB-F411D8E2F7F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5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8566F-CEDC-4A2E-883C-4685BBFF904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47AE87-A582-41BB-8226-0ECE2915A5C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15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6E9DE8-D94A-4ACA-A309-BECA6B372AD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8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02296-8B14-49FF-B4A1-DA63F1D6A1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0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01374C-6A2E-4443-BFBC-E9241CDEB45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28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09C47-2BE1-461B-9F94-045F0B33BC0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1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43D1FB-FB2A-4C38-A99A-E6A87C67F6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92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8D1A13-7E58-450C-9CBB-DD635B2F321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4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/>
            <a:r>
              <a:rPr lang="en-GB"/>
              <a:t>Muokkaa otsikon tekstimuotoa napsauttamalla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/>
              <a:t>Muokkaa jäsennyksen tekstimuotoa napsauttamalla</a:t>
            </a:r>
          </a:p>
          <a:p>
            <a:pPr lvl="1"/>
            <a:r>
              <a:rPr lang="en-GB"/>
              <a:t>Toinen jäsennystaso</a:t>
            </a:r>
          </a:p>
          <a:p>
            <a:pPr lvl="2"/>
            <a:r>
              <a:rPr lang="en-GB"/>
              <a:t>Kolmas jäsennystaso</a:t>
            </a:r>
          </a:p>
          <a:p>
            <a:pPr lvl="3"/>
            <a:r>
              <a:rPr lang="en-GB"/>
              <a:t>Neljäs jäsennystaso</a:t>
            </a:r>
          </a:p>
          <a:p>
            <a:pPr lvl="4"/>
            <a:r>
              <a:rPr lang="en-GB"/>
              <a:t>Viides jäsennystaso</a:t>
            </a:r>
          </a:p>
          <a:p>
            <a:pPr lvl="5"/>
            <a:r>
              <a:rPr lang="en-GB"/>
              <a:t>Kuudes jäsennystaso</a:t>
            </a:r>
          </a:p>
          <a:p>
            <a:pPr lvl="6"/>
            <a:r>
              <a:rPr lang="en-GB"/>
              <a:t>Seitsemäs jäsennystaso</a:t>
            </a:r>
          </a:p>
          <a:p>
            <a:pPr lvl="7"/>
            <a:r>
              <a:rPr lang="en-GB"/>
              <a:t>Kahdeksas jäsennystaso</a:t>
            </a:r>
          </a:p>
          <a:p>
            <a:pPr lvl="8"/>
            <a:r>
              <a:rPr lang="en-GB"/>
              <a:t>Yhdeksäs jäsennystaso</a:t>
            </a:r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GB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D58511A-AFF1-4668-9B84-B17DBA13BB9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rtl="0" hangingPunct="0">
        <a:buNone/>
        <a:tabLst/>
        <a:defRPr lang="en-GB" sz="440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432000" marR="0" lvl="0" indent="-324000" rtl="0" hangingPunct="0">
        <a:buClr>
          <a:srgbClr val="0066CC"/>
        </a:buClr>
        <a:buSzPct val="45000"/>
        <a:buFont typeface="StarSymbol"/>
        <a:buChar char=""/>
        <a:tabLst/>
        <a:defRPr lang="en-GB"/>
      </a:lvl1pPr>
      <a:lvl2pPr marL="864000" marR="0" lvl="1" indent="-288000" rtl="0" hangingPunct="0">
        <a:buClr>
          <a:srgbClr val="0066CC"/>
        </a:buClr>
        <a:buSzPct val="45000"/>
        <a:buFont typeface="StarSymbol"/>
        <a:buChar char=""/>
        <a:tabLst/>
        <a:defRPr lang="en-GB"/>
      </a:lvl2pPr>
      <a:lvl3pPr marL="1296000" marR="0" lvl="2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3pPr>
      <a:lvl4pPr marL="1728000" marR="0" lvl="3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4pPr>
      <a:lvl5pPr marL="2160000" marR="0" lvl="4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5pPr>
      <a:lvl6pPr marL="2592000" marR="0" lvl="5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6pPr>
      <a:lvl7pPr marL="3024000" marR="0" lvl="6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7pPr>
      <a:lvl8pPr marL="3456000" marR="0" lvl="7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8pPr>
      <a:lvl9pPr marL="3888000" marR="0" lvl="8" indent="-216000" rtl="0" hangingPunct="0">
        <a:buClr>
          <a:srgbClr val="0066CC"/>
        </a:buClr>
        <a:buSzPct val="45000"/>
        <a:buFont typeface="StarSymbol"/>
        <a:buChar char=""/>
        <a:tabLst/>
        <a:defRPr lang="en-GB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חבר ישר 1"/>
          <p:cNvSpPr/>
          <p:nvPr/>
        </p:nvSpPr>
        <p:spPr>
          <a:xfrm>
            <a:off x="3875039" y="6328440"/>
            <a:ext cx="343152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מחבר ישר 2"/>
          <p:cNvSpPr/>
          <p:nvPr/>
        </p:nvSpPr>
        <p:spPr>
          <a:xfrm flipV="1">
            <a:off x="2970720" y="4800600"/>
            <a:ext cx="1080" cy="2152080"/>
          </a:xfrm>
          <a:prstGeom prst="line">
            <a:avLst/>
          </a:prstGeom>
          <a:noFill/>
          <a:ln w="18360">
            <a:solidFill>
              <a:srgbClr val="FF0000"/>
            </a:solidFill>
            <a:prstDash val="solid"/>
            <a:tailEnd type="arrow"/>
          </a:ln>
        </p:spPr>
        <p:txBody>
          <a:bodyPr vert="horz" lIns="99000" tIns="54000" rIns="99000" bIns="54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כותרת 3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 Top level view</a:t>
            </a:r>
          </a:p>
        </p:txBody>
      </p:sp>
      <p:sp>
        <p:nvSpPr>
          <p:cNvPr id="5" name="צורה חופשית 4"/>
          <p:cNvSpPr/>
          <p:nvPr/>
        </p:nvSpPr>
        <p:spPr>
          <a:xfrm>
            <a:off x="457200" y="6629400"/>
            <a:ext cx="685799" cy="6857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solidFill>
            <a:srgbClr val="E6E64C"/>
          </a:solidFill>
          <a:ln>
            <a:noFill/>
            <a:prstDash val="solid"/>
          </a:ln>
        </p:spPr>
        <p:txBody>
          <a:bodyPr vert="horz" lIns="90000" tIns="45000" rIns="90000" bIns="45000" anchor="ctr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clk</a:t>
            </a:r>
          </a:p>
        </p:txBody>
      </p:sp>
      <p:sp>
        <p:nvSpPr>
          <p:cNvPr id="6" name="צורה חופשית 5"/>
          <p:cNvSpPr/>
          <p:nvPr/>
        </p:nvSpPr>
        <p:spPr>
          <a:xfrm>
            <a:off x="4343400" y="1600200"/>
            <a:ext cx="22860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 add1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real verilog primitive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16 bits adder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צורה חופשית 6"/>
          <p:cNvSpPr/>
          <p:nvPr/>
        </p:nvSpPr>
        <p:spPr>
          <a:xfrm>
            <a:off x="4343400" y="3200400"/>
            <a:ext cx="2286000" cy="342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DA647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 turbosim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(student design)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machine with few rams and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control logic capable of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calculating event propagation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through a logic network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226520"/>
            <a:ext cx="29718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module </a:t>
            </a:r>
            <a:r>
              <a:rPr lang="en-GB" sz="18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sim_project</a:t>
            </a:r>
            <a:endParaRPr lang="en-GB" sz="1800" b="0" i="0" u="none" strike="noStrike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מחבר ישר 8"/>
          <p:cNvSpPr/>
          <p:nvPr/>
        </p:nvSpPr>
        <p:spPr>
          <a:xfrm>
            <a:off x="2286000" y="2286000"/>
            <a:ext cx="2057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מחבר ישר 9"/>
          <p:cNvSpPr/>
          <p:nvPr/>
        </p:nvSpPr>
        <p:spPr>
          <a:xfrm flipV="1">
            <a:off x="1145520" y="2971800"/>
            <a:ext cx="360" cy="2743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מחבר ישר 10"/>
          <p:cNvSpPr/>
          <p:nvPr/>
        </p:nvSpPr>
        <p:spPr>
          <a:xfrm flipV="1">
            <a:off x="2971800" y="4343400"/>
            <a:ext cx="0" cy="457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00200"/>
            <a:ext cx="1828800" cy="13715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stimuli generation,</a:t>
            </a: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based on cmd from control logic, it generates 2 16bits number used as adder operands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0" y="1600200"/>
            <a:ext cx="2057400" cy="13715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Add1 sniffer :</a:t>
            </a: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logic that record each net change inside add1 (ports as well) and generates a readable VCD list. Ready for further comparison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15000"/>
            <a:ext cx="3429000" cy="9144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control logic</a:t>
            </a: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:based on done indication from turbosim, coordinated drive of new change set, launch  turbosim and reads the last operation results from tubosim output fifo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399" y="3429000"/>
            <a:ext cx="1828800" cy="1371599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DUT Input sniffer Formatter,</a:t>
            </a: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sense dut input changes and drive them the input fifo of turbosim.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0" y="4829400"/>
            <a:ext cx="2057400" cy="181044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1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Output Formatter</a:t>
            </a: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:based on done indication from control logic, and empty from output fifo,  reads the last operation results from tubosim output fifo and and convert it to VCD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ready for further comparison</a:t>
            </a:r>
          </a:p>
        </p:txBody>
      </p:sp>
      <p:cxnSp>
        <p:nvCxnSpPr>
          <p:cNvPr id="17" name="מחבר מרפקי 16"/>
          <p:cNvCxnSpPr>
            <a:stCxn id="5" idx="10"/>
            <a:endCxn id="16" idx="2"/>
          </p:cNvCxnSpPr>
          <p:nvPr/>
        </p:nvCxnSpPr>
        <p:spPr>
          <a:xfrm rot="5400000" flipH="1" flipV="1">
            <a:off x="4577219" y="3205620"/>
            <a:ext cx="332460" cy="7200901"/>
          </a:xfrm>
          <a:prstGeom prst="bentConnector5">
            <a:avLst>
              <a:gd name="adj1" fmla="val -8597"/>
              <a:gd name="adj2" fmla="val 42857"/>
              <a:gd name="adj3" fmla="val -8871"/>
            </a:avLst>
          </a:prstGeom>
          <a:noFill/>
          <a:ln w="1836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8" name="מחבר מרפקי 17"/>
          <p:cNvCxnSpPr>
            <a:endCxn id="7" idx="2"/>
          </p:cNvCxnSpPr>
          <p:nvPr/>
        </p:nvCxnSpPr>
        <p:spPr>
          <a:xfrm flipH="1" flipV="1">
            <a:off x="5486399" y="6629400"/>
            <a:ext cx="2520" cy="350279"/>
          </a:xfrm>
          <a:prstGeom prst="bentConnector3">
            <a:avLst/>
          </a:prstGeom>
          <a:noFill/>
          <a:ln w="18360">
            <a:solidFill>
              <a:srgbClr val="FF0000"/>
            </a:solidFill>
            <a:prstDash val="solid"/>
            <a:tailEnd type="arrow"/>
          </a:ln>
        </p:spPr>
      </p:cxnSp>
      <p:cxnSp>
        <p:nvCxnSpPr>
          <p:cNvPr id="19" name="מחבר מרפקי 18"/>
          <p:cNvCxnSpPr>
            <a:endCxn id="14" idx="2"/>
          </p:cNvCxnSpPr>
          <p:nvPr/>
        </p:nvCxnSpPr>
        <p:spPr>
          <a:xfrm flipH="1" flipV="1">
            <a:off x="2171520" y="6629400"/>
            <a:ext cx="2520" cy="339480"/>
          </a:xfrm>
          <a:prstGeom prst="bentConnector3">
            <a:avLst/>
          </a:prstGeom>
          <a:noFill/>
          <a:ln w="18360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20" name="מחבר ישר 19"/>
          <p:cNvSpPr/>
          <p:nvPr/>
        </p:nvSpPr>
        <p:spPr>
          <a:xfrm flipV="1">
            <a:off x="2478960" y="4788720"/>
            <a:ext cx="0" cy="9003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מחבר ישר 20"/>
          <p:cNvSpPr/>
          <p:nvPr/>
        </p:nvSpPr>
        <p:spPr>
          <a:xfrm>
            <a:off x="3614040" y="3875400"/>
            <a:ext cx="770040" cy="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lIns="117000" tIns="72000" rIns="117000" bIns="72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מחבר ישר 21"/>
          <p:cNvSpPr/>
          <p:nvPr/>
        </p:nvSpPr>
        <p:spPr>
          <a:xfrm>
            <a:off x="6592320" y="5689080"/>
            <a:ext cx="704519" cy="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lIns="117000" tIns="72000" rIns="117000" bIns="72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מחבר ישר 22"/>
          <p:cNvSpPr/>
          <p:nvPr/>
        </p:nvSpPr>
        <p:spPr>
          <a:xfrm>
            <a:off x="6628320" y="2179080"/>
            <a:ext cx="6782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מחבר ישר 23"/>
          <p:cNvSpPr/>
          <p:nvPr/>
        </p:nvSpPr>
        <p:spPr>
          <a:xfrm>
            <a:off x="3862079" y="6054120"/>
            <a:ext cx="4827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5" name="מחבר מרפקי 24"/>
          <p:cNvCxnSpPr/>
          <p:nvPr/>
        </p:nvCxnSpPr>
        <p:spPr>
          <a:xfrm rot="5400000">
            <a:off x="4373833" y="896912"/>
            <a:ext cx="1249920" cy="3872521"/>
          </a:xfrm>
          <a:prstGeom prst="bentConnector3">
            <a:avLst>
              <a:gd name="adj1" fmla="val 60669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event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“Every </a:t>
            </a:r>
            <a:r>
              <a:rPr lang="en-US" dirty="0"/>
              <a:t>change in value of a net or variable in the circuit being simulated, as well as </a:t>
            </a:r>
            <a:r>
              <a:rPr lang="en-US" dirty="0" smtClean="0"/>
              <a:t>the named </a:t>
            </a:r>
            <a:r>
              <a:rPr lang="en-US" dirty="0"/>
              <a:t>event, is considered an </a:t>
            </a:r>
            <a:r>
              <a:rPr lang="en-US" i="1" dirty="0">
                <a:solidFill>
                  <a:srgbClr val="FF0000"/>
                </a:solidFill>
              </a:rPr>
              <a:t>update </a:t>
            </a:r>
            <a:r>
              <a:rPr lang="en-US" i="1" dirty="0" smtClean="0">
                <a:solidFill>
                  <a:srgbClr val="FF0000"/>
                </a:solidFill>
              </a:rPr>
              <a:t>event”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6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valuation event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“Processes </a:t>
            </a:r>
            <a:r>
              <a:rPr lang="en-US" dirty="0"/>
              <a:t>are sensitive to update events. When an update event is executed, all </a:t>
            </a:r>
            <a:r>
              <a:rPr lang="en-US" dirty="0" smtClean="0"/>
              <a:t>the processes </a:t>
            </a:r>
            <a:r>
              <a:rPr lang="en-US" dirty="0"/>
              <a:t>that are sensitive to that event are evaluated in an arbitrary order. </a:t>
            </a:r>
            <a:r>
              <a:rPr lang="en-US" dirty="0" smtClean="0"/>
              <a:t>The evaluation </a:t>
            </a:r>
            <a:r>
              <a:rPr lang="en-US" dirty="0"/>
              <a:t>of a process is also an event, known as an </a:t>
            </a:r>
            <a:r>
              <a:rPr lang="en-US" i="1" dirty="0">
                <a:solidFill>
                  <a:srgbClr val="FF0000"/>
                </a:solidFill>
              </a:rPr>
              <a:t>evaluation </a:t>
            </a:r>
            <a:r>
              <a:rPr lang="en-US" i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6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stratified event queue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03999" y="1769040"/>
            <a:ext cx="5831713" cy="498924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Events can be added to any queue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Events removed only from active region.</a:t>
            </a:r>
          </a:p>
          <a:p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7326312" y="179863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uture events</a:t>
            </a:r>
            <a:endParaRPr lang="en-US" dirty="0"/>
          </a:p>
        </p:txBody>
      </p:sp>
      <p:sp>
        <p:nvSpPr>
          <p:cNvPr id="5" name="מלבן 4"/>
          <p:cNvSpPr/>
          <p:nvPr/>
        </p:nvSpPr>
        <p:spPr>
          <a:xfrm>
            <a:off x="7326312" y="263683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events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7326312" y="522763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events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>
          <a:xfrm>
            <a:off x="7326312" y="438943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In-Active events</a:t>
            </a:r>
            <a:endParaRPr lang="en-US" dirty="0"/>
          </a:p>
        </p:txBody>
      </p:sp>
      <p:sp>
        <p:nvSpPr>
          <p:cNvPr id="8" name="מלבן 7"/>
          <p:cNvSpPr/>
          <p:nvPr/>
        </p:nvSpPr>
        <p:spPr>
          <a:xfrm>
            <a:off x="7337424" y="3475037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Nonblocking</a:t>
            </a:r>
            <a:r>
              <a:rPr lang="en-US" dirty="0" smtClean="0"/>
              <a:t> assign update events</a:t>
            </a:r>
            <a:endParaRPr lang="en-US" dirty="0"/>
          </a:p>
        </p:txBody>
      </p:sp>
      <p:sp>
        <p:nvSpPr>
          <p:cNvPr id="9" name="חץ למטה 8"/>
          <p:cNvSpPr/>
          <p:nvPr/>
        </p:nvSpPr>
        <p:spPr>
          <a:xfrm>
            <a:off x="8166099" y="5989637"/>
            <a:ext cx="3810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חץ ימינה 9"/>
          <p:cNvSpPr/>
          <p:nvPr/>
        </p:nvSpPr>
        <p:spPr>
          <a:xfrm>
            <a:off x="6488112" y="2027237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חץ ימינה 10"/>
          <p:cNvSpPr/>
          <p:nvPr/>
        </p:nvSpPr>
        <p:spPr>
          <a:xfrm>
            <a:off x="6480174" y="2865437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חץ ימינה 11"/>
          <p:cNvSpPr/>
          <p:nvPr/>
        </p:nvSpPr>
        <p:spPr>
          <a:xfrm>
            <a:off x="6480174" y="3703637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חץ ימינה 12"/>
          <p:cNvSpPr/>
          <p:nvPr/>
        </p:nvSpPr>
        <p:spPr>
          <a:xfrm>
            <a:off x="6488112" y="4618037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חץ ימינה 13"/>
          <p:cNvSpPr/>
          <p:nvPr/>
        </p:nvSpPr>
        <p:spPr>
          <a:xfrm>
            <a:off x="6488112" y="5456237"/>
            <a:ext cx="762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6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45000"/>
            <a:ext cx="9071640" cy="1172160"/>
          </a:xfrm>
        </p:spPr>
        <p:txBody>
          <a:bodyPr/>
          <a:lstStyle/>
          <a:p>
            <a:pPr lvl="0"/>
            <a:r>
              <a:rPr lang="en-GB"/>
              <a:t>Events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880" y="1228680"/>
            <a:ext cx="8280000" cy="6558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while (there are events)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if (no active events)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if (there are inactive events)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       activate all inactive events;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else if (there are nonblocking assign update events) {</a:t>
            </a:r>
            <a:r>
              <a:rPr lang="en-GB" sz="1400" b="0" i="0" u="none" strike="noStrike">
                <a:ln>
                  <a:noFill/>
                </a:ln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 // zero delay support 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       activate all nonblocking assign update events;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</a:t>
            </a:r>
            <a:r>
              <a:rPr lang="en-GB" sz="1400" b="0" i="0" u="none" strike="noStrike">
                <a:ln>
                  <a:noFill/>
                </a:ln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else if (there are monitor events) {    // no support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                   activate all monitor events;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    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else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       advance T to the next event time;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       activate all inactive events for time 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E = any active event;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if (E is an update event)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update the modified object;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add evaluation events for sensitive processes to event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queue;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} else { /* shall be an evaluation event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evaluate the process;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      add update events to the event queue;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    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GB" sz="1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(1)</a:t>
            </a:r>
            <a:endParaRPr lang="en-US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620712" y="1646237"/>
            <a:ext cx="9071640" cy="21891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Assuming TB changed simultaneously the ports a and b. then =&gt;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We will add two updates events to the active queue.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35400"/>
            <a:ext cx="85439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414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(2)</a:t>
            </a:r>
            <a:endParaRPr lang="en-US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620712" y="1646237"/>
            <a:ext cx="9071640" cy="2362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Since no other events in the event queue. then =&gt;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We can remove the two events even simultaneously (if we can) from the bottom of event queue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35400"/>
            <a:ext cx="85439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(3)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35400"/>
            <a:ext cx="85439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620712" y="1646237"/>
            <a:ext cx="9071640" cy="2362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We consider each event, if its an update event (it is!) then =&gt;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We consult the nets database and insert an evaluation event to What Q ? (need to come with strategy).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 case of “a”, we add 2 evaluation events, for U1 and U2.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For “b” we add evaluation event for U5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(4)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35400"/>
            <a:ext cx="85439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620712" y="1646237"/>
            <a:ext cx="9071640" cy="2362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 the background, the event Q is working to restore the “sorted state” note that we need our sort to be what is called “</a:t>
            </a:r>
            <a:r>
              <a:rPr lang="en-US" dirty="0" smtClean="0">
                <a:solidFill>
                  <a:srgbClr val="FF0000"/>
                </a:solidFill>
              </a:rPr>
              <a:t>stable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8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(5)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3835400"/>
            <a:ext cx="85439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620712" y="1646237"/>
            <a:ext cx="9071640" cy="2362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If event Q is ready, </a:t>
            </a:r>
            <a:r>
              <a:rPr lang="en-US" dirty="0" err="1" smtClean="0"/>
              <a:t>ie</a:t>
            </a:r>
            <a:r>
              <a:rPr lang="en-US" dirty="0" smtClean="0"/>
              <a:t>. “sorted” then =&gt;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We fetch one of the events (from the active Q), in our case it should be an evaluation event.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We evaluate the process (the gate) with the most recently known input pins values.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If the evaluation results in a change of the gate output, then we insert an update event to what Q ? (have to come with a solid strategy….)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Event Queue data structure</a:t>
            </a:r>
          </a:p>
        </p:txBody>
      </p:sp>
      <p:sp>
        <p:nvSpPr>
          <p:cNvPr id="4" name="מציין מיקום טקסט 3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3810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1800" dirty="0"/>
              <a:t>General structure of event Q</a:t>
            </a:r>
          </a:p>
          <a:p>
            <a:pPr lvl="0"/>
            <a:r>
              <a:rPr lang="en-GB" sz="1800" dirty="0"/>
              <a:t>Field width to be specified by student</a:t>
            </a:r>
          </a:p>
          <a:p>
            <a:pPr lvl="0"/>
            <a:r>
              <a:rPr lang="en-GB" sz="1800" dirty="0"/>
              <a:t>Filed encoding to be specified by student</a:t>
            </a:r>
          </a:p>
          <a:p>
            <a:pPr lvl="0"/>
            <a:r>
              <a:rPr lang="en-GB" sz="1800" dirty="0"/>
              <a:t>Design should maintain an empty container that holds the addresses of empty records.</a:t>
            </a:r>
          </a:p>
          <a:p>
            <a:pPr lvl="0"/>
            <a:r>
              <a:rPr lang="en-GB" sz="1800" dirty="0"/>
              <a:t>During </a:t>
            </a:r>
            <a:r>
              <a:rPr lang="en-GB" sz="1800" dirty="0" err="1"/>
              <a:t>init</a:t>
            </a:r>
            <a:r>
              <a:rPr lang="en-GB" sz="1800" dirty="0"/>
              <a:t> phase, this container should be field by ascending addresses</a:t>
            </a:r>
          </a:p>
          <a:p>
            <a:pPr lvl="0"/>
            <a:r>
              <a:rPr lang="en-GB" sz="1800" dirty="0"/>
              <a:t>Q size =&gt; 512 entries. ???</a:t>
            </a:r>
          </a:p>
          <a:p>
            <a:pPr lvl="0"/>
            <a:r>
              <a:rPr lang="en-GB" sz="1800" dirty="0"/>
              <a:t>Empty container should be </a:t>
            </a:r>
            <a:r>
              <a:rPr lang="en-GB" sz="1800" dirty="0" err="1"/>
              <a:t>fifo</a:t>
            </a:r>
            <a:r>
              <a:rPr lang="en-GB" sz="1800" dirty="0"/>
              <a:t> based</a:t>
            </a:r>
          </a:p>
          <a:p>
            <a:pPr lvl="0"/>
            <a:r>
              <a:rPr lang="en-GB" sz="1800" dirty="0"/>
              <a:t>Event Q should be dual or single port RAM</a:t>
            </a: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69677"/>
              </p:ext>
            </p:extLst>
          </p:nvPr>
        </p:nvGraphicFramePr>
        <p:xfrm>
          <a:off x="544512" y="5989637"/>
          <a:ext cx="891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/>
                <a:gridCol w="1485900"/>
                <a:gridCol w="1485900"/>
                <a:gridCol w="1485900"/>
                <a:gridCol w="1485900"/>
                <a:gridCol w="1485900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queue entry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r>
                        <a:rPr lang="en-US" baseline="0" dirty="0" smtClean="0"/>
                        <a:t> event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event 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 Scope of project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29560" y="1371599"/>
            <a:ext cx="9071640" cy="508896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2000"/>
              <a:t>Support verilog primitive logic network (netlists).</a:t>
            </a:r>
          </a:p>
          <a:p>
            <a:pPr lvl="0"/>
            <a:r>
              <a:rPr lang="en-GB" sz="2000"/>
              <a:t>Single module, no hierarchy</a:t>
            </a:r>
          </a:p>
          <a:p>
            <a:pPr lvl="0"/>
            <a:r>
              <a:rPr lang="en-GB" sz="2000"/>
              <a:t>No feedback network, only feed-forward. (support is optional)</a:t>
            </a:r>
          </a:p>
          <a:p>
            <a:pPr lvl="0"/>
            <a:r>
              <a:rPr lang="en-GB" sz="2000"/>
              <a:t>No support for signal strength.</a:t>
            </a:r>
          </a:p>
          <a:p>
            <a:pPr lvl="0"/>
            <a:r>
              <a:rPr lang="en-GB" sz="2000"/>
              <a:t>Supports 4 values 0,1,X, Z</a:t>
            </a:r>
          </a:p>
          <a:p>
            <a:pPr lvl="0"/>
            <a:r>
              <a:rPr lang="en-GB" sz="2000"/>
              <a:t>Support single delay construct per instance (#0.433), 433 ps.</a:t>
            </a:r>
          </a:p>
          <a:p>
            <a:pPr lvl="0"/>
            <a:r>
              <a:rPr lang="en-GB" sz="2000"/>
              <a:t>Reference DUT (design under test) will be an arbitrary delay adder netlist.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utilities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26344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1800"/>
              <a:t>parse_verilog_netlist.pl &lt;verilog module file&gt;</a:t>
            </a:r>
          </a:p>
          <a:p>
            <a:pPr lvl="0"/>
            <a:r>
              <a:rPr lang="en-GB" sz="1800"/>
              <a:t>First level support – simple verilog, no special package support.</a:t>
            </a:r>
          </a:p>
          <a:p>
            <a:pPr lvl="0"/>
            <a:r>
              <a:rPr lang="en-GB" sz="1800"/>
              <a:t>Reads the verilog file and generates several files/tables/perl data structures, that are used by testbench and design.</a:t>
            </a:r>
          </a:p>
          <a:p>
            <a:pPr lvl="0"/>
            <a:r>
              <a:rPr lang="en-GB" sz="1800"/>
              <a:t>Also generates &lt;module_name&gt;.pl, perl representation of all data in module. This can be used by the student for further 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8320" y="4380840"/>
            <a:ext cx="7965360" cy="26406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maxn@maxn-desktop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:~/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verilog_try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$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lth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total 1000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215245 2010-03-14 12:33 add1.pl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22163 2010-03-14 12:33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cell_index_to_data_mem.v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25942 2010-03-14 12:33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net_index_to_data_mem.v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21360 2010-03-14 12:33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net_index_to_name_mem.v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6502 2010-03-14 12:33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ref_dut_input_sniffer.v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rw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-r--r-- 1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maxn</a:t>
            </a: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33334 2010-03-14 12:33 </a:t>
            </a:r>
            <a:r>
              <a:rPr lang="en-GB" sz="14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ref_dut_sniffer.v</a:t>
            </a:r>
            <a:endParaRPr lang="en-GB" sz="14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Readable VCD format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/>
              <a:t>VCD – Value Change Dump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 Scope of project (1)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29560" y="1371599"/>
            <a:ext cx="9071640" cy="508896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2000"/>
              <a:t>Up to 32 input bits per DUT</a:t>
            </a:r>
          </a:p>
          <a:p>
            <a:pPr lvl="0"/>
            <a:r>
              <a:rPr lang="en-GB" sz="2000"/>
              <a:t>Well behaved netlists :</a:t>
            </a:r>
          </a:p>
          <a:p>
            <a:pPr lvl="1"/>
            <a:r>
              <a:rPr lang="en-GB" sz="2000"/>
              <a:t>No input to output connection (only buf buf1(o,i))</a:t>
            </a:r>
          </a:p>
          <a:p>
            <a:pPr lvl="1"/>
            <a:r>
              <a:rPr lang="en-GB" sz="2000"/>
              <a:t>Output can not be used as internal net ...</a:t>
            </a:r>
            <a:br>
              <a:rPr lang="en-GB" sz="2000"/>
            </a:br>
            <a:r>
              <a:rPr lang="en-GB" sz="2000">
                <a:solidFill>
                  <a:srgbClr val="FF0000"/>
                </a:solidFill>
              </a:rPr>
              <a:t>or or1(o1,a,b); </a:t>
            </a:r>
            <a:br>
              <a:rPr lang="en-GB" sz="2000">
                <a:solidFill>
                  <a:srgbClr val="FF0000"/>
                </a:solidFill>
              </a:rPr>
            </a:br>
            <a:r>
              <a:rPr lang="en-GB" sz="2000">
                <a:solidFill>
                  <a:srgbClr val="FF0000"/>
                </a:solidFill>
              </a:rPr>
              <a:t>not not1(o2,o1);   // forbidden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No support for multiple driven nets (contention)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Fully connected, no floating inputs or dandling outputs (of primitives)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Netlist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60" y="1174680"/>
            <a:ext cx="9033120" cy="64580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module add1 ( o, a, b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output [15:0] o;     </a:t>
            </a:r>
            <a:r>
              <a:rPr lang="en-GB" sz="1800" b="0" i="0" u="none" strike="noStrike" dirty="0">
                <a:ln>
                  <a:noFill/>
                </a:ln>
                <a:solidFill>
                  <a:srgbClr val="FF0000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// single signal in a line declaration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input [15:0] a;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input [15:0] b;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wire   n1, n2, n3, n4, n5, n6, n7,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   n8, n9, n10, n11, n12, n13,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   n14, n15, n16, n17, n18, n19,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   n20, n21, n22, n23, n24, n25,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   n26, n27, n28, n29, n30, n31,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not   #(1.482) U15 ( n87, n85 );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</a:t>
            </a:r>
            <a:r>
              <a:rPr lang="en-GB" sz="1800" b="0" i="0" u="none" strike="noStrike" dirty="0">
                <a:ln>
                  <a:noFill/>
                </a:ln>
                <a:solidFill>
                  <a:srgbClr val="FF0000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// </a:t>
            </a:r>
            <a:r>
              <a:rPr lang="en-GB" sz="1800" b="0" i="0" u="none" strike="noStrike" dirty="0" err="1">
                <a:ln>
                  <a:noFill/>
                </a:ln>
                <a:solidFill>
                  <a:srgbClr val="FF0000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verilog</a:t>
            </a:r>
            <a:r>
              <a:rPr lang="en-GB" sz="1800" b="0" i="0" u="none" strike="noStrike" dirty="0">
                <a:ln>
                  <a:noFill/>
                </a:ln>
                <a:solidFill>
                  <a:srgbClr val="FF0000"/>
                </a:solidFill>
                <a:latin typeface="Courier New" pitchFamily="49" charset="0"/>
                <a:ea typeface="DejaVu Sans" pitchFamily="2"/>
                <a:cs typeface="Courier New" pitchFamily="49" charset="0"/>
              </a:rPr>
              <a:t> primitive, by order only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not   #(1.316) U16 ( n73, n71 );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not   #(1.956) U17 ( n120, n118 );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nor   #(1.449) U18 ( o[2], n50, n51 );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and   #(0.225) U19 ( n51, n52, n53 );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nor   #(0.646) U20 ( n50, n52, n53 );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</a:t>
            </a:r>
            <a:r>
              <a:rPr lang="en-GB" sz="18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#(0.592) U21 ( n53, n54, n55 );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nor   #(1.762) U22 ( o[3], n43, n44 );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and   #(0.331) U23 ( n44, n45, n46 );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nor   #(0.068) U24 ( n43, n45, n46 );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</a:t>
            </a:r>
            <a:r>
              <a:rPr lang="en-GB" sz="18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#(0.466) U25 ( n46, n47, n48 );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nor   #(1.628) U26 ( o[4], n36, n37 );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45000"/>
            <a:ext cx="9071640" cy="1172160"/>
          </a:xfrm>
        </p:spPr>
        <p:txBody>
          <a:bodyPr/>
          <a:lstStyle/>
          <a:p>
            <a:pPr lvl="0"/>
            <a:r>
              <a:rPr lang="en-GB"/>
              <a:t>Test Setup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5439600" cy="48862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2000"/>
              <a:t>Mostly provided by me</a:t>
            </a:r>
          </a:p>
          <a:p>
            <a:pPr lvl="0"/>
            <a:r>
              <a:rPr lang="en-GB" sz="2000"/>
              <a:t>The real adder module is instantiated.</a:t>
            </a:r>
          </a:p>
          <a:p>
            <a:pPr lvl="0"/>
            <a:r>
              <a:rPr lang="en-GB" sz="2000"/>
              <a:t>The student design </a:t>
            </a:r>
            <a:r>
              <a:rPr lang="en-GB" sz="2000">
                <a:solidFill>
                  <a:srgbClr val="FF0000"/>
                </a:solidFill>
              </a:rPr>
              <a:t>Turbosim</a:t>
            </a:r>
            <a:r>
              <a:rPr lang="en-GB" sz="2000"/>
              <a:t> is instantiated.</a:t>
            </a:r>
          </a:p>
          <a:p>
            <a:pPr lvl="0"/>
            <a:r>
              <a:rPr lang="en-GB" sz="2000"/>
              <a:t>Testbench stimulate both design.</a:t>
            </a:r>
          </a:p>
          <a:p>
            <a:pPr lvl="0"/>
            <a:r>
              <a:rPr lang="en-GB" sz="2000"/>
              <a:t>Real adder internal and external nets change is recorded by the testbench, readable format. (code is in place)</a:t>
            </a:r>
          </a:p>
          <a:p>
            <a:pPr lvl="0"/>
            <a:r>
              <a:rPr lang="en-GB" sz="2000">
                <a:solidFill>
                  <a:srgbClr val="FF0000"/>
                </a:solidFill>
              </a:rPr>
              <a:t>Turbosim</a:t>
            </a:r>
            <a:r>
              <a:rPr lang="en-GB" sz="2000"/>
              <a:t> results is read from turbosim output fifo</a:t>
            </a:r>
          </a:p>
          <a:p>
            <a:pPr lvl="0"/>
            <a:r>
              <a:rPr lang="en-GB" sz="2000"/>
              <a:t>Testbench translate the read data to a readable format, in a way that files can be compared side by side</a:t>
            </a:r>
          </a:p>
        </p:txBody>
      </p:sp>
      <p:sp>
        <p:nvSpPr>
          <p:cNvPr id="4" name="צורה חופשית 3"/>
          <p:cNvSpPr/>
          <p:nvPr/>
        </p:nvSpPr>
        <p:spPr>
          <a:xfrm>
            <a:off x="7543799" y="2057400"/>
            <a:ext cx="13715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Add1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real adder</a:t>
            </a:r>
          </a:p>
        </p:txBody>
      </p:sp>
      <p:sp>
        <p:nvSpPr>
          <p:cNvPr id="5" name="צורה חופשית 4"/>
          <p:cNvSpPr/>
          <p:nvPr/>
        </p:nvSpPr>
        <p:spPr>
          <a:xfrm>
            <a:off x="7543799" y="3886200"/>
            <a:ext cx="137159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9999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turbosim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מחבר ישר 5"/>
          <p:cNvSpPr/>
          <p:nvPr/>
        </p:nvSpPr>
        <p:spPr>
          <a:xfrm>
            <a:off x="6629400" y="4572000"/>
            <a:ext cx="9143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4197960"/>
            <a:ext cx="914400" cy="380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clk, rst</a:t>
            </a:r>
          </a:p>
        </p:txBody>
      </p:sp>
      <p:sp>
        <p:nvSpPr>
          <p:cNvPr id="8" name="צורה חופשית 7"/>
          <p:cNvSpPr/>
          <p:nvPr/>
        </p:nvSpPr>
        <p:spPr>
          <a:xfrm>
            <a:off x="6259512" y="895710"/>
            <a:ext cx="3657600" cy="1142640"/>
          </a:xfrm>
          <a:custGeom>
            <a:avLst>
              <a:gd name="f0" fmla="val 7978"/>
              <a:gd name="f1" fmla="val 3216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rm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1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No </a:t>
            </a:r>
            <a:r>
              <a:rPr lang="en-GB" sz="1400" b="1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clk</a:t>
            </a:r>
            <a:r>
              <a:rPr lang="en-GB" sz="1400" b="1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to real adder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add1 does not get </a:t>
            </a:r>
            <a:r>
              <a:rPr lang="en-GB" sz="14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clk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and </a:t>
            </a:r>
            <a:r>
              <a:rPr lang="en-GB" sz="14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rst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, its a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real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combinatorial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network that will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stabilize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 ~30ns in simulator space.</a:t>
            </a:r>
          </a:p>
        </p:txBody>
      </p:sp>
      <p:sp>
        <p:nvSpPr>
          <p:cNvPr id="9" name="צורה חופשית 8"/>
          <p:cNvSpPr/>
          <p:nvPr/>
        </p:nvSpPr>
        <p:spPr>
          <a:xfrm>
            <a:off x="5943600" y="5715000"/>
            <a:ext cx="3657600" cy="1600200"/>
          </a:xfrm>
          <a:custGeom>
            <a:avLst>
              <a:gd name="f0" fmla="val 14789"/>
              <a:gd name="f1" fmla="val -1042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1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Turbosim</a:t>
            </a:r>
            <a:r>
              <a:rPr lang="en-GB" sz="1400" b="1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gets </a:t>
            </a:r>
            <a:r>
              <a:rPr lang="en-GB" sz="1400" b="1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clk</a:t>
            </a:r>
            <a:endParaRPr lang="en-GB" sz="1400" b="1" i="0" u="none" strike="noStrike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as </a:t>
            </a:r>
            <a:r>
              <a:rPr lang="en-GB" sz="14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turbosim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is a machine loaded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with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add1 structure compiled into </a:t>
            </a:r>
            <a:r>
              <a:rPr lang="en-GB" sz="1400" b="0" i="0" u="none" strike="noStrike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tutbosim</a:t>
            </a:r>
            <a:endParaRPr lang="en-GB" sz="1400" b="0" i="0" u="none" strike="noStrike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data-structure. It will take </a:t>
            </a:r>
            <a:r>
              <a:rPr lang="en-GB" sz="1400" b="0" i="0" u="none" strike="noStrike" dirty="0" err="1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turbosim</a:t>
            </a:r>
            <a:endParaRPr lang="en-GB" sz="1400" b="0" i="0" u="none" strike="noStrike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cycles to calculate the final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stable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state of the network</a:t>
            </a:r>
          </a:p>
        </p:txBody>
      </p:sp>
      <p:sp>
        <p:nvSpPr>
          <p:cNvPr id="10" name="מחבר ישר 9"/>
          <p:cNvSpPr/>
          <p:nvPr/>
        </p:nvSpPr>
        <p:spPr>
          <a:xfrm>
            <a:off x="508679" y="7202520"/>
            <a:ext cx="40464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IN/OUT fifo data structure</a:t>
            </a:r>
          </a:p>
        </p:txBody>
      </p:sp>
      <p:sp>
        <p:nvSpPr>
          <p:cNvPr id="3" name="צורה חופשית 2"/>
          <p:cNvSpPr/>
          <p:nvPr/>
        </p:nvSpPr>
        <p:spPr>
          <a:xfrm>
            <a:off x="2057400" y="3279240"/>
            <a:ext cx="25146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Inputs fifo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32 entries, 32 bits each</a:t>
            </a:r>
          </a:p>
        </p:txBody>
      </p:sp>
      <p:sp>
        <p:nvSpPr>
          <p:cNvPr id="4" name="צורה חופשית 3"/>
          <p:cNvSpPr/>
          <p:nvPr/>
        </p:nvSpPr>
        <p:spPr>
          <a:xfrm>
            <a:off x="2057400" y="5336640"/>
            <a:ext cx="25146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output fifo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8 entries, 32 bits each</a:t>
            </a:r>
          </a:p>
        </p:txBody>
      </p:sp>
      <p:sp>
        <p:nvSpPr>
          <p:cNvPr id="6" name="jojo"/>
          <p:cNvSpPr txBox="1"/>
          <p:nvPr/>
        </p:nvSpPr>
        <p:spPr>
          <a:xfrm>
            <a:off x="6400799" y="1153800"/>
            <a:ext cx="2057400" cy="616140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Net name to net index dictionary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3    a[12]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4    a[13]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5    a[14]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6    a[15]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7    a[1]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8    a[2]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 9    a[3]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10    a[4]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11    a[5]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12    a[6]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13    a[7]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14    a[8]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15    a[9]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 16    b[0]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......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2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122    n32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123    n33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124    n34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125    n35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126    n36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127    n37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128    n38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129    n39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130    n4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131    n40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132    n41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133    n42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134    n43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135    n44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# //   136    n45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200" b="0" i="0" u="none" strike="noStrike" dirty="0">
              <a:ln>
                <a:noFill/>
              </a:ln>
              <a:latin typeface="Courier 10 Pitch" pitchFamily="17"/>
              <a:ea typeface="DejaVu Sans" pitchFamily="2"/>
              <a:cs typeface="DejaVu Sans" pitchFamily="2"/>
            </a:endParaRPr>
          </a:p>
        </p:txBody>
      </p:sp>
      <p:sp>
        <p:nvSpPr>
          <p:cNvPr id="7" name="מחבר ישר 6"/>
          <p:cNvSpPr/>
          <p:nvPr/>
        </p:nvSpPr>
        <p:spPr>
          <a:xfrm>
            <a:off x="914400" y="3507839"/>
            <a:ext cx="4571999" cy="0"/>
          </a:xfrm>
          <a:prstGeom prst="line">
            <a:avLst/>
          </a:prstGeom>
          <a:noFill/>
          <a:ln w="146160">
            <a:solidFill>
              <a:srgbClr val="CCCCCC"/>
            </a:solidFill>
            <a:prstDash val="solid"/>
            <a:tailEnd type="arrow"/>
          </a:ln>
        </p:spPr>
        <p:txBody>
          <a:bodyPr vert="horz" lIns="162000" tIns="117000" rIns="162000" bIns="117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 flipH="1">
            <a:off x="914400" y="5565240"/>
            <a:ext cx="4571999" cy="0"/>
          </a:xfrm>
          <a:prstGeom prst="line">
            <a:avLst/>
          </a:prstGeom>
          <a:noFill/>
          <a:ln w="146160">
            <a:solidFill>
              <a:srgbClr val="CCCCCC"/>
            </a:solidFill>
            <a:prstDash val="solid"/>
            <a:tailEnd type="arrow"/>
          </a:ln>
        </p:spPr>
        <p:txBody>
          <a:bodyPr vert="horz" lIns="162000" tIns="117000" rIns="162000" bIns="117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559" y="2369520"/>
            <a:ext cx="138581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testbench</a:t>
            </a:r>
            <a:endParaRPr lang="en-GB" sz="1800" b="0" i="0" u="none" strike="noStrike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4880" y="2369520"/>
            <a:ext cx="1447632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turbosim</a:t>
            </a:r>
            <a:endParaRPr lang="en-GB" sz="1800" b="0" i="0" u="none" strike="noStrike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צורה חופשית 10"/>
          <p:cNvSpPr/>
          <p:nvPr/>
        </p:nvSpPr>
        <p:spPr>
          <a:xfrm>
            <a:off x="1590480" y="1504080"/>
            <a:ext cx="451799" cy="5614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6" h="15596">
                <a:moveTo>
                  <a:pt x="943" y="0"/>
                </a:moveTo>
                <a:cubicBezTo>
                  <a:pt x="1004" y="357"/>
                  <a:pt x="787" y="774"/>
                  <a:pt x="978" y="1079"/>
                </a:cubicBezTo>
                <a:cubicBezTo>
                  <a:pt x="1217" y="1462"/>
                  <a:pt x="1264" y="1789"/>
                  <a:pt x="1256" y="2158"/>
                </a:cubicBezTo>
                <a:cubicBezTo>
                  <a:pt x="1247" y="2566"/>
                  <a:pt x="980" y="2901"/>
                  <a:pt x="734" y="3202"/>
                </a:cubicBezTo>
                <a:cubicBezTo>
                  <a:pt x="437" y="3565"/>
                  <a:pt x="721" y="3905"/>
                  <a:pt x="734" y="4247"/>
                </a:cubicBezTo>
                <a:cubicBezTo>
                  <a:pt x="747" y="4608"/>
                  <a:pt x="975" y="4855"/>
                  <a:pt x="769" y="5291"/>
                </a:cubicBezTo>
                <a:cubicBezTo>
                  <a:pt x="579" y="5693"/>
                  <a:pt x="184" y="5881"/>
                  <a:pt x="282" y="6371"/>
                </a:cubicBezTo>
                <a:cubicBezTo>
                  <a:pt x="353" y="6729"/>
                  <a:pt x="547" y="7012"/>
                  <a:pt x="525" y="7415"/>
                </a:cubicBezTo>
                <a:cubicBezTo>
                  <a:pt x="505" y="7767"/>
                  <a:pt x="876" y="8187"/>
                  <a:pt x="560" y="8494"/>
                </a:cubicBezTo>
                <a:cubicBezTo>
                  <a:pt x="264" y="8781"/>
                  <a:pt x="427" y="9177"/>
                  <a:pt x="491" y="9539"/>
                </a:cubicBezTo>
                <a:cubicBezTo>
                  <a:pt x="560" y="9933"/>
                  <a:pt x="934" y="10174"/>
                  <a:pt x="456" y="10618"/>
                </a:cubicBezTo>
                <a:cubicBezTo>
                  <a:pt x="179" y="10875"/>
                  <a:pt x="-25" y="11229"/>
                  <a:pt x="3" y="11662"/>
                </a:cubicBezTo>
                <a:cubicBezTo>
                  <a:pt x="33" y="12126"/>
                  <a:pt x="293" y="12335"/>
                  <a:pt x="525" y="12741"/>
                </a:cubicBezTo>
                <a:cubicBezTo>
                  <a:pt x="847" y="13306"/>
                  <a:pt x="402" y="13482"/>
                  <a:pt x="212" y="13786"/>
                </a:cubicBezTo>
                <a:cubicBezTo>
                  <a:pt x="-140" y="14348"/>
                  <a:pt x="652" y="14385"/>
                  <a:pt x="665" y="14830"/>
                </a:cubicBezTo>
                <a:lnTo>
                  <a:pt x="665" y="15178"/>
                </a:lnTo>
                <a:lnTo>
                  <a:pt x="456" y="15526"/>
                </a:lnTo>
                <a:lnTo>
                  <a:pt x="282" y="15596"/>
                </a:lnTo>
              </a:path>
            </a:pathLst>
          </a:custGeom>
          <a:noFill/>
          <a:ln w="73080">
            <a:solidFill>
              <a:srgbClr val="FF0000"/>
            </a:solidFill>
            <a:custDash>
              <a:ds d="0" sp="0"/>
            </a:custDash>
          </a:ln>
        </p:spPr>
        <p:txBody>
          <a:bodyPr vert="horz" lIns="126000" tIns="81000" rIns="126000" bIns="81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14" name="טבלה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7579"/>
              </p:ext>
            </p:extLst>
          </p:nvPr>
        </p:nvGraphicFramePr>
        <p:xfrm>
          <a:off x="1015381" y="1143405"/>
          <a:ext cx="50081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74"/>
                <a:gridCol w="1669374"/>
                <a:gridCol w="1669374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Input/output </a:t>
                      </a:r>
                      <a:r>
                        <a:rPr lang="en-US" dirty="0" err="1" smtClean="0"/>
                        <a:t>fifo</a:t>
                      </a:r>
                      <a:r>
                        <a:rPr lang="en-US" dirty="0" smtClean="0"/>
                        <a:t> entry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[31:30]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[29:16]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[15:0]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 new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Input change set</a:t>
            </a:r>
          </a:p>
        </p:txBody>
      </p:sp>
      <p:sp>
        <p:nvSpPr>
          <p:cNvPr id="3" name="מציין מיקום טקסט 2"/>
          <p:cNvSpPr txBox="1">
            <a:spLocks noGrp="1"/>
          </p:cNvSpPr>
          <p:nvPr>
            <p:ph type="body" idx="4294967295"/>
          </p:nvPr>
        </p:nvSpPr>
        <p:spPr>
          <a:xfrm>
            <a:off x="476280" y="1479240"/>
            <a:ext cx="6125400" cy="498960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None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32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8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4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066CC"/>
              </a:buClr>
              <a:buSzPct val="45000"/>
              <a:buFont typeface="StarSymbol"/>
              <a:buChar char=""/>
              <a:defRPr lang="en-GB" sz="2000" b="0" i="0" u="none" strike="noStrike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GB" sz="2000"/>
              <a:t>Input fifo used to communicate input net changes to the accelerator.</a:t>
            </a:r>
          </a:p>
          <a:p>
            <a:pPr lvl="0"/>
            <a:r>
              <a:rPr lang="en-GB" sz="2000"/>
              <a:t>Up to 32 external changes supported</a:t>
            </a:r>
          </a:p>
          <a:p>
            <a:pPr lvl="0"/>
            <a:r>
              <a:rPr lang="en-GB" sz="2000"/>
              <a:t>Changes should be written sorted by time.</a:t>
            </a:r>
          </a:p>
          <a:p>
            <a:pPr lvl="0"/>
            <a:r>
              <a:rPr lang="en-GB" sz="2000"/>
              <a:t>All inputs change at the </a:t>
            </a:r>
            <a:r>
              <a:rPr lang="en-GB" sz="2000">
                <a:solidFill>
                  <a:srgbClr val="FF0000"/>
                </a:solidFill>
              </a:rPr>
              <a:t>same instant</a:t>
            </a:r>
            <a:r>
              <a:rPr lang="en-GB" sz="2000"/>
              <a:t> is the Basic usage model that must be supported.</a:t>
            </a:r>
          </a:p>
          <a:p>
            <a:pPr lvl="0"/>
            <a:r>
              <a:rPr lang="en-GB" sz="2000"/>
              <a:t>Supporting a gradual net change set is highly appreciated</a:t>
            </a:r>
          </a:p>
          <a:p>
            <a:pPr lvl="0"/>
            <a:r>
              <a:rPr lang="en-GB" sz="2000"/>
              <a:t>Supporting internal nets change (force implementation) is 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73920"/>
            <a:ext cx="2238120" cy="16822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1    3      0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0   16      0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1    4      0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1   19      0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.....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up to 32 events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29450" y="4261320"/>
            <a:ext cx="2238120" cy="168228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1    3      0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0   16     14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1    4     17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1   19     17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.....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up to 32 events</a:t>
            </a:r>
          </a:p>
        </p:txBody>
      </p:sp>
      <p:sp>
        <p:nvSpPr>
          <p:cNvPr id="6" name="צורה חופשית 5"/>
          <p:cNvSpPr/>
          <p:nvPr/>
        </p:nvSpPr>
        <p:spPr>
          <a:xfrm>
            <a:off x="2743199" y="5715000"/>
            <a:ext cx="3657600" cy="1600200"/>
          </a:xfrm>
          <a:custGeom>
            <a:avLst>
              <a:gd name="f0" fmla="val 26642"/>
              <a:gd name="f1" fmla="val 143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1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Gradual change list 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net 3 change at time 0, net 16 change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time 14, net 4 change at time 17.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times in </a:t>
            </a:r>
            <a:r>
              <a:rPr lang="en-GB" sz="1400" b="0" i="0" u="none" strike="noStrike" dirty="0" err="1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pico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seconds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net index to net name conversion </a:t>
            </a: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400" b="0" i="0" u="none" strike="noStrike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GB" sz="1400" b="0" i="0" u="none" strike="noStrike" dirty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provided.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Cell data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640" y="1214639"/>
            <a:ext cx="9693360" cy="4665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table may be used turbo </a:t>
            </a:r>
            <a:r>
              <a:rPr lang="en-GB" sz="12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sim</a:t>
            </a: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to hold the cell functionality delay and connectivity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table width is 88 bits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where first 4 bits holds the primitive type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next is 16 bits that holds the primitive delay in </a:t>
            </a:r>
            <a:r>
              <a:rPr lang="en-GB" sz="12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endParaRPr lang="en-GB" sz="12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next is 12 bits the holds the net index of the output pin - pin0 bit 11 is set if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next is 12 bits the holds the net index of the input pin  - </a:t>
            </a:r>
            <a:r>
              <a:rPr lang="en-GB" sz="12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pinX</a:t>
            </a: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bit 11 is set if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there are 4 such fields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next is 4 bits for the current output value, set to x, R/W field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next is 4 bits control that can be used for whatever, also R/W field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2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2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2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0_0327_871_84e_000_000_000_2_0    //    0 U10     |  not    807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n24     n140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5_019e_833_811_834_000_000_2_0    //    1 U100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414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n116    b[10]   n117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5_030c_834_835_836_000_000_2_0    //    2 U101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780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n117    n118    n119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2_0510_84e_84f_850_000_000_2_0    //    3 U102    |  and   1296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n140    n141    n142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5_069c_84f_80b_879_000_000_2_0    //    4 U103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1692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n141    a[5]    n31 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5_0511_850_81b_851_000_000_2_0    //    5 U104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1297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n142    b[5]    n143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5_04d1_851_852_87d_000_000_2_0    //    6 U105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1233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n143    n144    n35 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2_0314_8c0_826_827_000_000_2_0    //    7 U106    |  and    788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n96     n104    n105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5_00bb_826_802_82b_000_000_2_0    //    8 U107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187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n104    a[11]   n109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5_015a_827_812_828_000_000_2_0    //    9 U108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346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n105    b[11]   n106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5_00a2_828_829_82a_000_000_2_0    //   10 U109    |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nand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162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n106    n107    n108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0_00b3_869_849_000_000_000_2_0    //   11 U11     |  not    179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n17     n136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2_02eb_849_84a_84b_000_000_2_0    //   12 U110    |  and    747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ps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n136    n137    n138    UC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UC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 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val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x,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ctl</a:t>
            </a: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200" b="0" i="0" u="none" strike="noStrike" dirty="0">
              <a:ln>
                <a:noFill/>
              </a:ln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10 Pitch" pitchFamily="17"/>
                <a:ea typeface="DejaVu Sans" pitchFamily="2"/>
                <a:cs typeface="DejaVu Sans" pitchFamily="2"/>
              </a:rPr>
              <a:t>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10 Pitch" pitchFamily="17"/>
                <a:ea typeface="DejaVu Sans" pitchFamily="2"/>
                <a:cs typeface="DejaVu Sans" pitchFamily="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 txBox="1">
            <a:spLocks noGrp="1"/>
          </p:cNvSpPr>
          <p:nvPr>
            <p:ph type="title" idx="4294967295"/>
          </p:nvPr>
        </p:nvSpPr>
        <p:spPr>
          <a:xfrm>
            <a:off x="46836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GB"/>
              <a:t>net data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640" y="1214639"/>
            <a:ext cx="9693360" cy="4569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000" b="0" i="0" u="none" strike="noStrike" dirty="0">
              <a:ln>
                <a:noFill/>
              </a:ln>
              <a:latin typeface="Courier 10 Pitch" pitchFamily="17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table may be used </a:t>
            </a:r>
            <a:r>
              <a:rPr lang="en-GB" sz="12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turbosim</a:t>
            </a: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to hold the net connectivity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table width is 84bits, 5x16+4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where 5 = 1 driver + 4 loads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where 16 = 12 + 4, 12 = cell index + bit 11 set if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where 4  = pin index of driving/load cell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// where the last 4 bits reflects the number of loads on net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000_0_84a_1_848_1_000_0_000_0_2 //    0 a[0] 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,U167  pin1 ,U165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000_0_83f_1_8b3_1_000_0_000_0_2 //    1 a[10]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,U157  pin1 ,U99 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000_0_808_1_840_1_000_0_000_0_2 //    2 a[11]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,U107  pin1 ,U158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000_0_811_1_841_1_000_0_000_0_2 //    3 a[12]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,U115  pin1 ,U159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000_0_843_1_81a_1_000_0_000_0_2 //    4 a[13]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,U160  pin1 ,U123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000_0_836_1_844_1_000_0_000_0_2 //    5 a[14]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,U149  pin1 ,U161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000_0_825_1_000_0_000_0_000_0_1 //    6 a[15]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,U133  pin1 ,no load    ,no load    ,no load    ,n loads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000_0_846_1_8a3_1_000_0_000_0_2 //    7 a[1] 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,U163  pin1 ,U84 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000_0_8a6_1_838_1_000_0_000_0_2 //    8 a[2] 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,U87   pin1 ,U150  pin1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endParaRPr lang="en-GB" sz="1000" b="0" i="0" u="none" strike="noStrike" dirty="0">
              <a:ln>
                <a:noFill/>
              </a:ln>
              <a:latin typeface="Courier New" pitchFamily="49" charset="0"/>
              <a:ea typeface="DejaVu Sans" pitchFamily="2"/>
              <a:cs typeface="Courier New" pitchFamily="49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....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000_0_845_1_81e_1_855_2_000_0_3 //   31 b[9]    |  no </a:t>
            </a:r>
            <a:r>
              <a:rPr lang="en-GB" sz="1000" b="0" i="0" u="none" strike="noStrike" dirty="0" err="1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dpin</a:t>
            </a: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    ,U162  pin1 ,U127  pin1 ,U177  pin2 ,no load    ,n loads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87b_0_879_1_000_0_000_0_000_0_1 //   32 n1      |  U48   pin0 ,U46   pin1 ,no load    ,no load    ,no load    ,n loads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816_0_877_1_89d_2_876_1_000_0_3 //   33 n10     |  U12   pin0 ,U44   pin1 ,U79   pin2 ,U43   pin1 ,no load    ,n loads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887_0_886_2_000_0_000_0_000_0_1 //   34 n100    |  U59   pin0 ,U58   pin2 ,no load    ,no load    ,no load    ,n loads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88a_0_887_2_889_2_000_0_000_0_2 //   35 n101    |  U61   pin0 ,U59   pin2 ,U60   pin2 ,no load    ,no load    ,n loads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859_0_88a_1_000_0_000_0_000_0_1 //   36 n102    |  U180  pin0 ,U61   pin1 ,no load    ,no load    ,no load    ,n loads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000" b="0" i="0" u="none" strike="noStrike" dirty="0">
                <a:ln>
                  <a:noFill/>
                </a:ln>
                <a:latin typeface="Courier New" pitchFamily="49" charset="0"/>
                <a:ea typeface="DejaVu Sans" pitchFamily="2"/>
                <a:cs typeface="Courier New" pitchFamily="49" charset="0"/>
              </a:rPr>
              <a:t>830_0_88a_2_000_0_000_0_000_0_1 //   38 n104    |  U107  pin0 ,U106  pin1 ,no load    ,no load    ,no load    ,n loads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dirty="0">
                <a:ln>
                  <a:noFill/>
                </a:ln>
                <a:latin typeface="Courier 10 Pitch" pitchFamily="17"/>
                <a:ea typeface="DejaVu Sans" pitchFamily="2"/>
                <a:cs typeface="DejaVu Sans" pitchFamily="2"/>
              </a:rPr>
              <a:t>.....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/usr/lib/openoffice/share/template/en-US/presnt/Blue.otp</Template>
  <TotalTime>3201</TotalTime>
  <Words>2579</Words>
  <Application>Microsoft Office PowerPoint</Application>
  <PresentationFormat>‫הצגה על המסך (4:3)</PresentationFormat>
  <Paragraphs>296</Paragraphs>
  <Slides>21</Slides>
  <Notes>13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Blue</vt:lpstr>
      <vt:lpstr> Top level view</vt:lpstr>
      <vt:lpstr> Scope of project</vt:lpstr>
      <vt:lpstr> Scope of project (1)</vt:lpstr>
      <vt:lpstr>Netlist example</vt:lpstr>
      <vt:lpstr>Test Setup</vt:lpstr>
      <vt:lpstr>IN/OUT fifo data structure</vt:lpstr>
      <vt:lpstr>Input change set</vt:lpstr>
      <vt:lpstr>Cell data structure</vt:lpstr>
      <vt:lpstr>net data structure</vt:lpstr>
      <vt:lpstr>Update event</vt:lpstr>
      <vt:lpstr>Evaluation event</vt:lpstr>
      <vt:lpstr>The stratified event queue</vt:lpstr>
      <vt:lpstr>Events flow</vt:lpstr>
      <vt:lpstr>Example (1)</vt:lpstr>
      <vt:lpstr>Example (2)</vt:lpstr>
      <vt:lpstr>Example (3)</vt:lpstr>
      <vt:lpstr>Example (4)</vt:lpstr>
      <vt:lpstr>Example (5)</vt:lpstr>
      <vt:lpstr>Event Queue data structure</vt:lpstr>
      <vt:lpstr>utilities</vt:lpstr>
      <vt:lpstr>Readable VCD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 level view</dc:title>
  <dc:creator>maxn</dc:creator>
  <cp:lastModifiedBy>maxn</cp:lastModifiedBy>
  <cp:revision>50</cp:revision>
  <dcterms:created xsi:type="dcterms:W3CDTF">2010-03-03T12:46:19Z</dcterms:created>
  <dcterms:modified xsi:type="dcterms:W3CDTF">2012-02-01T08:38:33Z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