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22" r:id="rId1"/>
    <p:sldMasterId id="2147484125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0" r:id="rId5"/>
    <p:sldId id="264" r:id="rId6"/>
    <p:sldId id="266" r:id="rId7"/>
    <p:sldId id="258" r:id="rId8"/>
    <p:sldId id="283" r:id="rId9"/>
    <p:sldId id="267" r:id="rId10"/>
    <p:sldId id="282" r:id="rId11"/>
    <p:sldId id="275" r:id="rId12"/>
    <p:sldId id="279" r:id="rId13"/>
    <p:sldId id="278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247">
          <p15:clr>
            <a:srgbClr val="A4A3A4"/>
          </p15:clr>
        </p15:guide>
      </p15:notesGuideLst>
    </p:ext>
    <p:ext uri="{EFAFB233-063F-42B5-8137-9DF3F51BA10A}">
      <p15:sldGuideLst xmlns="" xmlns:p14="http://schemas.microsoft.com/office/powerpoint/2010/main" xmlns:p15="http://schemas.microsoft.com/office/powerpoint/2012/main">
        <p15:guide id="1" orient="horz" pos="1617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363636"/>
    <a:srgbClr val="2A2A2A"/>
    <a:srgbClr val="6EC1DF"/>
    <a:srgbClr val="E2794C"/>
    <a:srgbClr val="8EBE5A"/>
    <a:srgbClr val="EAE3D9"/>
    <a:srgbClr val="FCF4E9"/>
    <a:srgbClr val="947F02"/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799" autoAdjust="0"/>
  </p:normalViewPr>
  <p:slideViewPr>
    <p:cSldViewPr snapToObjects="1">
      <p:cViewPr varScale="1">
        <p:scale>
          <a:sx n="147" d="100"/>
          <a:sy n="147" d="100"/>
        </p:scale>
        <p:origin x="-594" y="-90"/>
      </p:cViewPr>
      <p:guideLst>
        <p:guide orient="horz" pos="161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22" d="100"/>
          <a:sy n="122" d="100"/>
        </p:scale>
        <p:origin x="-5046" y="-114"/>
      </p:cViewPr>
      <p:guideLst>
        <p:guide orient="horz" pos="1617"/>
        <p:guide pos="28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B12FC9-FEB2-4077-87CE-6A91ACFE3D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02339"/>
      </p:ext>
    </p:extLst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381000" y="685800"/>
                <a:ext cx="6096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" name="바닥글 개체 틀 3"/>
              <p:cNvSpPr txBox="1">
                <a:spLocks noGrp="1"/>
              </p:cNvSpPr>
              <p:nvPr>
                <p:ph type="ftr" idx="10"/>
              </p:nvPr>
            </p:nvSpPr>
            <p:spPr>
              <a:xfrm>
                <a:off x="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5" name="슬라이드 번호 개체 틀 4"/>
              <p:cNvSpPr txBox="1">
                <a:spLocks noGrp="1"/>
              </p:cNvSpPr>
              <p:nvPr>
                <p:ph type="sldNum" idx="11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4</a:t>
                </a:fld>
                <a:endParaRPr lang="en-US" altLang="ko-KR" sz="1200" b="0" cap="none" dirty="0" smtClean="0"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ctrTitle"/>
          </p:nvPr>
        </p:nvSpPr>
        <p:spPr>
          <a:xfrm>
            <a:off x="978535" y="1046480"/>
            <a:ext cx="7132955" cy="9290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0" dirty="0" smtClean="0">
                <a:solidFill>
                  <a:srgbClr val="CE0025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4000" dirty="0" smtClean="0">
              <a:solidFill>
                <a:srgbClr val="CE0025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Subtitle 7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2588260" y="2063750"/>
            <a:ext cx="3946525" cy="3346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4/20/2018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2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4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±¼¸²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±¼¸²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342900"/>
            <a:ext cx="2949575" cy="12007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3887470" y="740410"/>
            <a:ext cx="4629785" cy="3655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920" y="1543050"/>
            <a:ext cx="2949575" cy="28594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2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5" y="273685"/>
            <a:ext cx="1972310" cy="435991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8650" y="273685"/>
            <a:ext cx="5801360" cy="435991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-4524" y="-826"/>
            <a:ext cx="9144000" cy="95157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날짜 개체 틀 12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4/20/2018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4" name="슬라이드 번호 개체 틀 14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Subtitle 18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320675" y="1174750"/>
            <a:ext cx="4744720" cy="373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lvl1pPr>
          </a:lstStyle>
          <a:p>
            <a:pPr marL="285750" indent="-28575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ko-KR" altLang="en-US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.</a:t>
            </a:r>
            <a:endParaRPr lang="ko-KR" altLang="en-US" sz="1800" b="1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Text Placeholder 19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0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334786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9"/>
          <p:cNvSpPr txBox="1">
            <a:spLocks noGrp="1" noChangeArrowheads="1"/>
          </p:cNvSpPr>
          <p:nvPr>
            <p:ph type="ctrTitle"/>
          </p:nvPr>
        </p:nvSpPr>
        <p:spPr>
          <a:xfrm>
            <a:off x="177165" y="464185"/>
            <a:ext cx="2975610" cy="1420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0" name="Subtitle 10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6530" y="1957705"/>
            <a:ext cx="2981325" cy="2621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마 </a:t>
            </a:r>
            <a:r>
              <a:rPr lang="ko-KR" altLang="en-US" sz="11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스터</a:t>
            </a:r>
            <a:r>
              <a:rPr lang="ko-KR" altLang="en-US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텍스트 스타일을 편집합니다</a:t>
            </a:r>
            <a:r>
              <a:rPr lang="en-US" altLang="ko-KR" sz="11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Date Placeholder 1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4/20/2018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Footer Placeholder 1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/>
            </a:lvl1pPr>
          </a:lstStyle>
          <a:p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13" name="Slide Number Placeholder 1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19572" y="1995686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CE0025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ko-KR" altLang="en-US" sz="4400" dirty="0">
              <a:solidFill>
                <a:srgbClr val="CE00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3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4/20/2018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Footer Placeholder 4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 sz="1000"/>
            </a:lvl1pPr>
          </a:lstStyle>
          <a:p>
            <a:pPr algn="ctr" eaLnBrk="0" latinLnBrk="0"/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</a:p>
        </p:txBody>
      </p:sp>
      <p:sp>
        <p:nvSpPr>
          <p:cNvPr id="5" name="Slide Number Placeholder 5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143000" y="842010"/>
            <a:ext cx="6858635" cy="17913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143000" y="2701290"/>
            <a:ext cx="6858635" cy="12426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클릭하여 마스터 부제목 스타일 편집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3570" y="1282065"/>
            <a:ext cx="7887335" cy="21399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3570" y="3442335"/>
            <a:ext cx="7887335" cy="112522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86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29150" y="1369060"/>
            <a:ext cx="38868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992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9920" y="1261110"/>
            <a:ext cx="3868420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29920" y="1878330"/>
            <a:ext cx="3868420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29150" y="1261110"/>
            <a:ext cx="3888105" cy="6178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1800" b="1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29150" y="1878330"/>
            <a:ext cx="3888105" cy="27647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 noChangeArrowheads="1"/>
          </p:cNvSpPr>
          <p:nvPr>
            <p:ph type="dt"/>
          </p:nvPr>
        </p:nvSpPr>
        <p:spPr>
          <a:xfrm>
            <a:off x="4572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2018-04-20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 noChangeArrowheads="1"/>
          </p:cNvSpPr>
          <p:nvPr>
            <p:ph type="ftr"/>
          </p:nvPr>
        </p:nvSpPr>
        <p:spPr>
          <a:xfrm>
            <a:off x="3200400" y="4697730"/>
            <a:ext cx="27438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>
              <a:defRPr sz="900"/>
            </a:lvl1pPr>
          </a:lstStyle>
          <a:p>
            <a:pPr algn="ctr" defTabSz="508000"/>
            <a:r>
              <a:rPr lang="ko-KR" altLang="en-US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 noChangeArrowheads="1"/>
          </p:cNvSpPr>
          <p:nvPr>
            <p:ph type="sldNum" idx="12"/>
          </p:nvPr>
        </p:nvSpPr>
        <p:spPr>
          <a:xfrm>
            <a:off x="6858000" y="4697730"/>
            <a:ext cx="1829435" cy="343535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1800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0" r:id="rId2"/>
    <p:sldLayoutId id="2147483831" r:id="rId3"/>
    <p:sldLayoutId id="214748383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8650" y="273685"/>
            <a:ext cx="7887335" cy="9950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28650" y="1369060"/>
            <a:ext cx="7887335" cy="32645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171450" indent="-171450" algn="l" defTabSz="914400" fontAlgn="auto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2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 편집</a:t>
            </a:r>
            <a:endParaRPr lang="ko-KR" altLang="en-US" sz="2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286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0858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5430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00250" indent="-171450" algn="l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§"/>
            </a:pPr>
            <a:r>
              <a:rPr lang="en-US" altLang="ko-KR" sz="135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35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286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2018-04-20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028950" y="4766945"/>
            <a:ext cx="30867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457950" y="4766945"/>
            <a:ext cx="2058035" cy="27432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719455" y="941705"/>
            <a:ext cx="7706360" cy="101473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latin typeface="Arial" charset="0"/>
                <a:ea typeface="Arial" charset="0"/>
              </a:rPr>
              <a:t>Music Factory</a:t>
            </a:r>
            <a:endParaRPr lang="ko-KR" altLang="en-US" sz="60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795" y="3003798"/>
            <a:ext cx="7345680" cy="132343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spc="-35" dirty="0" smtClean="0">
                <a:solidFill>
                  <a:srgbClr val="000000"/>
                </a:solidFill>
                <a:latin typeface="Helvetica" charset="0"/>
                <a:ea typeface="Malgun Gothic" charset="0"/>
              </a:rPr>
              <a:t>Everyone can buy and sell </a:t>
            </a:r>
            <a:r>
              <a:rPr lang="en-US" altLang="ko-KR" sz="1600" b="0" cap="none" spc="-35" dirty="0" smtClean="0">
                <a:solidFill>
                  <a:srgbClr val="000000"/>
                </a:solidFill>
                <a:latin typeface="Helvetica" charset="0"/>
                <a:ea typeface="Malgun Gothic" charset="0"/>
              </a:rPr>
              <a:t>music</a:t>
            </a:r>
            <a:endParaRPr lang="en-US" altLang="ko-KR" sz="1600" spc="-35" dirty="0">
              <a:solidFill>
                <a:srgbClr val="000000"/>
              </a:solidFill>
              <a:latin typeface="Helvetica" charset="0"/>
              <a:ea typeface="Malgun Gothic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b="0" cap="none" spc="-35" dirty="0" smtClean="0">
              <a:solidFill>
                <a:srgbClr val="000000"/>
              </a:solidFill>
              <a:latin typeface="Helvetica" charset="0"/>
              <a:ea typeface="Malgun Gothic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spc="-35" dirty="0" smtClean="0">
                <a:solidFill>
                  <a:srgbClr val="000000"/>
                </a:solidFill>
                <a:latin typeface="Helvetica" charset="0"/>
                <a:ea typeface="Malgun Gothic" charset="0"/>
              </a:rPr>
              <a:t>-Open Market Platform-</a:t>
            </a:r>
            <a:endParaRPr lang="en-US" altLang="ko-KR" sz="1600" b="0" cap="none" spc="-35" dirty="0" smtClean="0">
              <a:solidFill>
                <a:srgbClr val="000000"/>
              </a:solidFill>
              <a:latin typeface="Helvetica" charset="0"/>
              <a:ea typeface="Malgun Gothic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600" spc="-35" dirty="0">
              <a:solidFill>
                <a:srgbClr val="000000"/>
              </a:solidFill>
              <a:latin typeface="Helvetica" charset="0"/>
              <a:ea typeface="Malgun Gothic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4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>
            <a:off x="-5080" y="0"/>
            <a:ext cx="3348990" cy="27114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174625" y="1133475"/>
            <a:ext cx="2988945" cy="136191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판매자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로그인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dirty="0">
                <a:solidFill>
                  <a:srgbClr val="595959"/>
                </a:solidFill>
                <a:latin typeface="Arial" charset="0"/>
                <a:ea typeface="Arial" charset="0"/>
              </a:rPr>
              <a:t>후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판매자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메인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페이지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접근시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자신이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등록한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상품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목록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확인 가능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상품 추가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수정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삭제 등의 기본적인 기능 구현 됨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4625" y="465454"/>
            <a:ext cx="2988945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ko-KR" altLang="en-US" sz="20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판매자 </a:t>
            </a:r>
            <a:r>
              <a:rPr lang="en-US" altLang="ko-KR" sz="2000" b="1" dirty="0">
                <a:solidFill>
                  <a:srgbClr val="262626"/>
                </a:solidFill>
                <a:latin typeface="Arial" charset="0"/>
                <a:ea typeface="Arial" charset="0"/>
              </a:rPr>
              <a:t>Main </a:t>
            </a:r>
            <a:r>
              <a:rPr lang="en-US" altLang="ko-KR" sz="20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Page</a:t>
            </a:r>
            <a:endParaRPr lang="ko-KR" altLang="en-US" sz="2000" b="1" dirty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420110" y="158750"/>
            <a:ext cx="648335" cy="8528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b="0" cap="none" dirty="0" smtClean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판매자</a:t>
            </a:r>
            <a:endParaRPr lang="ko-KR" altLang="en-US" sz="1650" b="0" cap="none" dirty="0" smtClean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  <p:pic>
        <p:nvPicPr>
          <p:cNvPr id="97" name="그림 96" descr="C:/Users/it/AppData/Roaming/PolarisOffice/ETemp/7944_12013528/fImage12325624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8300" y="2990850"/>
            <a:ext cx="2296160" cy="1659255"/>
          </a:xfrm>
          <a:prstGeom prst="rect">
            <a:avLst/>
          </a:prstGeom>
          <a:noFill/>
        </p:spPr>
      </p:pic>
      <p:pic>
        <p:nvPicPr>
          <p:cNvPr id="98" name="그림 97" descr="C:/Users/it/AppData/Roaming/PolarisOffice/ETemp/7944_12013528/fImage379958625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9010" y="2991485"/>
            <a:ext cx="2914015" cy="1628140"/>
          </a:xfrm>
          <a:prstGeom prst="rect">
            <a:avLst/>
          </a:prstGeom>
          <a:noFill/>
        </p:spPr>
      </p:pic>
      <p:sp>
        <p:nvSpPr>
          <p:cNvPr id="99" name="도형 98"/>
          <p:cNvSpPr>
            <a:spLocks/>
          </p:cNvSpPr>
          <p:nvPr/>
        </p:nvSpPr>
        <p:spPr>
          <a:xfrm>
            <a:off x="7012940" y="1696085"/>
            <a:ext cx="301625" cy="151765"/>
          </a:xfrm>
          <a:prstGeom prst="rect">
            <a:avLst/>
          </a:prstGeom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5290" y="339725"/>
            <a:ext cx="3990975" cy="253365"/>
          </a:xfrm>
          <a:prstGeom prst="rect">
            <a:avLst/>
          </a:prstGeom>
          <a:noFill/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6365" y="881380"/>
            <a:ext cx="4819650" cy="1635125"/>
          </a:xfrm>
          <a:prstGeom prst="rect">
            <a:avLst/>
          </a:prstGeom>
          <a:noFill/>
        </p:spPr>
      </p:pic>
      <p:sp>
        <p:nvSpPr>
          <p:cNvPr id="104" name="도형 103"/>
          <p:cNvSpPr>
            <a:spLocks/>
          </p:cNvSpPr>
          <p:nvPr/>
        </p:nvSpPr>
        <p:spPr>
          <a:xfrm>
            <a:off x="6715125" y="349250"/>
            <a:ext cx="818515" cy="231775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>
            <a:solidFill>
              <a:srgbClr val="FA003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8049260" y="1445260"/>
            <a:ext cx="381635" cy="13589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>
            <a:solidFill>
              <a:srgbClr val="FA003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6" name="도형 105"/>
          <p:cNvCxnSpPr>
            <a:stCxn id="104" idx="2"/>
          </p:cNvCxnSpPr>
          <p:nvPr/>
        </p:nvCxnSpPr>
        <p:spPr>
          <a:xfrm>
            <a:off x="7124065" y="580390"/>
            <a:ext cx="635" cy="384810"/>
          </a:xfrm>
          <a:prstGeom prst="straightConnector1">
            <a:avLst/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도형 108"/>
          <p:cNvSpPr>
            <a:spLocks/>
          </p:cNvSpPr>
          <p:nvPr/>
        </p:nvSpPr>
        <p:spPr>
          <a:xfrm>
            <a:off x="4747260" y="4468495"/>
            <a:ext cx="231140" cy="11938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 cap="flat" cmpd="sng">
            <a:solidFill>
              <a:srgbClr val="FA003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0" name="도형 109"/>
          <p:cNvSpPr>
            <a:spLocks/>
          </p:cNvSpPr>
          <p:nvPr/>
        </p:nvSpPr>
        <p:spPr>
          <a:xfrm flipH="1">
            <a:off x="4965700" y="1513205"/>
            <a:ext cx="3465195" cy="1478915"/>
          </a:xfrm>
          <a:prstGeom prst="bentConnector4">
            <a:avLst>
              <a:gd name="adj1" fmla="val -7324"/>
              <a:gd name="adj2" fmla="val 65981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 rot="5400000" flipH="1" flipV="1">
            <a:off x="5406390" y="3275965"/>
            <a:ext cx="767715" cy="1856740"/>
          </a:xfrm>
          <a:prstGeom prst="bentConnector4">
            <a:avLst>
              <a:gd name="adj1" fmla="val -18037"/>
              <a:gd name="adj2" fmla="val 90009"/>
            </a:avLst>
          </a:prstGeom>
          <a:ln w="9525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7125335" y="636905"/>
            <a:ext cx="996315" cy="185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cap="none" dirty="0" smtClean="0">
                <a:latin typeface="맑은 고딕" charset="0"/>
                <a:ea typeface="맑은 고딕" charset="0"/>
              </a:rPr>
              <a:t>판매자 메인페이지 이동</a:t>
            </a:r>
            <a:endParaRPr lang="ko-KR" altLang="en-US" sz="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3" name="텍스트 상자 112"/>
          <p:cNvSpPr txBox="1">
            <a:spLocks/>
          </p:cNvSpPr>
          <p:nvPr/>
        </p:nvSpPr>
        <p:spPr>
          <a:xfrm>
            <a:off x="6334760" y="2506980"/>
            <a:ext cx="1193800" cy="185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자신이 등록한 물건 상세보기</a:t>
            </a:r>
            <a:endParaRPr lang="ko-KR" altLang="en-US" sz="6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>
            <a:off x="5111750" y="4739005"/>
            <a:ext cx="1193800" cy="185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수정페이지 이동</a:t>
            </a:r>
            <a:endParaRPr lang="ko-KR" altLang="en-US" sz="6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>
            <a:off x="-5080" y="0"/>
            <a:ext cx="3349625" cy="271780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174625" y="1133475"/>
            <a:ext cx="2988945" cy="13619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구매자 로그인 후 장바구니 목록 </a:t>
            </a:r>
            <a:r>
              <a:rPr lang="ko-KR" altLang="en-US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접근시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등록된 물품 확인 가능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</a:p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주문 수량 수정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삭제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100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총금액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계산 등 기본적인 기능 구현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4625" y="465454"/>
            <a:ext cx="2988945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구매자 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Main Page</a:t>
            </a:r>
            <a:endParaRPr lang="ko-KR" altLang="en-US" sz="20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4518025" y="1905"/>
            <a:ext cx="683260" cy="8528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b="0" cap="none" dirty="0" smtClean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구매자</a:t>
            </a:r>
            <a:endParaRPr lang="ko-KR" altLang="en-US" sz="1650" b="0" cap="none" dirty="0" smtClean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  <p:pic>
        <p:nvPicPr>
          <p:cNvPr id="97" name="그림 96" descr="C:/Users/it/AppData/Roaming/PolarisOffice/ETemp/7944_12013528/fImage337443590194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3780" y="774065"/>
            <a:ext cx="3885565" cy="2285365"/>
          </a:xfrm>
          <a:prstGeom prst="rect">
            <a:avLst/>
          </a:prstGeom>
          <a:noFill/>
        </p:spPr>
      </p:pic>
      <p:pic>
        <p:nvPicPr>
          <p:cNvPr id="98" name="그림 97" descr="C:/Users/it/AppData/Roaming/PolarisOffice/ETemp/7944_12013528/fImage2981591482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2180" y="313690"/>
            <a:ext cx="3312160" cy="270510"/>
          </a:xfrm>
          <a:prstGeom prst="rect">
            <a:avLst/>
          </a:prstGeom>
          <a:noFill/>
        </p:spPr>
      </p:pic>
      <p:pic>
        <p:nvPicPr>
          <p:cNvPr id="99" name="그림 98" descr="C:/Users/it/AppData/Roaming/PolarisOffice/ETemp/7944_12013528/fImage3008359254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0915" y="3237230"/>
            <a:ext cx="4158615" cy="1430655"/>
          </a:xfrm>
          <a:prstGeom prst="rect">
            <a:avLst/>
          </a:prstGeom>
          <a:noFill/>
        </p:spPr>
      </p:pic>
      <p:sp>
        <p:nvSpPr>
          <p:cNvPr id="100" name="도형 99"/>
          <p:cNvSpPr>
            <a:spLocks/>
          </p:cNvSpPr>
          <p:nvPr/>
        </p:nvSpPr>
        <p:spPr>
          <a:xfrm>
            <a:off x="5502910" y="358775"/>
            <a:ext cx="696595" cy="191770"/>
          </a:xfrm>
          <a:prstGeom prst="rect">
            <a:avLst/>
          </a:prstGeom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1" name="도형 100"/>
          <p:cNvSpPr>
            <a:spLocks/>
          </p:cNvSpPr>
          <p:nvPr/>
        </p:nvSpPr>
        <p:spPr>
          <a:xfrm>
            <a:off x="6286500" y="2718435"/>
            <a:ext cx="557530" cy="191770"/>
          </a:xfrm>
          <a:prstGeom prst="rect">
            <a:avLst/>
          </a:prstGeom>
          <a:solidFill>
            <a:srgbClr val="C00000">
              <a:alpha val="785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 rot="5400000">
            <a:off x="3614420" y="1716405"/>
            <a:ext cx="3402965" cy="1070610"/>
          </a:xfrm>
          <a:prstGeom prst="bentConnector4">
            <a:avLst>
              <a:gd name="adj1" fmla="val 5593"/>
              <a:gd name="adj2" fmla="val 161958"/>
            </a:avLst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102"/>
          <p:cNvCxnSpPr>
            <a:stCxn id="101" idx="1"/>
          </p:cNvCxnSpPr>
          <p:nvPr/>
        </p:nvCxnSpPr>
        <p:spPr>
          <a:xfrm flipH="1">
            <a:off x="4124960" y="2814320"/>
            <a:ext cx="2162175" cy="762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>
            <a:off x="-5080" y="0"/>
            <a:ext cx="3349625" cy="271780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174625" y="1133475"/>
            <a:ext cx="2988945" cy="110799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 구매자가 구매하는 물건의 정보와 구매자의 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회원정보가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모두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나타나도록 설계 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 결제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시스템은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미구</a:t>
            </a:r>
            <a:r>
              <a:rPr lang="ko-KR" altLang="en-US" sz="1100" dirty="0" err="1">
                <a:solidFill>
                  <a:srgbClr val="595959"/>
                </a:solidFill>
                <a:latin typeface="Arial" charset="0"/>
                <a:ea typeface="Arial" charset="0"/>
              </a:rPr>
              <a:t>현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5259" y="465454"/>
            <a:ext cx="2988945" cy="4921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최종 결제</a:t>
            </a:r>
            <a:endParaRPr lang="ko-KR" altLang="en-US" sz="26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그림 95" descr="C:/Users/it/AppData/Roaming/PolarisOffice/ETemp/7944_12013528/fImage50316598239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5010" y="307975"/>
            <a:ext cx="3945255" cy="42354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7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 noChangeArrowheads="1"/>
          </p:cNvSpPr>
          <p:nvPr>
            <p:ph type="ctrTitle"/>
          </p:nvPr>
        </p:nvSpPr>
        <p:spPr>
          <a:xfrm>
            <a:off x="181610" y="238125"/>
            <a:ext cx="6766560" cy="47879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Development Process</a:t>
            </a:r>
            <a:endParaRPr lang="ko-KR" altLang="en-US" sz="36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TextBox 10"/>
          <p:cNvSpPr txBox="1">
            <a:spLocks noGrp="1" noChangeArrowheads="1"/>
          </p:cNvSpPr>
          <p:nvPr/>
        </p:nvSpPr>
        <p:spPr>
          <a:xfrm>
            <a:off x="323215" y="1151890"/>
            <a:ext cx="849757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sz="1800" b="1" dirty="0" smtClean="0">
                <a:solidFill>
                  <a:srgbClr val="000000"/>
                </a:solidFill>
                <a:latin typeface="Arial" charset="0"/>
                <a:ea typeface="Arial" charset="0"/>
              </a:rPr>
              <a:t>The </a:t>
            </a:r>
            <a:r>
              <a:rPr lang="en-US" altLang="ko-KR" sz="18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Development Process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4916805" y="1344930"/>
            <a:ext cx="2030095" cy="4381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FFFFFF"/>
                </a:solidFill>
                <a:latin typeface="Noto Sans CJK KR Light" charset="0"/>
                <a:ea typeface="Noto Sans CJK KR Light" charset="0"/>
              </a:rPr>
              <a:t>개발 환경</a:t>
            </a:r>
            <a:endParaRPr lang="ko-KR" altLang="en-US" sz="1500" b="0" cap="none" dirty="0" smtClean="0">
              <a:solidFill>
                <a:srgbClr val="FFFFFF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10800000">
            <a:off x="1621155" y="2057400"/>
            <a:ext cx="1080770" cy="880745"/>
          </a:xfrm>
          <a:prstGeom prst="flowChartDelay">
            <a:avLst/>
          </a:prstGeom>
          <a:noFill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>
            <a:off x="2710815" y="2941955"/>
            <a:ext cx="3744595" cy="635"/>
          </a:xfrm>
          <a:prstGeom prst="line">
            <a:avLst/>
          </a:prstGeom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>
            <a:off x="2700020" y="2056765"/>
            <a:ext cx="4631690" cy="12700"/>
          </a:xfrm>
          <a:prstGeom prst="line">
            <a:avLst/>
          </a:prstGeom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>
            <a:off x="6455410" y="2943225"/>
            <a:ext cx="1080770" cy="911860"/>
          </a:xfrm>
          <a:prstGeom prst="flowChartDelay">
            <a:avLst/>
          </a:prstGeom>
          <a:noFill/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>
            <a:off x="1761490" y="3839845"/>
            <a:ext cx="4680585" cy="1270"/>
          </a:xfrm>
          <a:prstGeom prst="line">
            <a:avLst/>
          </a:prstGeom>
          <a:ln w="381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21"/>
          <p:cNvSpPr>
            <a:spLocks/>
          </p:cNvSpPr>
          <p:nvPr/>
        </p:nvSpPr>
        <p:spPr>
          <a:xfrm>
            <a:off x="3589972" y="1865630"/>
            <a:ext cx="338455" cy="338455"/>
          </a:xfrm>
          <a:prstGeom prst="ellipse">
            <a:avLst/>
          </a:prstGeom>
          <a:blipFill rotWithShape="1"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1508760" y="2938145"/>
            <a:ext cx="2030095" cy="4381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FFFFFF"/>
                </a:solidFill>
                <a:latin typeface="Noto Sans CJK KR Light" charset="0"/>
                <a:ea typeface="Noto Sans CJK KR Light" charset="0"/>
              </a:rPr>
              <a:t>웹 페이지</a:t>
            </a:r>
            <a:endParaRPr lang="ko-KR" altLang="en-US" sz="1500" b="0" cap="none" dirty="0" smtClean="0">
              <a:solidFill>
                <a:srgbClr val="FFFFFF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538855" y="2773997"/>
            <a:ext cx="338455" cy="338455"/>
          </a:xfrm>
          <a:prstGeom prst="ellipse">
            <a:avLst/>
          </a:prstGeom>
          <a:blipFill rotWithShape="1"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2579370" y="3669030"/>
            <a:ext cx="338455" cy="338455"/>
          </a:xfrm>
          <a:prstGeom prst="ellipse">
            <a:avLst/>
          </a:prstGeom>
          <a:blipFill rotWithShape="1"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5219065" y="1450340"/>
            <a:ext cx="2030095" cy="4381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FFFFFF"/>
                </a:solidFill>
                <a:latin typeface="Noto Sans CJK KR Light" charset="0"/>
                <a:ea typeface="Noto Sans CJK KR Light" charset="0"/>
              </a:rPr>
              <a:t>roqkf</a:t>
            </a:r>
            <a:endParaRPr lang="ko-KR" altLang="en-US" sz="1500" b="0" cap="none" dirty="0" smtClean="0">
              <a:solidFill>
                <a:srgbClr val="FFFFFF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2523807" y="2328545"/>
            <a:ext cx="2329497" cy="4385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0" cap="none" dirty="0" smtClean="0">
                <a:solidFill>
                  <a:schemeClr val="tx1"/>
                </a:solidFill>
                <a:latin typeface="Noto Sans CJK KR Light" charset="0"/>
                <a:ea typeface="Noto Sans CJK KR Light" charset="0"/>
              </a:rPr>
              <a:t>기초적인 </a:t>
            </a:r>
            <a:r>
              <a:rPr lang="en-US" altLang="ko-KR" sz="1500" b="0" cap="none" dirty="0" smtClean="0">
                <a:solidFill>
                  <a:schemeClr val="tx1"/>
                </a:solidFill>
                <a:latin typeface="Noto Sans CJK KR Light" charset="0"/>
                <a:ea typeface="Noto Sans CJK KR Light" charset="0"/>
              </a:rPr>
              <a:t>웹 </a:t>
            </a:r>
            <a:r>
              <a:rPr lang="en-US" altLang="ko-KR" sz="1500" b="0" cap="none" dirty="0" err="1" smtClean="0">
                <a:solidFill>
                  <a:schemeClr val="tx1"/>
                </a:solidFill>
                <a:latin typeface="Noto Sans CJK KR Light" charset="0"/>
                <a:ea typeface="Noto Sans CJK KR Light" charset="0"/>
              </a:rPr>
              <a:t>페이지</a:t>
            </a:r>
            <a:r>
              <a:rPr lang="en-US" altLang="ko-KR" sz="1500" b="0" cap="none" dirty="0" smtClean="0">
                <a:solidFill>
                  <a:schemeClr val="tx1"/>
                </a:solidFill>
                <a:latin typeface="Noto Sans CJK KR Light" charset="0"/>
                <a:ea typeface="Noto Sans CJK KR Light" charset="0"/>
              </a:rPr>
              <a:t> </a:t>
            </a:r>
            <a:r>
              <a:rPr lang="ko-KR" altLang="en-US" sz="1500" dirty="0" err="1">
                <a:latin typeface="Noto Sans CJK KR Light" charset="0"/>
                <a:ea typeface="Noto Sans CJK KR Light" charset="0"/>
              </a:rPr>
              <a:t>完</a:t>
            </a:r>
            <a:endParaRPr lang="ko-KR" altLang="en-US" sz="1500" b="0" cap="none" dirty="0" smtClean="0">
              <a:solidFill>
                <a:schemeClr val="tx1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2748597" y="1480820"/>
            <a:ext cx="2030095" cy="4381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개발</a:t>
            </a:r>
            <a:endParaRPr lang="ko-KR" altLang="en-US" sz="1500" b="0" cap="none" dirty="0" smtClean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1729105" y="4008755"/>
            <a:ext cx="2030095" cy="39581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0" cap="none" dirty="0" err="1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포트포워딩</a:t>
            </a:r>
            <a:r>
              <a:rPr lang="ko-KR" altLang="en-US" sz="1500" b="0" cap="none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 및 서비스</a:t>
            </a:r>
            <a:endParaRPr lang="ko-KR" altLang="en-US" sz="1500" b="0" cap="none" dirty="0" smtClean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20" name="도형 21"/>
          <p:cNvSpPr>
            <a:spLocks/>
          </p:cNvSpPr>
          <p:nvPr/>
        </p:nvSpPr>
        <p:spPr>
          <a:xfrm>
            <a:off x="6055994" y="1865630"/>
            <a:ext cx="338455" cy="338455"/>
          </a:xfrm>
          <a:prstGeom prst="ellipse">
            <a:avLst/>
          </a:prstGeom>
          <a:blipFill rotWithShape="1"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0"/>
          <p:cNvSpPr>
            <a:spLocks/>
          </p:cNvSpPr>
          <p:nvPr/>
        </p:nvSpPr>
        <p:spPr>
          <a:xfrm>
            <a:off x="5214619" y="1480820"/>
            <a:ext cx="2030095" cy="3938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설</a:t>
            </a:r>
            <a:r>
              <a:rPr lang="ko-KR" altLang="en-US" sz="1500" dirty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계</a:t>
            </a:r>
            <a:endParaRPr lang="ko-KR" altLang="en-US" sz="1500" b="0" cap="none" dirty="0" smtClean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24" name="도형 25"/>
          <p:cNvSpPr>
            <a:spLocks/>
          </p:cNvSpPr>
          <p:nvPr/>
        </p:nvSpPr>
        <p:spPr>
          <a:xfrm>
            <a:off x="5593397" y="2768917"/>
            <a:ext cx="338455" cy="338455"/>
          </a:xfrm>
          <a:prstGeom prst="ellipse">
            <a:avLst/>
          </a:prstGeom>
          <a:blipFill rotWithShape="1"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도형 30"/>
          <p:cNvSpPr>
            <a:spLocks/>
          </p:cNvSpPr>
          <p:nvPr/>
        </p:nvSpPr>
        <p:spPr>
          <a:xfrm>
            <a:off x="4747576" y="2278697"/>
            <a:ext cx="2030095" cy="43858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0" cap="none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기타 </a:t>
            </a:r>
            <a:r>
              <a:rPr lang="en-US" altLang="ko-KR" sz="1500" b="0" cap="none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API </a:t>
            </a:r>
            <a:r>
              <a:rPr lang="ko-KR" altLang="en-US" sz="1500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추</a:t>
            </a:r>
            <a:r>
              <a:rPr lang="ko-KR" altLang="en-US" sz="1500" dirty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가</a:t>
            </a:r>
            <a:endParaRPr lang="ko-KR" altLang="en-US" sz="1500" b="0" cap="none" dirty="0" smtClean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  <p:sp>
        <p:nvSpPr>
          <p:cNvPr id="36" name="도형 27"/>
          <p:cNvSpPr>
            <a:spLocks/>
          </p:cNvSpPr>
          <p:nvPr/>
        </p:nvSpPr>
        <p:spPr>
          <a:xfrm>
            <a:off x="4677410" y="3699509"/>
            <a:ext cx="338455" cy="338455"/>
          </a:xfrm>
          <a:prstGeom prst="ellipse">
            <a:avLst/>
          </a:prstGeom>
          <a:blipFill rotWithShape="1">
            <a:blip r:embed="rId2" cstate="print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32"/>
          <p:cNvSpPr>
            <a:spLocks/>
          </p:cNvSpPr>
          <p:nvPr/>
        </p:nvSpPr>
        <p:spPr>
          <a:xfrm>
            <a:off x="3831589" y="4161155"/>
            <a:ext cx="2030095" cy="39382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0" cap="none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오류 </a:t>
            </a:r>
            <a:r>
              <a:rPr lang="ko-KR" altLang="en-US" sz="1500" dirty="0" smtClean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수</a:t>
            </a:r>
            <a:r>
              <a:rPr lang="ko-KR" altLang="en-US" sz="1500" dirty="0">
                <a:solidFill>
                  <a:srgbClr val="000000"/>
                </a:solidFill>
                <a:latin typeface="Noto Sans CJK KR Light" charset="0"/>
                <a:ea typeface="Noto Sans CJK KR Light" charset="0"/>
              </a:rPr>
              <a:t>정</a:t>
            </a:r>
            <a:endParaRPr lang="ko-KR" altLang="en-US" sz="1500" b="0" cap="none" dirty="0" smtClean="0">
              <a:solidFill>
                <a:srgbClr val="000000"/>
              </a:solidFill>
              <a:latin typeface="Noto Sans CJK KR Light" charset="0"/>
              <a:ea typeface="Noto Sans CJK K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1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>
            <a:spLocks noGrp="1" noChangeArrowheads="1"/>
          </p:cNvSpPr>
          <p:nvPr/>
        </p:nvSpPr>
        <p:spPr>
          <a:xfrm>
            <a:off x="755649" y="1743710"/>
            <a:ext cx="7489825" cy="137477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t"/>
          <a:lstStyle/>
          <a:p>
            <a:pPr marL="0" indent="0" algn="r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9600" b="1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AutoShape 9"/>
          <p:cNvSpPr>
            <a:spLocks noGrp="1" noChangeArrowheads="1"/>
          </p:cNvSpPr>
          <p:nvPr/>
        </p:nvSpPr>
        <p:spPr bwMode="auto">
          <a:xfrm>
            <a:off x="755650" y="1593215"/>
            <a:ext cx="2216785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rgbClr val="EFCD03">
                <a:alpha val="100000"/>
              </a:srgbClr>
            </a:solidFill>
            <a:prstDash val="solid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400" b="1" dirty="0" smtClean="0">
                <a:solidFill>
                  <a:srgbClr val="947F02"/>
                </a:solidFill>
                <a:latin typeface="맑은 고딕" charset="0"/>
                <a:ea typeface="맑은 고딕" charset="0"/>
              </a:rPr>
              <a:t>사용된 </a:t>
            </a:r>
            <a:r>
              <a:rPr lang="en-US" altLang="ko-KR" sz="1400" b="1" dirty="0" smtClean="0">
                <a:solidFill>
                  <a:srgbClr val="947F02"/>
                </a:solidFill>
                <a:latin typeface="맑은 고딕" charset="0"/>
                <a:ea typeface="맑은 고딕" charset="0"/>
              </a:rPr>
              <a:t>tool</a:t>
            </a:r>
            <a:endParaRPr lang="ko-KR" altLang="en-US" sz="1400" b="1" cap="none" dirty="0" smtClean="0">
              <a:solidFill>
                <a:srgbClr val="947F0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직사각형 11"/>
          <p:cNvSpPr>
            <a:spLocks noGrp="1" noChangeArrowheads="1"/>
          </p:cNvSpPr>
          <p:nvPr/>
        </p:nvSpPr>
        <p:spPr>
          <a:xfrm>
            <a:off x="826770" y="1902460"/>
            <a:ext cx="3724275" cy="12003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WINDOW 10 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JAVA 1.8.0_141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MySQL</a:t>
            </a: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TOMCAT </a:t>
            </a: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8.0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79705" y="141605"/>
            <a:ext cx="8230235" cy="486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MusicFactory</a:t>
            </a:r>
            <a:endParaRPr lang="ko-KR" altLang="en-US" sz="3600" b="1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TextBox 17"/>
          <p:cNvSpPr txBox="1">
            <a:spLocks noGrp="1" noChangeArrowheads="1"/>
          </p:cNvSpPr>
          <p:nvPr/>
        </p:nvSpPr>
        <p:spPr>
          <a:xfrm>
            <a:off x="302260" y="1105217"/>
            <a:ext cx="8497570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</a:pPr>
            <a:r>
              <a:rPr lang="en-US" altLang="ko-KR" b="1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Development Tool &amp; Tech</a:t>
            </a:r>
            <a:endParaRPr lang="ko-KR" altLang="en-US" sz="1800" b="1" dirty="0" smtClean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3" name="직사각형 22"/>
          <p:cNvSpPr>
            <a:spLocks noGrp="1" noChangeArrowheads="1"/>
          </p:cNvSpPr>
          <p:nvPr/>
        </p:nvSpPr>
        <p:spPr>
          <a:xfrm>
            <a:off x="4787265" y="1902460"/>
            <a:ext cx="3724275" cy="12003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Eclipse </a:t>
            </a: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4.7.1</a:t>
            </a: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200" b="1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리눅스</a:t>
            </a:r>
            <a:r>
              <a:rPr lang="ko-KR" altLang="en-US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서버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(Ubuntu 16.04.1)</a:t>
            </a: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Guthub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755650" y="3361690"/>
            <a:ext cx="7489824" cy="1375410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AutoShape 9"/>
          <p:cNvSpPr>
            <a:spLocks noGrp="1" noChangeArrowheads="1"/>
          </p:cNvSpPr>
          <p:nvPr/>
        </p:nvSpPr>
        <p:spPr bwMode="auto">
          <a:xfrm>
            <a:off x="755650" y="3208020"/>
            <a:ext cx="2216785" cy="32575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사용 기술</a:t>
            </a:r>
            <a:endParaRPr lang="ko-KR" altLang="en-US" sz="1400" b="1" cap="none" dirty="0" smtClean="0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직사각형 43"/>
          <p:cNvSpPr>
            <a:spLocks/>
          </p:cNvSpPr>
          <p:nvPr/>
        </p:nvSpPr>
        <p:spPr>
          <a:xfrm>
            <a:off x="2603500" y="3530600"/>
            <a:ext cx="1604010" cy="1200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Naver</a:t>
            </a: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Login API</a:t>
            </a: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Naver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Map API</a:t>
            </a: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CoolSMS</a:t>
            </a:r>
            <a:r>
              <a:rPr lang="en-US" altLang="ko-KR" sz="1200" b="1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 API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960755" y="3535045"/>
            <a:ext cx="1604010" cy="120032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1200" b="1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포트포워딩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DBCP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Json</a:t>
            </a:r>
            <a:r>
              <a:rPr lang="en-US" altLang="ko-KR" sz="1200" b="1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,</a:t>
            </a:r>
          </a:p>
          <a:p>
            <a:pPr marL="176530" indent="-176530" algn="l" defTabSz="914400" eaLnBrk="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200" b="1" cap="none" dirty="0" err="1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BootStrap</a:t>
            </a:r>
            <a:endParaRPr lang="ko-KR" altLang="en-US" sz="1200" b="1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>
            <a:spLocks/>
          </p:cNvSpPr>
          <p:nvPr/>
        </p:nvSpPr>
        <p:spPr>
          <a:xfrm>
            <a:off x="4007485" y="298450"/>
            <a:ext cx="1404620" cy="1008380"/>
          </a:xfrm>
          <a:prstGeom prst="ellipse">
            <a:avLst/>
          </a:prstGeom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err="1" smtClean="0">
                <a:solidFill>
                  <a:srgbClr val="FFFFFF"/>
                </a:solidFill>
                <a:latin typeface="Arial" charset="0"/>
                <a:ea typeface="Arial" charset="0"/>
              </a:rPr>
              <a:t>MusicFactory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>
            <a:off x="4921260" y="3549015"/>
            <a:ext cx="993120" cy="796925"/>
          </a:xfrm>
          <a:prstGeom prst="ellipse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err="1" smtClean="0">
                <a:solidFill>
                  <a:srgbClr val="FFFFFF"/>
                </a:solidFill>
                <a:latin typeface="Arial" charset="0"/>
                <a:ea typeface="Arial" charset="0"/>
              </a:rPr>
              <a:t>상품</a:t>
            </a: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 </a:t>
            </a: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편집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/>
        </p:nvSpPr>
        <p:spPr>
          <a:xfrm>
            <a:off x="7054215" y="1752600"/>
            <a:ext cx="987425" cy="987425"/>
          </a:xfrm>
          <a:prstGeom prst="ellipse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구매</a:t>
            </a:r>
            <a:r>
              <a:rPr lang="ko-KR" altLang="en-US" sz="1000" b="1" dirty="0">
                <a:solidFill>
                  <a:srgbClr val="FFFFFF"/>
                </a:solidFill>
                <a:latin typeface="Arial" charset="0"/>
                <a:ea typeface="Arial" charset="0"/>
              </a:rPr>
              <a:t>자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타원 5"/>
          <p:cNvSpPr>
            <a:spLocks/>
          </p:cNvSpPr>
          <p:nvPr/>
        </p:nvSpPr>
        <p:spPr>
          <a:xfrm>
            <a:off x="1395095" y="1715135"/>
            <a:ext cx="987425" cy="987425"/>
          </a:xfrm>
          <a:prstGeom prst="ellipse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최고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관리자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타원 6"/>
          <p:cNvSpPr>
            <a:spLocks/>
          </p:cNvSpPr>
          <p:nvPr/>
        </p:nvSpPr>
        <p:spPr>
          <a:xfrm>
            <a:off x="3459479" y="3547745"/>
            <a:ext cx="965835" cy="796925"/>
          </a:xfrm>
          <a:prstGeom prst="ellipse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상품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등록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4632960" y="2764155"/>
            <a:ext cx="858520" cy="711200"/>
          </a:xfrm>
          <a:prstGeom prst="bentConnector3">
            <a:avLst>
              <a:gd name="adj1" fmla="val 49926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>
            <a:spLocks/>
          </p:cNvSpPr>
          <p:nvPr/>
        </p:nvSpPr>
        <p:spPr>
          <a:xfrm>
            <a:off x="4213225" y="1703705"/>
            <a:ext cx="987425" cy="987425"/>
          </a:xfrm>
          <a:prstGeom prst="ellipse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판매자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타원 13"/>
          <p:cNvSpPr>
            <a:spLocks/>
          </p:cNvSpPr>
          <p:nvPr/>
        </p:nvSpPr>
        <p:spPr>
          <a:xfrm>
            <a:off x="7058952" y="3547110"/>
            <a:ext cx="1019125" cy="796925"/>
          </a:xfrm>
          <a:prstGeom prst="ellipse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err="1" smtClean="0">
                <a:solidFill>
                  <a:srgbClr val="FFFFFF"/>
                </a:solidFill>
                <a:latin typeface="Arial" charset="0"/>
                <a:ea typeface="Arial" charset="0"/>
              </a:rPr>
              <a:t>장바구니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5400000">
            <a:off x="3926840" y="2767965"/>
            <a:ext cx="857885" cy="702945"/>
          </a:xfrm>
          <a:prstGeom prst="bentConnector3">
            <a:avLst>
              <a:gd name="adj1" fmla="val 50032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rot="16200000" flipH="1">
            <a:off x="1875155" y="2734945"/>
            <a:ext cx="845820" cy="831215"/>
          </a:xfrm>
          <a:prstGeom prst="bentConnector3">
            <a:avLst>
              <a:gd name="adj1" fmla="val 49954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>
            <a:off x="1052830" y="2743835"/>
            <a:ext cx="845820" cy="814070"/>
          </a:xfrm>
          <a:prstGeom prst="bentConnector3">
            <a:avLst>
              <a:gd name="adj1" fmla="val 50028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>
            <a:spLocks/>
          </p:cNvSpPr>
          <p:nvPr/>
        </p:nvSpPr>
        <p:spPr>
          <a:xfrm>
            <a:off x="2222024" y="3549015"/>
            <a:ext cx="983297" cy="796925"/>
          </a:xfrm>
          <a:prstGeom prst="ellipse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000" b="1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판매자 상품</a:t>
            </a:r>
            <a:r>
              <a:rPr lang="en-US" altLang="ko-KR" sz="1000" b="1" cap="none" dirty="0" err="1" smtClean="0">
                <a:solidFill>
                  <a:srgbClr val="FFFFFF"/>
                </a:solidFill>
                <a:latin typeface="Arial" charset="0"/>
                <a:ea typeface="Arial" charset="0"/>
              </a:rPr>
              <a:t>확인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타원 18"/>
          <p:cNvSpPr>
            <a:spLocks/>
          </p:cNvSpPr>
          <p:nvPr/>
        </p:nvSpPr>
        <p:spPr>
          <a:xfrm>
            <a:off x="619125" y="3573145"/>
            <a:ext cx="936625" cy="796925"/>
          </a:xfrm>
          <a:prstGeom prst="ellipse">
            <a:avLst/>
          </a:prstGeom>
          <a:solidFill>
            <a:srgbClr val="E2794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판매자관리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rot="16200000" flipH="1">
            <a:off x="7126605" y="3122295"/>
            <a:ext cx="846455" cy="4445"/>
          </a:xfrm>
          <a:prstGeom prst="bentConnector3">
            <a:avLst>
              <a:gd name="adj1" fmla="val 49954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6200000" flipH="1">
            <a:off x="5924550" y="91440"/>
            <a:ext cx="408940" cy="2838450"/>
          </a:xfrm>
          <a:prstGeom prst="bentConnector3">
            <a:avLst>
              <a:gd name="adj1" fmla="val 49995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5400000">
            <a:off x="3094355" y="100330"/>
            <a:ext cx="409575" cy="2821940"/>
          </a:xfrm>
          <a:prstGeom prst="bentConnector3">
            <a:avLst>
              <a:gd name="adj1" fmla="val 50009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5400000" flipH="1" flipV="1">
            <a:off x="4509135" y="1503680"/>
            <a:ext cx="398145" cy="3810"/>
          </a:xfrm>
          <a:prstGeom prst="bentConnector3">
            <a:avLst>
              <a:gd name="adj1" fmla="val 50097"/>
            </a:avLst>
          </a:prstGeom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/>
          </p:cNvSpPr>
          <p:nvPr/>
        </p:nvSpPr>
        <p:spPr>
          <a:xfrm>
            <a:off x="329564" y="255905"/>
            <a:ext cx="5329555" cy="36933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b="1" cap="none" dirty="0" err="1" smtClean="0">
                <a:solidFill>
                  <a:srgbClr val="262626"/>
                </a:solidFill>
                <a:latin typeface="Arial" charset="0"/>
                <a:ea typeface="Arial" charset="0"/>
              </a:rPr>
              <a:t>MusicFactory</a:t>
            </a:r>
            <a:r>
              <a:rPr lang="en-US" altLang="ko-KR" sz="18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구</a:t>
            </a:r>
            <a:r>
              <a:rPr lang="ko-KR" altLang="en-US" b="1" dirty="0">
                <a:solidFill>
                  <a:srgbClr val="262626"/>
                </a:solidFill>
                <a:latin typeface="Arial" charset="0"/>
                <a:ea typeface="Arial" charset="0"/>
              </a:rPr>
              <a:t>조</a:t>
            </a:r>
            <a:endParaRPr lang="en-US" altLang="ko-KR" sz="18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 txBox="1">
            <a:spLocks/>
          </p:cNvSpPr>
          <p:nvPr/>
        </p:nvSpPr>
        <p:spPr>
          <a:xfrm>
            <a:off x="179705" y="141605"/>
            <a:ext cx="8230870" cy="4870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MusicFactory</a:t>
            </a:r>
            <a:endParaRPr lang="ko-KR" altLang="en-US" sz="36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9155" y="960120"/>
            <a:ext cx="2922270" cy="1303655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8530" y="2219960"/>
            <a:ext cx="2773045" cy="2930525"/>
          </a:xfrm>
          <a:prstGeom prst="rect">
            <a:avLst/>
          </a:prstGeom>
          <a:noFill/>
        </p:spPr>
      </p:pic>
      <p:sp>
        <p:nvSpPr>
          <p:cNvPr id="24" name="타원 23"/>
          <p:cNvSpPr>
            <a:spLocks/>
          </p:cNvSpPr>
          <p:nvPr/>
        </p:nvSpPr>
        <p:spPr>
          <a:xfrm>
            <a:off x="2134870" y="1899285"/>
            <a:ext cx="988060" cy="988060"/>
          </a:xfrm>
          <a:prstGeom prst="ellipse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네이버 API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>
          <a:xfrm>
            <a:off x="511175" y="2482215"/>
            <a:ext cx="986790" cy="986790"/>
          </a:xfrm>
          <a:prstGeom prst="ellipse">
            <a:avLst/>
          </a:prstGeom>
          <a:solidFill>
            <a:srgbClr val="8EBE5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회원가입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6" name="도형 25"/>
          <p:cNvCxnSpPr>
            <a:stCxn id="24" idx="6"/>
          </p:cNvCxnSpPr>
          <p:nvPr/>
        </p:nvCxnSpPr>
        <p:spPr>
          <a:xfrm flipV="1">
            <a:off x="3122295" y="1990725"/>
            <a:ext cx="2312670" cy="40322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 rot="21000000">
            <a:off x="3195320" y="1907540"/>
            <a:ext cx="150749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네이버 로그인 API </a:t>
            </a:r>
            <a:endParaRPr lang="ko-KR" altLang="en-US" sz="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(로그인, 회원가입)가능</a:t>
            </a:r>
            <a:endParaRPr lang="ko-KR" altLang="en-US" sz="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타원 27"/>
          <p:cNvSpPr>
            <a:spLocks/>
          </p:cNvSpPr>
          <p:nvPr/>
        </p:nvSpPr>
        <p:spPr>
          <a:xfrm>
            <a:off x="2118360" y="3077845"/>
            <a:ext cx="988060" cy="988060"/>
          </a:xfrm>
          <a:prstGeom prst="ellipse">
            <a:avLst/>
          </a:prstGeom>
          <a:solidFill>
            <a:srgbClr val="6EC1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사이트</a:t>
            </a:r>
            <a:endParaRPr lang="ko-KR" altLang="en-US" sz="10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29" name="도형 28"/>
          <p:cNvCxnSpPr>
            <a:stCxn id="28" idx="6"/>
          </p:cNvCxnSpPr>
          <p:nvPr/>
        </p:nvCxnSpPr>
        <p:spPr>
          <a:xfrm>
            <a:off x="3105785" y="3571875"/>
            <a:ext cx="1888490" cy="508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상자 29"/>
          <p:cNvSpPr txBox="1">
            <a:spLocks/>
          </p:cNvSpPr>
          <p:nvPr/>
        </p:nvSpPr>
        <p:spPr>
          <a:xfrm>
            <a:off x="3295015" y="3239770"/>
            <a:ext cx="150749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회원가입 페이지에서 </a:t>
            </a:r>
            <a:endParaRPr lang="ko-KR" altLang="en-US" sz="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가입 가능</a:t>
            </a:r>
            <a:endParaRPr lang="ko-KR" altLang="en-US" sz="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1" name="도형 30"/>
          <p:cNvCxnSpPr>
            <a:stCxn id="25" idx="6"/>
            <a:endCxn id="24" idx="2"/>
          </p:cNvCxnSpPr>
          <p:nvPr/>
        </p:nvCxnSpPr>
        <p:spPr>
          <a:xfrm flipV="1">
            <a:off x="1497330" y="2393315"/>
            <a:ext cx="638175" cy="58229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>
            <a:stCxn id="25" idx="6"/>
            <a:endCxn id="28" idx="2"/>
          </p:cNvCxnSpPr>
          <p:nvPr/>
        </p:nvCxnSpPr>
        <p:spPr>
          <a:xfrm>
            <a:off x="1497330" y="2974975"/>
            <a:ext cx="621665" cy="597535"/>
          </a:xfrm>
          <a:prstGeom prst="straightConnector1">
            <a:avLst/>
          </a:prstGeom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/>
          </p:cNvSpPr>
          <p:nvPr/>
        </p:nvSpPr>
        <p:spPr>
          <a:xfrm>
            <a:off x="256540" y="1071245"/>
            <a:ext cx="53295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285750" indent="-28575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Wingdings"/>
              <a:buChar char="§"/>
            </a:pPr>
            <a:r>
              <a:rPr lang="en-US" altLang="ko-KR" sz="18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회원가입 절차</a:t>
            </a:r>
            <a:endParaRPr lang="ko-KR" altLang="en-US" sz="18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 noGrp="1" noChangeArrowheads="1"/>
          </p:cNvSpPr>
          <p:nvPr/>
        </p:nvSpPr>
        <p:spPr>
          <a:xfrm>
            <a:off x="-5080" y="0"/>
            <a:ext cx="3348355" cy="270510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-20807045" y="-20807045"/>
            <a:ext cx="20807680" cy="3460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1. 오시는 길 버튼을 누르면 </a:t>
            </a:r>
            <a:endParaRPr lang="ko-KR" altLang="en-US" sz="1100" b="0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20807045" y="-20807045"/>
            <a:ext cx="20807680" cy="52260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</a:rPr>
              <a:t>Main Page</a:t>
            </a:r>
            <a:endParaRPr lang="ko-KR" altLang="en-US" sz="2800" b="1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Arial" charset="0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0895" y="-1270"/>
            <a:ext cx="5784215" cy="514286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101" name="도형 100"/>
          <p:cNvSpPr>
            <a:spLocks/>
          </p:cNvSpPr>
          <p:nvPr/>
        </p:nvSpPr>
        <p:spPr>
          <a:xfrm>
            <a:off x="7778750" y="59690"/>
            <a:ext cx="635635" cy="210185"/>
          </a:xfrm>
          <a:prstGeom prst="rect">
            <a:avLst/>
          </a:prstGeom>
          <a:solidFill>
            <a:srgbClr val="C00000">
              <a:alpha val="785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29"/>
          <a:stretch>
            <a:fillRect/>
          </a:stretch>
        </p:blipFill>
        <p:spPr>
          <a:xfrm>
            <a:off x="3362325" y="335280"/>
            <a:ext cx="5782310" cy="1389380"/>
          </a:xfrm>
          <a:prstGeom prst="rect">
            <a:avLst/>
          </a:prstGeom>
          <a:noFill/>
        </p:spPr>
      </p:pic>
      <p:sp>
        <p:nvSpPr>
          <p:cNvPr id="103" name="도형 102"/>
          <p:cNvSpPr>
            <a:spLocks/>
          </p:cNvSpPr>
          <p:nvPr/>
        </p:nvSpPr>
        <p:spPr>
          <a:xfrm>
            <a:off x="4061460" y="819150"/>
            <a:ext cx="4596765" cy="600075"/>
          </a:xfrm>
          <a:prstGeom prst="rect">
            <a:avLst/>
          </a:prstGeom>
          <a:solidFill>
            <a:srgbClr val="FA0030">
              <a:alpha val="1000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도형 103"/>
          <p:cNvSpPr>
            <a:spLocks/>
          </p:cNvSpPr>
          <p:nvPr/>
        </p:nvSpPr>
        <p:spPr>
          <a:xfrm>
            <a:off x="4302760" y="1727200"/>
            <a:ext cx="3763010" cy="2115820"/>
          </a:xfrm>
          <a:prstGeom prst="rect">
            <a:avLst/>
          </a:prstGeom>
          <a:solidFill>
            <a:srgbClr val="C00000">
              <a:alpha val="785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" name="텍스트 상자 104"/>
          <p:cNvSpPr txBox="1">
            <a:spLocks/>
          </p:cNvSpPr>
          <p:nvPr/>
        </p:nvSpPr>
        <p:spPr>
          <a:xfrm>
            <a:off x="4063365" y="604520"/>
            <a:ext cx="248285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2. Ajax 를 이용한 자동완성 기능</a:t>
            </a:r>
            <a:endParaRPr lang="ko-KR" altLang="en-US" sz="7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6" name="텍스트 상자 105"/>
          <p:cNvSpPr txBox="1">
            <a:spLocks/>
          </p:cNvSpPr>
          <p:nvPr/>
        </p:nvSpPr>
        <p:spPr>
          <a:xfrm>
            <a:off x="3523615" y="2230755"/>
            <a:ext cx="2482850" cy="3092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3. 이미지 클릭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상세페이지 이동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텍스트 상자 106"/>
          <p:cNvSpPr txBox="1">
            <a:spLocks/>
          </p:cNvSpPr>
          <p:nvPr/>
        </p:nvSpPr>
        <p:spPr>
          <a:xfrm>
            <a:off x="7748905" y="269240"/>
            <a:ext cx="2482850" cy="2012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1. 오시는길, 로그인</a:t>
            </a:r>
            <a:endParaRPr lang="ko-KR" altLang="en-US" sz="7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9" name="TextBox 108"/>
          <p:cNvSpPr txBox="1">
            <a:spLocks/>
          </p:cNvSpPr>
          <p:nvPr/>
        </p:nvSpPr>
        <p:spPr>
          <a:xfrm>
            <a:off x="93980" y="1121410"/>
            <a:ext cx="2988945" cy="31393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-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오시는길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버튼을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클릭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으로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회사의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위치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확인 가능</a:t>
            </a:r>
            <a:r>
              <a:rPr lang="en-US" altLang="ko-KR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(</a:t>
            </a:r>
            <a:r>
              <a:rPr lang="en-US" altLang="ko-KR" sz="1100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Naver</a:t>
            </a:r>
            <a:r>
              <a:rPr lang="en-US" altLang="ko-KR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Map API)</a:t>
            </a:r>
          </a:p>
          <a:p>
            <a:pPr marL="228600" indent="-2286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ko-KR" altLang="en-US" sz="1100" b="0" cap="none" dirty="0" smtClean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-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Ajax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를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이용하여 검색바에 한글자만 검색을 하여도 글자를 포함한 물건들이 검색되는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기능을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추가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.</a:t>
            </a:r>
            <a:endParaRPr lang="ko-KR" altLang="en-US" sz="1100" b="0" cap="none" dirty="0" smtClean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cap="none" dirty="0" smtClean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-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제품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이미지를 클릭하면 제품에 대한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상세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정보 확인 가능</a:t>
            </a:r>
            <a:endParaRPr lang="en-US" altLang="ko-KR" sz="1100" b="0" cap="none" dirty="0" smtClean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marL="171450" indent="-1714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100" dirty="0">
              <a:solidFill>
                <a:srgbClr val="595959"/>
              </a:solidFill>
              <a:latin typeface="Bahnschrift" charset="0"/>
              <a:ea typeface="Bahnschrift" charset="0"/>
            </a:endParaRPr>
          </a:p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-</a:t>
            </a:r>
            <a:r>
              <a:rPr lang="ko-KR" altLang="en-US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고객 문의 버튼을 통해 </a:t>
            </a:r>
            <a:r>
              <a:rPr lang="en-US" altLang="ko-KR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SMS </a:t>
            </a:r>
            <a:r>
              <a:rPr lang="ko-KR" altLang="en-US" sz="1100" dirty="0" smtClean="0">
                <a:solidFill>
                  <a:srgbClr val="595959"/>
                </a:solidFill>
                <a:latin typeface="Bahnschrift" charset="0"/>
                <a:ea typeface="Bahnschrift" charset="0"/>
              </a:rPr>
              <a:t>문자 메시지 보내기 가능</a:t>
            </a:r>
            <a:endParaRPr lang="ko-KR" altLang="en-US" sz="1100" b="0" cap="none" dirty="0" smtClean="0">
              <a:solidFill>
                <a:srgbClr val="595959"/>
              </a:solidFill>
              <a:latin typeface="Bahnschrift" charset="0"/>
              <a:ea typeface="Bahnschrift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1600" y="392430"/>
            <a:ext cx="2988945" cy="40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2000" b="1" dirty="0">
                <a:solidFill>
                  <a:srgbClr val="262626"/>
                </a:solidFill>
                <a:latin typeface="Arial" charset="0"/>
                <a:ea typeface="Arial" charset="0"/>
              </a:rPr>
              <a:t>Main Page</a:t>
            </a:r>
            <a:endParaRPr lang="ko-KR" altLang="en-US" sz="2000" b="1" dirty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>
            <a:off x="-5080" y="0"/>
            <a:ext cx="3348990" cy="27114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174625" y="1971040"/>
            <a:ext cx="298894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</a:t>
            </a:r>
            <a:r>
              <a:rPr lang="en-US" altLang="ko-KR" sz="1100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Naver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Map API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를 이용해 웹사이트 개발 장소 표시</a:t>
            </a:r>
            <a:endParaRPr lang="en-US" altLang="ko-KR" sz="1100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위치 </a:t>
            </a:r>
            <a:r>
              <a:rPr lang="ko-KR" altLang="en-US" sz="1100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마커는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고정되어 있음</a:t>
            </a: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4625" y="465454"/>
            <a:ext cx="298894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 err="1" smtClean="0">
                <a:solidFill>
                  <a:srgbClr val="262626"/>
                </a:solidFill>
                <a:latin typeface="Arial" charset="0"/>
                <a:ea typeface="Arial" charset="0"/>
              </a:rPr>
              <a:t>네이버</a:t>
            </a:r>
            <a:r>
              <a:rPr lang="ko-KR" altLang="en-US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 지도</a:t>
            </a:r>
            <a:endParaRPr lang="en-US" altLang="ko-KR" sz="20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(</a:t>
            </a:r>
            <a:r>
              <a:rPr lang="en-US" altLang="ko-KR" sz="2000" b="1" cap="none" dirty="0" err="1" smtClean="0">
                <a:solidFill>
                  <a:srgbClr val="262626"/>
                </a:solidFill>
                <a:latin typeface="Arial" charset="0"/>
                <a:ea typeface="Arial" charset="0"/>
              </a:rPr>
              <a:t>Naver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 Map API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)</a:t>
            </a:r>
            <a:endParaRPr lang="ko-KR" altLang="en-US" sz="20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1026" name="Picture 2" descr="C:\Users\kjs\Desktop\오늘자\Screenshot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10" y="1059645"/>
            <a:ext cx="5607424" cy="318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>
            <a:off x="-5080" y="0"/>
            <a:ext cx="3348990" cy="27114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174625" y="1971040"/>
            <a:ext cx="2988945" cy="136191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 Collsms에 있는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API를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이용하여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웹 개발자에게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문자 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메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시지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보내는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기능을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구</a:t>
            </a:r>
            <a:r>
              <a:rPr lang="ko-KR" altLang="en-US" sz="1100" dirty="0">
                <a:solidFill>
                  <a:srgbClr val="595959"/>
                </a:solidFill>
                <a:latin typeface="Arial" charset="0"/>
                <a:ea typeface="Arial" charset="0"/>
              </a:rPr>
              <a:t>현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로그인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한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회원들에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한에서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문자 메시지를 자유로이 보낼 수 있기에 활용도가 높음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.</a:t>
            </a:r>
            <a:endParaRPr lang="ko-KR" altLang="en-US" sz="1100" b="0" cap="none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4625" y="465454"/>
            <a:ext cx="298894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err="1" smtClean="0">
                <a:solidFill>
                  <a:srgbClr val="262626"/>
                </a:solidFill>
                <a:latin typeface="Arial" charset="0"/>
                <a:ea typeface="Arial" charset="0"/>
              </a:rPr>
              <a:t>메세지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000" b="1" cap="none" dirty="0" err="1" smtClean="0">
                <a:solidFill>
                  <a:srgbClr val="262626"/>
                </a:solidFill>
                <a:latin typeface="Arial" charset="0"/>
                <a:ea typeface="Arial" charset="0"/>
              </a:rPr>
              <a:t>전송</a:t>
            </a:r>
            <a:endParaRPr lang="en-US" altLang="ko-KR" sz="20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(</a:t>
            </a:r>
            <a:r>
              <a:rPr lang="en-US" altLang="ko-KR" sz="2000" b="1" cap="none" dirty="0" err="1" smtClean="0">
                <a:solidFill>
                  <a:srgbClr val="262626"/>
                </a:solidFill>
                <a:latin typeface="Arial" charset="0"/>
                <a:ea typeface="Arial" charset="0"/>
              </a:rPr>
              <a:t>CoolSMS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 API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)</a:t>
            </a:r>
            <a:endParaRPr lang="ko-KR" altLang="en-US" sz="20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0100" y="419100"/>
            <a:ext cx="4839970" cy="491490"/>
          </a:xfrm>
          <a:prstGeom prst="rect">
            <a:avLst/>
          </a:prstGeom>
          <a:noFill/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9485" y="1884680"/>
            <a:ext cx="2561590" cy="2145665"/>
          </a:xfrm>
          <a:prstGeom prst="rect">
            <a:avLst/>
          </a:prstGeom>
          <a:noFill/>
        </p:spPr>
      </p:pic>
      <p:sp>
        <p:nvSpPr>
          <p:cNvPr id="104" name="도형 103"/>
          <p:cNvSpPr>
            <a:spLocks/>
          </p:cNvSpPr>
          <p:nvPr/>
        </p:nvSpPr>
        <p:spPr>
          <a:xfrm rot="5400000">
            <a:off x="4618355" y="1074420"/>
            <a:ext cx="841375" cy="521335"/>
          </a:xfrm>
          <a:prstGeom prst="rightArrow">
            <a:avLst>
              <a:gd name="adj1" fmla="val 50000"/>
              <a:gd name="adj2" fmla="val 46374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2775" y="1536700"/>
            <a:ext cx="2098040" cy="3053080"/>
          </a:xfrm>
          <a:prstGeom prst="rect">
            <a:avLst/>
          </a:prstGeom>
          <a:noFill/>
        </p:spPr>
      </p:pic>
      <p:sp>
        <p:nvSpPr>
          <p:cNvPr id="106" name="도형 105"/>
          <p:cNvSpPr>
            <a:spLocks/>
          </p:cNvSpPr>
          <p:nvPr/>
        </p:nvSpPr>
        <p:spPr>
          <a:xfrm>
            <a:off x="7096125" y="2112645"/>
            <a:ext cx="1845945" cy="1929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저는 언제 판매할 수 있나요?</a:t>
            </a:r>
            <a:endParaRPr lang="ko-KR" altLang="en-US" sz="18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5109210" y="490855"/>
            <a:ext cx="666750" cy="349250"/>
          </a:xfrm>
          <a:prstGeom prst="rect">
            <a:avLst/>
          </a:prstGeom>
          <a:solidFill>
            <a:srgbClr val="C00000">
              <a:alpha val="785"/>
            </a:srgbClr>
          </a:solidFill>
          <a:ln w="25400" cap="flat" cmpd="sng">
            <a:solidFill>
              <a:srgbClr val="FA003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6136005" y="2367280"/>
            <a:ext cx="687070" cy="662940"/>
          </a:xfrm>
          <a:prstGeom prst="rightArrow">
            <a:avLst>
              <a:gd name="adj1" fmla="val 50000"/>
              <a:gd name="adj2" fmla="val 46374"/>
            </a:avLst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>
            <a:spLocks/>
          </p:cNvSpPr>
          <p:nvPr/>
        </p:nvSpPr>
        <p:spPr>
          <a:xfrm>
            <a:off x="-5080" y="0"/>
            <a:ext cx="3348990" cy="271145"/>
          </a:xfrm>
          <a:prstGeom prst="rect">
            <a:avLst/>
          </a:prstGeom>
          <a:solidFill>
            <a:srgbClr val="FA003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1" cap="none" dirty="0" smtClean="0">
                <a:solidFill>
                  <a:srgbClr val="FFFFFF"/>
                </a:solidFill>
                <a:latin typeface="Arial" charset="0"/>
                <a:ea typeface="Arial" charset="0"/>
              </a:rPr>
              <a:t>Lorem IPSUM</a:t>
            </a:r>
            <a:endParaRPr lang="ko-KR" altLang="en-US" sz="1100" b="1" cap="none" dirty="0" smtClean="0"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174625" y="1133475"/>
            <a:ext cx="2988945" cy="186974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최고관리자 로그인 후 최고관리자 메인 페이지 </a:t>
            </a:r>
            <a:r>
              <a:rPr lang="ko-KR" altLang="en-US" sz="1100" b="0" cap="none" dirty="0" err="1" smtClean="0">
                <a:solidFill>
                  <a:srgbClr val="595959"/>
                </a:solidFill>
                <a:latin typeface="Arial" charset="0"/>
                <a:ea typeface="Arial" charset="0"/>
              </a:rPr>
              <a:t>접근시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 홈페이지에 등록된 판매자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구매자</a:t>
            </a:r>
            <a:r>
              <a:rPr lang="en-US" altLang="ko-KR" sz="1100" b="0" cap="none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, 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제품 비율 등 확인 가능</a:t>
            </a:r>
            <a:endParaRPr lang="en-US" altLang="ko-KR" sz="1100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171450" indent="-1714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100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-</a:t>
            </a:r>
            <a:r>
              <a:rPr lang="ko-KR" altLang="en-US" sz="1100" dirty="0" smtClean="0">
                <a:solidFill>
                  <a:srgbClr val="595959"/>
                </a:solidFill>
                <a:latin typeface="Arial" charset="0"/>
                <a:ea typeface="Arial" charset="0"/>
              </a:rPr>
              <a:t>판매자의 판매 가능 여부를 사업자 번호를 통해 통제 할 수 있으며 쪽지 기능을 통해 경고 등의 조치를 취할 수 있음</a:t>
            </a:r>
            <a:endParaRPr lang="en-US" altLang="ko-KR" sz="1100" dirty="0" smtClean="0">
              <a:solidFill>
                <a:srgbClr val="595959"/>
              </a:solidFill>
              <a:latin typeface="Arial" charset="0"/>
              <a:ea typeface="Arial" charset="0"/>
            </a:endParaRPr>
          </a:p>
        </p:txBody>
      </p:sp>
      <p:sp>
        <p:nvSpPr>
          <p:cNvPr id="35" name="TextBox 34"/>
          <p:cNvSpPr txBox="1">
            <a:spLocks/>
          </p:cNvSpPr>
          <p:nvPr/>
        </p:nvSpPr>
        <p:spPr>
          <a:xfrm>
            <a:off x="174625" y="465454"/>
            <a:ext cx="2988945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최고관리자 </a:t>
            </a:r>
            <a:r>
              <a:rPr lang="en-US" altLang="ko-KR" sz="2000" b="1" cap="none" dirty="0" smtClean="0">
                <a:solidFill>
                  <a:srgbClr val="262626"/>
                </a:solidFill>
                <a:latin typeface="Arial" charset="0"/>
                <a:ea typeface="Arial" charset="0"/>
              </a:rPr>
              <a:t>Main Page</a:t>
            </a:r>
            <a:endParaRPr lang="ko-KR" altLang="en-US" sz="2000" b="1" cap="none" dirty="0" smtClean="0">
              <a:solidFill>
                <a:srgbClr val="262626"/>
              </a:solidFill>
              <a:latin typeface="Arial" charset="0"/>
              <a:ea typeface="Arial" charset="0"/>
            </a:endParaRPr>
          </a:p>
        </p:txBody>
      </p:sp>
      <p:sp>
        <p:nvSpPr>
          <p:cNvPr id="96" name="도형 95"/>
          <p:cNvSpPr>
            <a:spLocks/>
          </p:cNvSpPr>
          <p:nvPr/>
        </p:nvSpPr>
        <p:spPr>
          <a:xfrm>
            <a:off x="3420110" y="158750"/>
            <a:ext cx="648335" cy="8528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b="0" cap="none" dirty="0" smtClean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판매자</a:t>
            </a:r>
            <a:endParaRPr lang="ko-KR" altLang="en-US" sz="1650" b="0" cap="none" dirty="0" smtClean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  <p:pic>
        <p:nvPicPr>
          <p:cNvPr id="20" name="그림 19" descr="C:/Users/it/AppData/Roaming/PolarisOffice/ETemp/7944_12013528/fImage374566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9947" y="496252"/>
            <a:ext cx="2905125" cy="216535"/>
          </a:xfrm>
          <a:prstGeom prst="rect">
            <a:avLst/>
          </a:prstGeom>
          <a:noFill/>
        </p:spPr>
      </p:pic>
      <p:pic>
        <p:nvPicPr>
          <p:cNvPr id="21" name="그림 20" descr="C:/Users/it/AppData/Roaming/PolarisOffice/ETemp/7944_12013528/fImage4817366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9947" y="772477"/>
            <a:ext cx="2905125" cy="2106295"/>
          </a:xfrm>
          <a:prstGeom prst="rect">
            <a:avLst/>
          </a:prstGeom>
          <a:noFill/>
        </p:spPr>
      </p:pic>
      <p:sp>
        <p:nvSpPr>
          <p:cNvPr id="22" name="도형 7"/>
          <p:cNvSpPr>
            <a:spLocks/>
          </p:cNvSpPr>
          <p:nvPr/>
        </p:nvSpPr>
        <p:spPr>
          <a:xfrm>
            <a:off x="6681693" y="789305"/>
            <a:ext cx="1896725" cy="6883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0">
            <a:noFill/>
            <a:prstDash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관리자는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페이지에서</a:t>
            </a:r>
            <a:endParaRPr lang="ko-KR" altLang="en-US" sz="1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현재 상태를 통계로</a:t>
            </a:r>
            <a:endParaRPr lang="ko-KR" altLang="en-US" sz="1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간략하게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확인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가능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 descr="C:/Users/it/AppData/Roaming/PolarisOffice/ETemp/7944_12013528/fImage38445664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3910" y="3066731"/>
            <a:ext cx="3411538" cy="185991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5" name="도형 21"/>
          <p:cNvSpPr>
            <a:spLocks/>
          </p:cNvSpPr>
          <p:nvPr/>
        </p:nvSpPr>
        <p:spPr>
          <a:xfrm>
            <a:off x="5439727" y="1096962"/>
            <a:ext cx="432435" cy="216535"/>
          </a:xfrm>
          <a:prstGeom prst="rect">
            <a:avLst/>
          </a:prstGeom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26"/>
          <p:cNvSpPr>
            <a:spLocks/>
          </p:cNvSpPr>
          <p:nvPr/>
        </p:nvSpPr>
        <p:spPr>
          <a:xfrm>
            <a:off x="6827584" y="3507854"/>
            <a:ext cx="2304255" cy="6699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0">
            <a:noFill/>
            <a:prstDash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판매자의 활동을 승인 </a:t>
            </a: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또는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중지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cap="none" dirty="0" err="1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시킬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100" b="0" cap="none" dirty="0" smtClean="0">
                <a:solidFill>
                  <a:srgbClr val="000000"/>
                </a:solidFill>
                <a:latin typeface="맑은 고딕" charset="0"/>
                <a:ea typeface="맑은 고딕" charset="0"/>
              </a:rPr>
              <a:t>수 있으며 판매자가 올린 판매 목록을 볼 수 있음</a:t>
            </a:r>
            <a:endParaRPr lang="ko-KR" altLang="en-US" sz="1100" b="0" cap="none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7"/>
          <p:cNvSpPr>
            <a:spLocks/>
          </p:cNvSpPr>
          <p:nvPr/>
        </p:nvSpPr>
        <p:spPr>
          <a:xfrm>
            <a:off x="6010909" y="954705"/>
            <a:ext cx="650875" cy="349885"/>
          </a:xfrm>
          <a:prstGeom prst="rightArrow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40"/>
          <p:cNvSpPr>
            <a:spLocks/>
          </p:cNvSpPr>
          <p:nvPr/>
        </p:nvSpPr>
        <p:spPr>
          <a:xfrm>
            <a:off x="5096192" y="510222"/>
            <a:ext cx="789305" cy="216535"/>
          </a:xfrm>
          <a:prstGeom prst="rect">
            <a:avLst/>
          </a:prstGeom>
          <a:solidFill>
            <a:srgbClr val="C00000">
              <a:alpha val="9812"/>
            </a:srgbClr>
          </a:solidFill>
          <a:ln w="25400" cap="flat" cmpd="sng">
            <a:solidFill>
              <a:schemeClr val="accent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44"/>
          <p:cNvSpPr>
            <a:spLocks/>
          </p:cNvSpPr>
          <p:nvPr/>
        </p:nvSpPr>
        <p:spPr>
          <a:xfrm>
            <a:off x="3474402" y="115887"/>
            <a:ext cx="1230630" cy="47244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50" b="0" cap="none" dirty="0" smtClean="0">
                <a:solidFill>
                  <a:srgbClr val="FFFFFF"/>
                </a:solidFill>
                <a:latin typeface="Noto Sans CJK KR Medium" charset="0"/>
                <a:ea typeface="Noto Sans CJK KR Medium" charset="0"/>
              </a:rPr>
              <a:t>최고관리자</a:t>
            </a:r>
            <a:endParaRPr lang="ko-KR" altLang="en-US" sz="1650" b="0" cap="none" dirty="0" smtClean="0">
              <a:solidFill>
                <a:srgbClr val="FFFFFF"/>
              </a:solidFill>
              <a:latin typeface="Noto Sans CJK KR Medium" charset="0"/>
              <a:ea typeface="Noto Sans CJK KR Medium" charset="0"/>
            </a:endParaRPr>
          </a:p>
        </p:txBody>
      </p:sp>
      <p:sp>
        <p:nvSpPr>
          <p:cNvPr id="36" name="도형 27"/>
          <p:cNvSpPr>
            <a:spLocks/>
          </p:cNvSpPr>
          <p:nvPr/>
        </p:nvSpPr>
        <p:spPr>
          <a:xfrm>
            <a:off x="6054987" y="3464119"/>
            <a:ext cx="650875" cy="349885"/>
          </a:xfrm>
          <a:prstGeom prst="rightArrow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Pages>15</Pages>
  <Words>426</Words>
  <Characters>0</Characters>
  <Application>Microsoft Office PowerPoint</Application>
  <DocSecurity>0</DocSecurity>
  <PresentationFormat>화면 슬라이드 쇼(16:9)</PresentationFormat>
  <Lines>0</Lines>
  <Paragraphs>118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오피스 테마</vt:lpstr>
      <vt:lpstr>Office theme</vt:lpstr>
      <vt:lpstr>PowerPoint 프레젠테이션</vt:lpstr>
      <vt:lpstr>Development Process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오정섭</dc:creator>
  <cp:lastModifiedBy>kjs</cp:lastModifiedBy>
  <cp:revision>8</cp:revision>
  <dcterms:modified xsi:type="dcterms:W3CDTF">2018-04-19T16:34:19Z</dcterms:modified>
</cp:coreProperties>
</file>