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4122" r:id="rId39"/>
    <p:sldMasterId id="2147484123" r:id="rId41"/>
    <p:sldMasterId id="2147484124" r:id="rId43"/>
    <p:sldMasterId id="2147484125" r:id="rId45"/>
  </p:sldMasterIdLst>
  <p:notesMasterIdLst>
    <p:notesMasterId r:id="rId49"/>
  </p:notesMasterIdLst>
  <p:handoutMasterIdLst>
    <p:handoutMasterId r:id="rId47"/>
  </p:handoutMasterIdLst>
  <p:sldIdLst>
    <p:sldId id="256" r:id="rId51"/>
    <p:sldId id="257" r:id="rId52"/>
    <p:sldId id="260" r:id="rId53"/>
    <p:sldId id="264" r:id="rId54"/>
    <p:sldId id="258" r:id="rId55"/>
    <p:sldId id="277" r:id="rId56"/>
    <p:sldId id="266" r:id="rId57"/>
    <p:sldId id="275" r:id="rId58"/>
    <p:sldId id="281" r:id="rId59"/>
    <p:sldId id="267" r:id="rId60"/>
    <p:sldId id="276" r:id="rId61"/>
    <p:sldId id="279" r:id="rId62"/>
    <p:sldId id="278" r:id="rId63"/>
    <p:sldId id="273" r:id="rId64"/>
    <p:sldId id="262" r:id="rId65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247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1617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B3B3B"/>
    <a:srgbClr val="363636"/>
    <a:srgbClr val="2A2A2A"/>
    <a:srgbClr val="6EC1DF"/>
    <a:srgbClr val="E2794C"/>
    <a:srgbClr val="8EBE5A"/>
    <a:srgbClr val="EAE3D9"/>
    <a:srgbClr val="FCF4E9"/>
    <a:srgbClr val="947F02"/>
    <a:srgbClr val="EFCD0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64" autoAdjust="0"/>
    <p:restoredTop sz="94799" autoAdjust="0"/>
  </p:normalViewPr>
  <p:slideViewPr>
    <p:cSldViewPr snapToGrid="1" snapToObjects="1">
      <p:cViewPr varScale="1">
        <p:scale>
          <a:sx n="128" d="100"/>
          <a:sy n="128" d="100"/>
        </p:scale>
        <p:origin x="126" y="516"/>
      </p:cViewPr>
      <p:guideLst>
        <p:guide orient="horz" pos="161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1" snapToObjects="1">
      <p:cViewPr varScale="1">
        <p:scale>
          <a:sx n="122" d="100"/>
          <a:sy n="122" d="100"/>
        </p:scale>
        <p:origin x="-5046" y="-114"/>
      </p:cViewPr>
      <p:guideLst>
        <p:guide orient="horz" pos="1617"/>
        <p:guide pos="287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9" Type="http://schemas.openxmlformats.org/officeDocument/2006/relationships/slideMaster" Target="slideMasters/slideMaster1.xml"></Relationship><Relationship Id="rId40" Type="http://schemas.openxmlformats.org/officeDocument/2006/relationships/theme" Target="theme/theme1.xml"></Relationship><Relationship Id="rId41" Type="http://schemas.openxmlformats.org/officeDocument/2006/relationships/slideMaster" Target="slideMasters/slideMaster2.xml"></Relationship><Relationship Id="rId43" Type="http://schemas.openxmlformats.org/officeDocument/2006/relationships/slideMaster" Target="slideMasters/slideMaster3.xml"></Relationship><Relationship Id="rId45" Type="http://schemas.openxmlformats.org/officeDocument/2006/relationships/slideMaster" Target="slideMasters/slideMaster4.xml"></Relationship><Relationship Id="rId47" Type="http://schemas.openxmlformats.org/officeDocument/2006/relationships/handoutMaster" Target="handoutMasters/handoutMaster1.xml"></Relationship><Relationship Id="rId49" Type="http://schemas.openxmlformats.org/officeDocument/2006/relationships/notesMaster" Target="notesMasters/notesMaster1.xml"></Relationship><Relationship Id="rId51" Type="http://schemas.openxmlformats.org/officeDocument/2006/relationships/slide" Target="slides/slide1.xml"></Relationship><Relationship Id="rId52" Type="http://schemas.openxmlformats.org/officeDocument/2006/relationships/slide" Target="slides/slide2.xml"></Relationship><Relationship Id="rId53" Type="http://schemas.openxmlformats.org/officeDocument/2006/relationships/slide" Target="slides/slide3.xml"></Relationship><Relationship Id="rId54" Type="http://schemas.openxmlformats.org/officeDocument/2006/relationships/slide" Target="slides/slide4.xml"></Relationship><Relationship Id="rId55" Type="http://schemas.openxmlformats.org/officeDocument/2006/relationships/slide" Target="slides/slide5.xml"></Relationship><Relationship Id="rId56" Type="http://schemas.openxmlformats.org/officeDocument/2006/relationships/slide" Target="slides/slide6.xml"></Relationship><Relationship Id="rId57" Type="http://schemas.openxmlformats.org/officeDocument/2006/relationships/slide" Target="slides/slide7.xml"></Relationship><Relationship Id="rId58" Type="http://schemas.openxmlformats.org/officeDocument/2006/relationships/slide" Target="slides/slide8.xml"></Relationship><Relationship Id="rId59" Type="http://schemas.openxmlformats.org/officeDocument/2006/relationships/slide" Target="slides/slide9.xml"></Relationship><Relationship Id="rId60" Type="http://schemas.openxmlformats.org/officeDocument/2006/relationships/slide" Target="slides/slide10.xml"></Relationship><Relationship Id="rId61" Type="http://schemas.openxmlformats.org/officeDocument/2006/relationships/slide" Target="slides/slide11.xml"></Relationship><Relationship Id="rId62" Type="http://schemas.openxmlformats.org/officeDocument/2006/relationships/slide" Target="slides/slide12.xml"></Relationship><Relationship Id="rId63" Type="http://schemas.openxmlformats.org/officeDocument/2006/relationships/slide" Target="slides/slide13.xml"></Relationship><Relationship Id="rId64" Type="http://schemas.openxmlformats.org/officeDocument/2006/relationships/slide" Target="slides/slide14.xml"></Relationship><Relationship Id="rId65" Type="http://schemas.openxmlformats.org/officeDocument/2006/relationships/slide" Target="slides/slide15.xml"></Relationship><Relationship Id="rId68" Type="http://schemas.openxmlformats.org/officeDocument/2006/relationships/viewProps" Target="viewProps.xml"></Relationship><Relationship Id="rId6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12FC9-FEB2-4077-87CE-6A91ACFE3D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바닥글 개체 틀 3"/>
          <p:cNvSpPr txBox="1">
            <a:spLocks/>
          </p:cNvSpPr>
          <p:nvPr>
            <p:ph type="ftr" idx="10"/>
          </p:nvPr>
        </p:nvSpPr>
        <p:spPr>
          <a:xfrm rot="0">
            <a:off x="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1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algn="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 noGrp="1" noChangeArrowheads="1"/>
          </p:cNvSpPr>
          <p:nvPr>
            <p:ph type="ctrTitle"/>
          </p:nvPr>
        </p:nvSpPr>
        <p:spPr>
          <a:xfrm>
            <a:off x="978535" y="1046480"/>
            <a:ext cx="7132955" cy="9290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rgbClr val="CE0025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Subtitle 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588260" y="2063750"/>
            <a:ext cx="394652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Date Placeholder 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Footer Placeholder 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0" name="Slide Number Placeholder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2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42900"/>
            <a:ext cx="2949575" cy="12007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87470" y="740410"/>
            <a:ext cx="4629785" cy="36556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1542415"/>
            <a:ext cx="2949575" cy="28594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9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42900"/>
            <a:ext cx="2949575" cy="12007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3887470" y="740410"/>
            <a:ext cx="4629785" cy="36556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1542415"/>
            <a:ext cx="2949575" cy="28594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9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1369060"/>
            <a:ext cx="7887335" cy="326326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543675" y="273685"/>
            <a:ext cx="1971675" cy="435927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273685"/>
            <a:ext cx="5800725" cy="435927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143000" y="842010"/>
            <a:ext cx="6858635" cy="17913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143000" y="2701925"/>
            <a:ext cx="6858635" cy="12414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369060"/>
            <a:ext cx="7887335" cy="32632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4205" y="1282700"/>
            <a:ext cx="7887335" cy="21393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4205" y="3442335"/>
            <a:ext cx="7887335" cy="11245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35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369060"/>
            <a:ext cx="3886835" cy="32632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29150" y="1369060"/>
            <a:ext cx="3886835" cy="32632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4524" y="-826"/>
            <a:ext cx="9144000" cy="95157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Subtitle 18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20675" y="1174750"/>
            <a:ext cx="4744720" cy="373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lvl1pPr>
          </a:lstStyle>
          <a:p>
            <a: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ko-KR" altLang="en-US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.</a:t>
            </a:r>
            <a:endParaRPr lang="ko-KR" altLang="en-US" sz="1800" b="1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Placeholder 19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0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9920" y="1261110"/>
            <a:ext cx="3869055" cy="617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35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29920" y="1878330"/>
            <a:ext cx="3869055" cy="2764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29150" y="1261110"/>
            <a:ext cx="3888105" cy="617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35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29150" y="1878330"/>
            <a:ext cx="3888105" cy="2764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42900"/>
            <a:ext cx="2949575" cy="12007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87470" y="740410"/>
            <a:ext cx="4629785" cy="36556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±¼¸²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±¼¸²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1542415"/>
            <a:ext cx="2949575" cy="28594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9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42900"/>
            <a:ext cx="2949575" cy="12007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3887470" y="740410"/>
            <a:ext cx="4629785" cy="36556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1542415"/>
            <a:ext cx="2949575" cy="28594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9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1369060"/>
            <a:ext cx="7887335" cy="326326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543675" y="273685"/>
            <a:ext cx="1971675" cy="435927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273685"/>
            <a:ext cx="5800725" cy="435927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143000" y="842010"/>
            <a:ext cx="6858635" cy="17913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143000" y="2701290"/>
            <a:ext cx="6858635" cy="12426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369060"/>
            <a:ext cx="7887335" cy="3264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3570" y="1282065"/>
            <a:ext cx="7887335" cy="21399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3570" y="3442335"/>
            <a:ext cx="7887335" cy="11252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77165" y="464185"/>
            <a:ext cx="2975610" cy="1420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176530" y="1957705"/>
            <a:ext cx="2981325" cy="2621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마 </a:t>
            </a:r>
            <a:r>
              <a:rPr lang="ko-KR" altLang="en-US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스터</a:t>
            </a:r>
            <a:r>
              <a:rPr lang="ko-KR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텍스트 스타일을 편집합니다</a:t>
            </a:r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Date Placeholder 1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Footer Placeholder 1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3" name="Slide Number Placeholder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369060"/>
            <a:ext cx="3886835" cy="3264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29150" y="1369060"/>
            <a:ext cx="3886835" cy="3264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9920" y="1261110"/>
            <a:ext cx="3868420" cy="617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29920" y="1878330"/>
            <a:ext cx="3868420" cy="27647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29150" y="1261110"/>
            <a:ext cx="3888105" cy="617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29150" y="1878330"/>
            <a:ext cx="3888105" cy="27647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42900"/>
            <a:ext cx="2949575" cy="12007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87470" y="740410"/>
            <a:ext cx="4629785" cy="36556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4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±¼¸²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±¼¸²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1543050"/>
            <a:ext cx="2949575" cy="28594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42900"/>
            <a:ext cx="2949575" cy="12007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3887470" y="740410"/>
            <a:ext cx="4629785" cy="36556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1543050"/>
            <a:ext cx="2949575" cy="28594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1369060"/>
            <a:ext cx="7887335" cy="326453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543675" y="273685"/>
            <a:ext cx="1972310" cy="435991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273685"/>
            <a:ext cx="5801360" cy="435991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19572" y="1995686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CE0025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4400" dirty="0">
              <a:solidFill>
                <a:srgbClr val="CE00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Footer Placeholder 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 sz="1000"/>
            </a:lvl1pPr>
          </a:lstStyle>
          <a:p>
            <a:pPr algn="ctr" eaLnBrk="0" latinLnBrk="0"/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5" name="Slide Number Placeholder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143000" y="842010"/>
            <a:ext cx="6858635" cy="17913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143000" y="2701925"/>
            <a:ext cx="6858635" cy="12414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369060"/>
            <a:ext cx="7887335" cy="32632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4205" y="1282700"/>
            <a:ext cx="7887335" cy="21393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4205" y="3442335"/>
            <a:ext cx="7887335" cy="11245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35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369060"/>
            <a:ext cx="3886835" cy="32632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29150" y="1369060"/>
            <a:ext cx="3886835" cy="32632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9920" y="1261110"/>
            <a:ext cx="3869055" cy="617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35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29920" y="1878330"/>
            <a:ext cx="3869055" cy="2764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29150" y="1261110"/>
            <a:ext cx="3888105" cy="617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350" cap="none" dirty="0" smtClean="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29150" y="1878330"/>
            <a:ext cx="3888105" cy="27641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slideLayout" Target="../slideLayouts/slideLayout6.xml"></Relationship><Relationship Id="rId3" Type="http://schemas.openxmlformats.org/officeDocument/2006/relationships/slideLayout" Target="../slideLayouts/slideLayout7.xml"></Relationship><Relationship Id="rId4" Type="http://schemas.openxmlformats.org/officeDocument/2006/relationships/slideLayout" Target="../slideLayouts/slideLayout8.xml"></Relationship><Relationship Id="rId5" Type="http://schemas.openxmlformats.org/officeDocument/2006/relationships/slideLayout" Target="../slideLayouts/slideLayout9.xml"></Relationship><Relationship Id="rId6" Type="http://schemas.openxmlformats.org/officeDocument/2006/relationships/slideLayout" Target="../slideLayouts/slideLayout10.xml"></Relationship><Relationship Id="rId7" Type="http://schemas.openxmlformats.org/officeDocument/2006/relationships/slideLayout" Target="../slideLayouts/slideLayout11.xml"></Relationship><Relationship Id="rId8" Type="http://schemas.openxmlformats.org/officeDocument/2006/relationships/slideLayout" Target="../slideLayouts/slideLayout12.xml"></Relationship><Relationship Id="rId9" Type="http://schemas.openxmlformats.org/officeDocument/2006/relationships/slideLayout" Target="../slideLayouts/slideLayout13.xml"></Relationship><Relationship Id="rId10" Type="http://schemas.openxmlformats.org/officeDocument/2006/relationships/slideLayout" Target="../slideLayouts/slideLayout14.xml"></Relationship><Relationship Id="rId11" Type="http://schemas.openxmlformats.org/officeDocument/2006/relationships/slideLayout" Target="../slideLayouts/slideLayout15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slideLayout" Target="../slideLayouts/slideLayout17.xml"></Relationship><Relationship Id="rId3" Type="http://schemas.openxmlformats.org/officeDocument/2006/relationships/slideLayout" Target="../slideLayouts/slideLayout18.xml"></Relationship><Relationship Id="rId4" Type="http://schemas.openxmlformats.org/officeDocument/2006/relationships/slideLayout" Target="../slideLayouts/slideLayout19.xml"></Relationship><Relationship Id="rId5" Type="http://schemas.openxmlformats.org/officeDocument/2006/relationships/slideLayout" Target="../slideLayouts/slideLayout20.xml"></Relationship><Relationship Id="rId6" Type="http://schemas.openxmlformats.org/officeDocument/2006/relationships/slideLayout" Target="../slideLayouts/slideLayout21.xml"></Relationship><Relationship Id="rId7" Type="http://schemas.openxmlformats.org/officeDocument/2006/relationships/slideLayout" Target="../slideLayouts/slideLayout22.xml"></Relationship><Relationship Id="rId8" Type="http://schemas.openxmlformats.org/officeDocument/2006/relationships/slideLayout" Target="../slideLayouts/slideLayout23.xml"></Relationship><Relationship Id="rId9" Type="http://schemas.openxmlformats.org/officeDocument/2006/relationships/slideLayout" Target="../slideLayouts/slideLayout24.xml"></Relationship><Relationship Id="rId10" Type="http://schemas.openxmlformats.org/officeDocument/2006/relationships/slideLayout" Target="../slideLayouts/slideLayout25.xml"></Relationship><Relationship Id="rId11" Type="http://schemas.openxmlformats.org/officeDocument/2006/relationships/slideLayout" Target="../slideLayouts/slideLayout26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7.xml"></Relationship><Relationship Id="rId2" Type="http://schemas.openxmlformats.org/officeDocument/2006/relationships/slideLayout" Target="../slideLayouts/slideLayout28.xml"></Relationship><Relationship Id="rId3" Type="http://schemas.openxmlformats.org/officeDocument/2006/relationships/slideLayout" Target="../slideLayouts/slideLayout29.xml"></Relationship><Relationship Id="rId4" Type="http://schemas.openxmlformats.org/officeDocument/2006/relationships/slideLayout" Target="../slideLayouts/slideLayout30.xml"></Relationship><Relationship Id="rId5" Type="http://schemas.openxmlformats.org/officeDocument/2006/relationships/slideLayout" Target="../slideLayouts/slideLayout31.xml"></Relationship><Relationship Id="rId6" Type="http://schemas.openxmlformats.org/officeDocument/2006/relationships/slideLayout" Target="../slideLayouts/slideLayout32.xml"></Relationship><Relationship Id="rId7" Type="http://schemas.openxmlformats.org/officeDocument/2006/relationships/slideLayout" Target="../slideLayouts/slideLayout33.xml"></Relationship><Relationship Id="rId8" Type="http://schemas.openxmlformats.org/officeDocument/2006/relationships/slideLayout" Target="../slideLayouts/slideLayout34.xml"></Relationship><Relationship Id="rId9" Type="http://schemas.openxmlformats.org/officeDocument/2006/relationships/slideLayout" Target="../slideLayouts/slideLayout35.xml"></Relationship><Relationship Id="rId10" Type="http://schemas.openxmlformats.org/officeDocument/2006/relationships/slideLayout" Target="../slideLayouts/slideLayout36.xml"></Relationship><Relationship Id="rId11" Type="http://schemas.openxmlformats.org/officeDocument/2006/relationships/slideLayout" Target="../slideLayouts/slideLayout37.xml"></Relationship><Relationship Id="rId12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2016-10-04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>
              <a:defRPr sz="900"/>
            </a:lvl1pPr>
          </a:lstStyle>
          <a:p>
            <a:pPr algn="ctr" defTabSz="508000"/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0" r:id="rId2"/>
    <p:sldLayoutId id="2147483831" r:id="rId3"/>
    <p:sldLayoutId id="214748383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8650" y="1369060"/>
            <a:ext cx="7887335" cy="32632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685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8650" y="1369060"/>
            <a:ext cx="7887335" cy="32632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28270" indent="-128270" algn="l" fontAlgn="auto" defTabSz="6858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5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5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711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8140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12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569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499870" indent="-128270" algn="l" fontAlgn="auto" defTabSz="6858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975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975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36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675" cap="none" dirty="0" smtClean="0" b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675" cap="none" dirty="0" smtClean="0" b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273685"/>
            <a:ext cx="7887335" cy="9950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8650" y="1369060"/>
            <a:ext cx="7887335" cy="32645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71450" indent="-171450" algn="l" fontAlgn="auto" defTabSz="9144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fontAlgn="auto" defTabSz="91440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4766945"/>
            <a:ext cx="30867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4766945"/>
            <a:ext cx="20580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13</a:t>
            </a:fld>
            <a:endParaRPr lang="ko-KR" altLang="en-US" sz="9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7714896962.png"></Relationship><Relationship Id="rId3" Type="http://schemas.openxmlformats.org/officeDocument/2006/relationships/image" Target="../media/fImage69604904464.png"></Relationship><Relationship Id="rId4" Type="http://schemas.openxmlformats.org/officeDocument/2006/relationships/image" Target="../media/fImage528095045705.png"></Relationship><Relationship Id="rId5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86286124604.png"></Relationship><Relationship Id="rId3" Type="http://schemas.openxmlformats.org/officeDocument/2006/relationships/image" Target="../media/fImage121802613390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374435901942.png"></Relationship><Relationship Id="rId3" Type="http://schemas.openxmlformats.org/officeDocument/2006/relationships/image" Target="../media/fImage29815914827.png"></Relationship><Relationship Id="rId4" Type="http://schemas.openxmlformats.org/officeDocument/2006/relationships/image" Target="../media/fImage300835925436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503165982391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1623892828467.png"></Relationship><Relationship Id="rId2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6077814236334.png"></Relationship><Relationship Id="rId2" Type="http://schemas.openxmlformats.org/officeDocument/2006/relationships/image" Target="../media/fImage161584266500.png"></Relationship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6.xml"></Relationship><Relationship Id="rId2" Type="http://schemas.openxmlformats.org/officeDocument/2006/relationships/image" Target="../media/fImage374566141.png"></Relationship><Relationship Id="rId3" Type="http://schemas.openxmlformats.org/officeDocument/2006/relationships/image" Target="../media/fImage481736628467.png"></Relationship><Relationship Id="rId4" Type="http://schemas.openxmlformats.org/officeDocument/2006/relationships/image" Target="../media/fImage384456646334.png"></Relationship><Relationship Id="rId5" Type="http://schemas.openxmlformats.org/officeDocument/2006/relationships/image" Target="../media/fImage85956706500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577935041.png"></Relationship><Relationship Id="rId3" Type="http://schemas.openxmlformats.org/officeDocument/2006/relationships/image" Target="../media/fImage129293528467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23256246827.png"></Relationship><Relationship Id="rId3" Type="http://schemas.openxmlformats.org/officeDocument/2006/relationships/image" Target="../media/fImage3799586259961.png"></Relationship><Relationship Id="rId4" Type="http://schemas.openxmlformats.org/officeDocument/2006/relationships/image" Target="../media/fImage3771628491.png"></Relationship><Relationship Id="rId5" Type="http://schemas.openxmlformats.org/officeDocument/2006/relationships/image" Target="../media/fImage257566302995.png"></Relationship><Relationship Id="rId6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450627939169.png"></Relationship><Relationship Id="rId3" Type="http://schemas.openxmlformats.org/officeDocument/2006/relationships/image" Target="../media/fImage223137945724.png"></Relationship><Relationship Id="rId4" Type="http://schemas.openxmlformats.org/officeDocument/2006/relationships/image" Target="../media/fImage651807951478.png"></Relationship><Relationship Id="rId5" Type="http://schemas.openxmlformats.org/officeDocument/2006/relationships/image" Target="../media/fImage2506777969358.png"></Relationship><Relationship Id="rId6" Type="http://schemas.openxmlformats.org/officeDocument/2006/relationships/image" Target="../media/fImage403098016962.jpeg"></Relationship><Relationship Id="rId7" Type="http://schemas.openxmlformats.org/officeDocument/2006/relationships/image" Target="../media/fImage356478024464.jpeg"></Relationship><Relationship Id="rId8" Type="http://schemas.openxmlformats.org/officeDocument/2006/relationships/image" Target="../media/fImage1680807570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8310" y="4011930"/>
            <a:ext cx="3166745" cy="4565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mm/dd/yyyy</a:t>
            </a:r>
            <a:endParaRPr lang="ko-KR" altLang="en-US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Your name</a:t>
            </a:r>
            <a:endParaRPr lang="ko-KR" altLang="en-US" sz="11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719455" y="941705"/>
            <a:ext cx="7706360" cy="10147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CE0025"/>
                </a:solidFill>
                <a:latin typeface="Arial" charset="0"/>
                <a:ea typeface="Arial" charset="0"/>
              </a:rPr>
              <a:t>Music Factory</a:t>
            </a:r>
            <a:endParaRPr lang="ko-KR" altLang="en-US" sz="6000" cap="none" dirty="0" smtClean="0" b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795" y="2047875"/>
            <a:ext cx="7345680" cy="338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35" dirty="0" smtClean="0" b="0">
                <a:solidFill>
                  <a:srgbClr val="000000"/>
                </a:solidFill>
                <a:latin typeface="Helvetica" charset="0"/>
                <a:ea typeface="Malgun Gothic" charset="0"/>
              </a:rPr>
              <a:t>Everyone can buy and sell music.</a:t>
            </a:r>
            <a:endParaRPr lang="ko-KR" altLang="en-US" sz="1600" cap="none" dirty="0" smtClean="0" b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4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 rot="0">
            <a:off x="-5080" y="0"/>
            <a:ext cx="3348990" cy="271145"/>
          </a:xfrm>
          <a:prstGeom prst="rect"/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174625" y="1971040"/>
            <a:ext cx="2988945" cy="16160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Collsms에 있는 API를 이용하여 sms메세지를 보내는 기능을 구현하였습니다. 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로그인 한 회원들에 한에서 최고관리자에게 sms를 보내 문의할 수 있도록 페이지를 만들어 놓았습니다.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174625" y="465454"/>
            <a:ext cx="2988945" cy="9531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메세지 전송(collsms-API)</a:t>
            </a:r>
            <a:endParaRPr lang="ko-KR" altLang="en-US" sz="28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40100" y="419100"/>
            <a:ext cx="4839970" cy="491490"/>
          </a:xfrm>
          <a:prstGeom prst="rect"/>
          <a:noFill/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99485" y="1884680"/>
            <a:ext cx="2561590" cy="2145665"/>
          </a:xfrm>
          <a:prstGeom prst="rect"/>
          <a:noFill/>
        </p:spPr>
      </p:pic>
      <p:sp>
        <p:nvSpPr>
          <p:cNvPr id="104" name="도형 103"/>
          <p:cNvSpPr>
            <a:spLocks/>
          </p:cNvSpPr>
          <p:nvPr/>
        </p:nvSpPr>
        <p:spPr>
          <a:xfrm rot="5400000">
            <a:off x="4618355" y="1074420"/>
            <a:ext cx="841375" cy="521335"/>
          </a:xfrm>
          <a:prstGeom prst="rightArrow">
            <a:avLst>
              <a:gd name="adj1" fmla="val 50000"/>
              <a:gd name="adj2" fmla="val 46374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962775" y="1536700"/>
            <a:ext cx="2098040" cy="3053080"/>
          </a:xfrm>
          <a:prstGeom prst="rect"/>
          <a:noFill/>
        </p:spPr>
      </p:pic>
      <p:sp>
        <p:nvSpPr>
          <p:cNvPr id="106" name="도형 105"/>
          <p:cNvSpPr>
            <a:spLocks/>
          </p:cNvSpPr>
          <p:nvPr/>
        </p:nvSpPr>
        <p:spPr>
          <a:xfrm rot="0">
            <a:off x="7096125" y="2112645"/>
            <a:ext cx="1845945" cy="192976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저는 언제 판매할 수 있나요?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 rot="0">
            <a:off x="5109210" y="490855"/>
            <a:ext cx="666750" cy="349250"/>
          </a:xfrm>
          <a:prstGeom prst="rect"/>
          <a:solidFill>
            <a:srgbClr val="C00000">
              <a:alpha val="785"/>
            </a:srgbClr>
          </a:solidFill>
          <a:ln w="25400" cap="flat" cmpd="sng">
            <a:solidFill>
              <a:srgbClr val="FA003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 rot="0">
            <a:off x="6136005" y="2367280"/>
            <a:ext cx="687070" cy="662940"/>
          </a:xfrm>
          <a:prstGeom prst="rightArrow">
            <a:avLst>
              <a:gd name="adj1" fmla="val 50000"/>
              <a:gd name="adj2" fmla="val 46374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 rot="0">
            <a:off x="-5080" y="0"/>
            <a:ext cx="3349625" cy="271780"/>
          </a:xfrm>
          <a:prstGeom prst="rect"/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174625" y="1133475"/>
            <a:ext cx="2988945" cy="1870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 Http 통신을 이용해 API 서버에서 데이터를 받아와 안드로이드에서 리사이클뷰를 통해 최신 상품 페이지를 구현하였다.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최신상품 구경하기를 클릭 할 경우 웹페이지에서 등록한 상품들이 앱 리스트에 차례로 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표시된다. 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174625" y="465454"/>
            <a:ext cx="2988945" cy="4921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Android</a:t>
            </a:r>
            <a:endParaRPr lang="ko-KR" altLang="en-US" sz="26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pic>
        <p:nvPicPr>
          <p:cNvPr id="97" name="그림 96" descr="C:/Users/it/AppData/Roaming/PolarisOffice/ETemp/7944_12013528/fImage18628612460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950970" y="1066800"/>
            <a:ext cx="1633220" cy="2904490"/>
          </a:xfrm>
          <a:prstGeom prst="rect"/>
          <a:noFill/>
        </p:spPr>
      </p:pic>
      <p:pic>
        <p:nvPicPr>
          <p:cNvPr id="98" name="그림 97" descr="C:/Users/it/AppData/Roaming/PolarisOffice/ETemp/7944_12013528/fImage121802613390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909435" y="1066800"/>
            <a:ext cx="1634490" cy="2904490"/>
          </a:xfrm>
          <a:prstGeom prst="rect"/>
          <a:noFill/>
        </p:spPr>
      </p:pic>
      <p:cxnSp>
        <p:nvCxnSpPr>
          <p:cNvPr id="100" name="도형 99"/>
          <p:cNvCxnSpPr>
            <a:stCxn id="101" idx="3"/>
          </p:cNvCxnSpPr>
          <p:nvPr/>
        </p:nvCxnSpPr>
        <p:spPr>
          <a:xfrm rot="0" flipV="1">
            <a:off x="5260975" y="2359660"/>
            <a:ext cx="1473200" cy="71882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 rot="0">
            <a:off x="4254500" y="2880360"/>
            <a:ext cx="1007110" cy="395605"/>
          </a:xfrm>
          <a:prstGeom prst="rect"/>
          <a:solidFill>
            <a:srgbClr val="C00000">
              <a:alpha val="785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 rot="0">
            <a:off x="-5080" y="0"/>
            <a:ext cx="3349625" cy="271780"/>
          </a:xfrm>
          <a:prstGeom prst="rect"/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174625" y="1133475"/>
            <a:ext cx="2988945" cy="1870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 Http 통신을 이용해 API 서버에서 데이터를 받아와 안드로이드에서 리사이클뷰를 통해 최신 상품 페이지를 구현하였다.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최신상품 구경하기를 클릭 할 경우 웹페이지에서 등록한 상품들이 앱 리스트에 차례로 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표시된다. 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174625" y="465454"/>
            <a:ext cx="2988945" cy="4921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장바구니</a:t>
            </a:r>
            <a:endParaRPr lang="ko-KR" altLang="en-US" sz="26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 rot="0">
            <a:off x="4518025" y="1905"/>
            <a:ext cx="683260" cy="85280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50" cap="none" dirty="0" smtClean="0" b="0">
                <a:solidFill>
                  <a:srgbClr val="FFFFFF"/>
                </a:solidFill>
                <a:latin typeface="Noto Sans CJK KR Medium" charset="0"/>
                <a:ea typeface="Noto Sans CJK KR Medium" charset="0"/>
              </a:rPr>
              <a:t>구매자</a:t>
            </a:r>
            <a:endParaRPr lang="ko-KR" altLang="en-US" sz="1650" cap="none" dirty="0" smtClean="0" b="0">
              <a:solidFill>
                <a:srgbClr val="FFFFFF"/>
              </a:solidFill>
              <a:latin typeface="Noto Sans CJK KR Medium" charset="0"/>
              <a:ea typeface="Noto Sans CJK KR Medium" charset="0"/>
            </a:endParaRPr>
          </a:p>
        </p:txBody>
      </p:sp>
      <p:pic>
        <p:nvPicPr>
          <p:cNvPr id="97" name="그림 96" descr="C:/Users/it/AppData/Roaming/PolarisOffice/ETemp/7944_12013528/fImage33744359019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43780" y="774065"/>
            <a:ext cx="3885565" cy="2285365"/>
          </a:xfrm>
          <a:prstGeom prst="rect"/>
          <a:noFill/>
        </p:spPr>
      </p:pic>
      <p:pic>
        <p:nvPicPr>
          <p:cNvPr id="98" name="그림 97" descr="C:/Users/it/AppData/Roaming/PolarisOffice/ETemp/7944_12013528/fImage29815914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72180" y="313690"/>
            <a:ext cx="3312160" cy="270510"/>
          </a:xfrm>
          <a:prstGeom prst="rect"/>
          <a:noFill/>
        </p:spPr>
      </p:pic>
      <p:pic>
        <p:nvPicPr>
          <p:cNvPr id="99" name="그림 98" descr="C:/Users/it/AppData/Roaming/PolarisOffice/ETemp/7944_12013528/fImage30083592543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80915" y="3237230"/>
            <a:ext cx="4158615" cy="1430655"/>
          </a:xfrm>
          <a:prstGeom prst="rect"/>
          <a:noFill/>
        </p:spPr>
      </p:pic>
      <p:sp>
        <p:nvSpPr>
          <p:cNvPr id="100" name="도형 99"/>
          <p:cNvSpPr>
            <a:spLocks/>
          </p:cNvSpPr>
          <p:nvPr/>
        </p:nvSpPr>
        <p:spPr>
          <a:xfrm rot="0">
            <a:off x="5502910" y="358775"/>
            <a:ext cx="696595" cy="191770"/>
          </a:xfrm>
          <a:prstGeom prst="rect"/>
          <a:solidFill>
            <a:srgbClr val="C00000">
              <a:alpha val="785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도형 100"/>
          <p:cNvSpPr>
            <a:spLocks/>
          </p:cNvSpPr>
          <p:nvPr/>
        </p:nvSpPr>
        <p:spPr>
          <a:xfrm rot="0">
            <a:off x="6286500" y="2718435"/>
            <a:ext cx="557530" cy="191770"/>
          </a:xfrm>
          <a:prstGeom prst="rect"/>
          <a:solidFill>
            <a:srgbClr val="C00000">
              <a:alpha val="785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 rot="5400000">
            <a:off x="3614420" y="1716405"/>
            <a:ext cx="3402965" cy="1070610"/>
          </a:xfrm>
          <a:prstGeom prst="bentConnector4">
            <a:avLst>
              <a:gd name="adj1" fmla="val 5593"/>
              <a:gd name="adj2" fmla="val 161958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stCxn id="101" idx="1"/>
          </p:cNvCxnSpPr>
          <p:nvPr/>
        </p:nvCxnSpPr>
        <p:spPr>
          <a:xfrm rot="0" flipH="1">
            <a:off x="4124960" y="2814320"/>
            <a:ext cx="2162175" cy="762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 rot="0">
            <a:off x="-5080" y="0"/>
            <a:ext cx="3349625" cy="271780"/>
          </a:xfrm>
          <a:prstGeom prst="rect"/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174625" y="1133475"/>
            <a:ext cx="2988945" cy="1362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구매자가 구매하는 물건의 정보와 구매자의 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회원정보가 모두 나타나게 만들었습니다.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결제 시스템은 사용하지 않았습니다.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(결제 폼만 구현)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174625" y="465454"/>
            <a:ext cx="2988945" cy="4921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최종 결제</a:t>
            </a:r>
            <a:endParaRPr lang="ko-KR" altLang="en-US" sz="26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pic>
        <p:nvPicPr>
          <p:cNvPr id="96" name="그림 95" descr="C:/Users/it/AppData/Roaming/PolarisOffice/ETemp/7944_12013528/fImage5031659823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525010" y="307975"/>
            <a:ext cx="3945255" cy="4235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도형 16"/>
          <p:cNvSpPr>
            <a:spLocks/>
          </p:cNvSpPr>
          <p:nvPr/>
        </p:nvSpPr>
        <p:spPr>
          <a:xfrm rot="0">
            <a:off x="3856355" y="2247900"/>
            <a:ext cx="1430655" cy="756285"/>
          </a:xfrm>
          <a:prstGeom prst="roundRect"/>
          <a:solidFill>
            <a:schemeClr val="accent2">
              <a:lumMod val="40000"/>
              <a:lumOff val="6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API Server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3856355" y="851535"/>
            <a:ext cx="1430655" cy="756285"/>
          </a:xfrm>
          <a:prstGeom prst="round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웹 관리자 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1763395" y="2247900"/>
            <a:ext cx="1430655" cy="756285"/>
          </a:xfrm>
          <a:prstGeom prst="roundRect"/>
          <a:solidFill>
            <a:srgbClr val="FFFF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카카오톡 플러스 친구 봇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5786755" y="2247900"/>
            <a:ext cx="1430655" cy="756285"/>
          </a:xfrm>
          <a:prstGeom prst="roundRect"/>
          <a:solidFill>
            <a:schemeClr val="accent6">
              <a:lumMod val="60000"/>
              <a:lumOff val="4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안드로이드 앱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3856355" y="3489960"/>
            <a:ext cx="1430655" cy="756285"/>
          </a:xfrm>
          <a:prstGeom prst="roundRect"/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DB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16200000">
            <a:off x="4194175" y="3037205"/>
            <a:ext cx="756285" cy="432435"/>
          </a:xfrm>
          <a:prstGeom prst="stripedRightArrow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16200000">
            <a:off x="4177030" y="1652905"/>
            <a:ext cx="756285" cy="432435"/>
          </a:xfrm>
          <a:prstGeom prst="stripedRightArrow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3147695" y="2659380"/>
            <a:ext cx="756285" cy="216535"/>
          </a:xfrm>
          <a:prstGeom prst="stripedRightArrow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10800000">
            <a:off x="3126105" y="2409825"/>
            <a:ext cx="756285" cy="216535"/>
          </a:xfrm>
          <a:prstGeom prst="stripedRightArrow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5171440" y="2453640"/>
            <a:ext cx="756285" cy="412115"/>
          </a:xfrm>
          <a:prstGeom prst="stripedRightArrow"/>
          <a:solidFill>
            <a:schemeClr val="accent6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 rot="0">
            <a:off x="329565" y="243205"/>
            <a:ext cx="5329555" cy="368935"/>
          </a:xfrm>
          <a:prstGeom prst="rect"/>
          <a:noFill/>
        </p:spPr>
        <p:txBody>
          <a:bodyPr wrap="square" lIns="91440" tIns="45720" rIns="91440" bIns="45720" vert="horz" anchor="t">
            <a:spAutoFit/>
            <a:scene3d>
              <a:camera prst="orthographicFront"/>
              <a:lightRig rig="threePt" dir="t"/>
            </a:scene3d>
            <a:sp3d extrusionH="57150" prstMaterial="warmMatte">
              <a:bevelT w="38100" h="38100" prst="circle"/>
            </a:sp3d>
          </a:bodyPr>
          <a:lstStyle/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Wingdings"/>
              <a:buChar char="§"/>
            </a:pPr>
            <a:r>
              <a:rPr lang="en-US" altLang="ko-KR" sz="18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MusicFactory 기술</a:t>
            </a:r>
            <a:endParaRPr lang="ko-KR" altLang="en-US" sz="18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79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THE STRATEGIC TRIANGLE</a:t>
            </a:r>
            <a:endParaRPr lang="ko-KR" altLang="en-US" sz="36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>
            <a:spLocks noGrp="1" noChangeArrowheads="1"/>
          </p:cNvSpPr>
          <p:nvPr/>
        </p:nvSpPr>
        <p:spPr>
          <a:xfrm>
            <a:off x="323215" y="1151890"/>
            <a:ext cx="849757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The </a:t>
            </a:r>
            <a:r>
              <a:rPr lang="en-US" altLang="ko-KR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strategic</a:t>
            </a: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 triangle. </a:t>
            </a:r>
            <a:endParaRPr lang="ko-KR" altLang="en-US" sz="1800" b="1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916805" y="1344930"/>
            <a:ext cx="2030095" cy="4381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FFFFFF"/>
                </a:solidFill>
                <a:latin typeface="Noto Sans CJK KR Light" charset="0"/>
                <a:ea typeface="Noto Sans CJK KR Light" charset="0"/>
              </a:rPr>
              <a:t>개발 환경</a:t>
            </a:r>
            <a:endParaRPr lang="ko-KR" altLang="en-US" sz="1500" cap="none" dirty="0" smtClean="0" b="0">
              <a:solidFill>
                <a:srgbClr val="FFFFFF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10800000">
            <a:off x="1621155" y="2057400"/>
            <a:ext cx="1080770" cy="880745"/>
          </a:xfrm>
          <a:prstGeom prst="flowChartDelay"/>
          <a:noFill/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rot="0">
            <a:off x="2710815" y="2941955"/>
            <a:ext cx="3744595" cy="635"/>
          </a:xfrm>
          <a:prstGeom prst="line"/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>
            <a:off x="2700020" y="2056765"/>
            <a:ext cx="4631690" cy="12700"/>
          </a:xfrm>
          <a:prstGeom prst="line"/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455410" y="2943225"/>
            <a:ext cx="1080770" cy="911860"/>
          </a:xfrm>
          <a:prstGeom prst="flowChartDelay"/>
          <a:noFill/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761490" y="3839845"/>
            <a:ext cx="4680585" cy="1270"/>
          </a:xfrm>
          <a:prstGeom prst="line"/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5809615" y="1887855"/>
            <a:ext cx="338455" cy="338455"/>
          </a:xfrm>
          <a:prstGeom prst="ellipse"/>
          <a:blipFill rotWithShape="1">
            <a:blip r:embed="rId1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1508760" y="2938145"/>
            <a:ext cx="2030095" cy="4381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FFFFFF"/>
                </a:solidFill>
                <a:latin typeface="Noto Sans CJK KR Light" charset="0"/>
                <a:ea typeface="Noto Sans CJK KR Light" charset="0"/>
              </a:rPr>
              <a:t>웹 페이지</a:t>
            </a:r>
            <a:endParaRPr lang="ko-KR" altLang="en-US" sz="1500" cap="none" dirty="0" smtClean="0" b="0">
              <a:solidFill>
                <a:srgbClr val="FFFFFF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3291840" y="2766695"/>
            <a:ext cx="338455" cy="338455"/>
          </a:xfrm>
          <a:prstGeom prst="ellipse"/>
          <a:blipFill rotWithShape="1">
            <a:blip r:embed="rId1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5348605" y="3670935"/>
            <a:ext cx="338455" cy="338455"/>
          </a:xfrm>
          <a:prstGeom prst="ellipse"/>
          <a:blipFill rotWithShape="1">
            <a:blip r:embed="rId1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2579370" y="3669030"/>
            <a:ext cx="338455" cy="338455"/>
          </a:xfrm>
          <a:prstGeom prst="ellipse"/>
          <a:blipFill rotWithShape="1">
            <a:blip r:embed="rId1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5219065" y="1450340"/>
            <a:ext cx="2030095" cy="4381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FFFFFF"/>
                </a:solidFill>
                <a:latin typeface="Noto Sans CJK KR Light" charset="0"/>
                <a:ea typeface="Noto Sans CJK KR Light" charset="0"/>
              </a:rPr>
              <a:t>roqkf</a:t>
            </a:r>
            <a:endParaRPr lang="ko-KR" altLang="en-US" sz="1500" cap="none" dirty="0" smtClean="0" b="0">
              <a:solidFill>
                <a:srgbClr val="FFFFFF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0">
            <a:off x="2449195" y="2328545"/>
            <a:ext cx="2030095" cy="4381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chemeClr val="tx1"/>
                </a:solidFill>
                <a:latin typeface="Noto Sans CJK KR Light" charset="0"/>
                <a:ea typeface="Noto Sans CJK KR Light" charset="0"/>
              </a:rPr>
              <a:t>웹 페이지</a:t>
            </a:r>
            <a:endParaRPr lang="ko-KR" altLang="en-US" sz="1500" cap="none" dirty="0" smtClean="0" b="0">
              <a:solidFill>
                <a:schemeClr val="tx1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4968875" y="1459230"/>
            <a:ext cx="2030095" cy="4381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개발</a:t>
            </a:r>
            <a:endParaRPr lang="ko-KR" altLang="en-US" sz="1500" cap="none" dirty="0" smtClean="0" b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4507865" y="4008120"/>
            <a:ext cx="2030095" cy="7842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API 서버 및</a:t>
            </a:r>
            <a:endParaRPr lang="ko-KR" altLang="en-US" sz="1500" cap="none" dirty="0" smtClean="0" b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안드로이드</a:t>
            </a:r>
            <a:endParaRPr lang="ko-KR" altLang="en-US" sz="1500" cap="none" dirty="0" smtClean="0" b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1729105" y="4008755"/>
            <a:ext cx="2030095" cy="4381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마무리</a:t>
            </a:r>
            <a:endParaRPr lang="ko-KR" altLang="en-US" sz="1500" cap="none" dirty="0" smtClean="0" b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1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>
            <a:spLocks noGrp="1" noChangeArrowheads="1"/>
          </p:cNvSpPr>
          <p:nvPr/>
        </p:nvSpPr>
        <p:spPr>
          <a:xfrm>
            <a:off x="755650" y="1743710"/>
            <a:ext cx="3602990" cy="1374775"/>
          </a:xfrm>
          <a:prstGeom prst="rect">
            <a:avLst/>
          </a:prstGeom>
          <a:solidFill>
            <a:srgbClr val="EFCD0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t"/>
          <a:lstStyle/>
          <a:p>
            <a:pPr marL="0" indent="0" algn="r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AutoShape 9"/>
          <p:cNvSpPr>
            <a:spLocks noGrp="1" noChangeArrowheads="1"/>
          </p:cNvSpPr>
          <p:nvPr/>
        </p:nvSpPr>
        <p:spPr bwMode="auto">
          <a:xfrm>
            <a:off x="755650" y="1593215"/>
            <a:ext cx="2216785" cy="3257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EFCD03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947F02"/>
                </a:solidFill>
                <a:latin typeface="맑은 고딕" charset="0"/>
                <a:ea typeface="맑은 고딕" charset="0"/>
              </a:rPr>
              <a:t>개발 환경</a:t>
            </a:r>
            <a:endParaRPr lang="ko-KR" altLang="en-US" sz="1400" cap="none" dirty="0" smtClean="0" b="1">
              <a:solidFill>
                <a:srgbClr val="947F0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 noGrp="1" noChangeArrowheads="1"/>
          </p:cNvSpPr>
          <p:nvPr/>
        </p:nvSpPr>
        <p:spPr>
          <a:xfrm>
            <a:off x="826770" y="1902460"/>
            <a:ext cx="3724275" cy="11995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WINDOW 10 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JAVA 1.8.0_141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ORACLE 11.2.0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TOMCAT 8.0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79705" y="141605"/>
            <a:ext cx="8230235" cy="48641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chemeClr val="bg1"/>
                </a:solidFill>
                <a:latin typeface="Arial" charset="0"/>
                <a:ea typeface="Arial" charset="0"/>
              </a:rPr>
              <a:t>MusicFactory</a:t>
            </a:r>
            <a:endParaRPr lang="ko-KR" altLang="en-US" sz="3600" cap="none" dirty="0" smtClean="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TextBox 17"/>
          <p:cNvSpPr txBox="1">
            <a:spLocks noGrp="1" noChangeArrowheads="1"/>
          </p:cNvSpPr>
          <p:nvPr/>
        </p:nvSpPr>
        <p:spPr>
          <a:xfrm>
            <a:off x="323215" y="1123315"/>
            <a:ext cx="8497570" cy="414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SWOT analysis</a:t>
            </a: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endParaRPr lang="ko-KR" altLang="en-US" sz="1800" b="1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 noGrp="1" noChangeArrowheads="1"/>
          </p:cNvSpPr>
          <p:nvPr/>
        </p:nvSpPr>
        <p:spPr>
          <a:xfrm>
            <a:off x="4716145" y="1743710"/>
            <a:ext cx="3529330" cy="1374775"/>
          </a:xfrm>
          <a:prstGeom prst="rect">
            <a:avLst/>
          </a:prstGeom>
          <a:solidFill>
            <a:schemeClr val="accent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AutoShape 9"/>
          <p:cNvSpPr>
            <a:spLocks noGrp="1" noChangeArrowheads="1"/>
          </p:cNvSpPr>
          <p:nvPr/>
        </p:nvSpPr>
        <p:spPr bwMode="auto">
          <a:xfrm>
            <a:off x="4716145" y="1593215"/>
            <a:ext cx="2216785" cy="3257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chemeClr val="accent3">
                <a:alpha val="100000"/>
              </a:schemeClr>
            </a:solidFill>
            <a:prstDash val="solid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사용 툴</a:t>
            </a:r>
            <a:endParaRPr lang="ko-KR" altLang="en-US" sz="1400" cap="none" dirty="0" smtClean="0" b="1">
              <a:solidFill>
                <a:schemeClr val="accent3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 noGrp="1" noChangeArrowheads="1"/>
          </p:cNvSpPr>
          <p:nvPr/>
        </p:nvSpPr>
        <p:spPr>
          <a:xfrm>
            <a:off x="4787265" y="1902460"/>
            <a:ext cx="3724275" cy="92265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Eclipse 4.7.1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Spring 3.8.4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Android Studio 3.0.1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 rot="0">
            <a:off x="755650" y="3361690"/>
            <a:ext cx="3603625" cy="1375410"/>
          </a:xfrm>
          <a:prstGeom prst="rect"/>
          <a:solidFill>
            <a:schemeClr val="bg1">
              <a:lumMod val="6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AutoShape 9"/>
          <p:cNvSpPr>
            <a:spLocks noGrp="1" noChangeArrowheads="1"/>
          </p:cNvSpPr>
          <p:nvPr/>
        </p:nvSpPr>
        <p:spPr bwMode="auto">
          <a:xfrm>
            <a:off x="755650" y="3208020"/>
            <a:ext cx="2216785" cy="3257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사용 기술</a:t>
            </a:r>
            <a:endParaRPr lang="ko-KR" altLang="en-US" sz="1400" cap="none" dirty="0" smtClean="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 noGrp="1" noChangeArrowheads="1"/>
          </p:cNvSpPr>
          <p:nvPr/>
        </p:nvSpPr>
        <p:spPr>
          <a:xfrm>
            <a:off x="4716145" y="3361690"/>
            <a:ext cx="3529330" cy="1374775"/>
          </a:xfrm>
          <a:prstGeom prst="rect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AutoShape 9"/>
          <p:cNvSpPr>
            <a:spLocks noGrp="1" noChangeArrowheads="1"/>
          </p:cNvSpPr>
          <p:nvPr/>
        </p:nvSpPr>
        <p:spPr bwMode="auto">
          <a:xfrm>
            <a:off x="4716145" y="3208020"/>
            <a:ext cx="2216785" cy="3257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E2794C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>
                <a:solidFill>
                  <a:srgbClr val="E2794C"/>
                </a:solidFill>
                <a:latin typeface="맑은 고딕" charset="0"/>
                <a:ea typeface="맑은 고딕" charset="0"/>
              </a:rPr>
              <a:t>사용기술</a:t>
            </a:r>
            <a:endParaRPr lang="ko-KR" altLang="en-US" sz="1400" cap="none" dirty="0" smtClean="0" b="1">
              <a:solidFill>
                <a:srgbClr val="E2794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 noGrp="1" noChangeArrowheads="1"/>
          </p:cNvSpPr>
          <p:nvPr/>
        </p:nvSpPr>
        <p:spPr>
          <a:xfrm>
            <a:off x="4787265" y="3520440"/>
            <a:ext cx="3724275" cy="11995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Open API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카카오톡 플러스 친구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네이버 지도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coolsms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 rot="0">
            <a:off x="2603500" y="3530600"/>
            <a:ext cx="1604010" cy="64579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DBCP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JavaScript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 rot="0">
            <a:off x="960755" y="3535045"/>
            <a:ext cx="1604010" cy="119951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Bootstrap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Http 통신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Aajx, Json, Jstl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Restfull API 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직사각형 45"/>
          <p:cNvSpPr>
            <a:spLocks/>
          </p:cNvSpPr>
          <p:nvPr/>
        </p:nvSpPr>
        <p:spPr>
          <a:xfrm rot="0">
            <a:off x="6581775" y="3547110"/>
            <a:ext cx="3724275" cy="36893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176530" indent="-17653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cap="none" dirty="0" smtClean="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공공데이터</a:t>
            </a:r>
            <a:endParaRPr lang="ko-KR" altLang="en-US" sz="1200" cap="none" dirty="0" smtClean="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0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>
            <a:spLocks/>
          </p:cNvSpPr>
          <p:nvPr/>
        </p:nvSpPr>
        <p:spPr>
          <a:xfrm rot="0">
            <a:off x="4007485" y="298450"/>
            <a:ext cx="1404620" cy="1008380"/>
          </a:xfrm>
          <a:prstGeom prst="ellipse"/>
          <a:solidFill>
            <a:srgbClr val="8EBE5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오픈마켓형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음반 쇼핑몰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5019040" y="3548380"/>
            <a:ext cx="796925" cy="796925"/>
          </a:xfrm>
          <a:prstGeom prst="ellipse"/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상품확인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/>
        </p:nvSpPr>
        <p:spPr>
          <a:xfrm rot="0">
            <a:off x="7054215" y="1752600"/>
            <a:ext cx="987425" cy="987425"/>
          </a:xfrm>
          <a:prstGeom prst="ellipse"/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B2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타원 5"/>
          <p:cNvSpPr>
            <a:spLocks/>
          </p:cNvSpPr>
          <p:nvPr/>
        </p:nvSpPr>
        <p:spPr>
          <a:xfrm rot="0">
            <a:off x="1395095" y="1715135"/>
            <a:ext cx="987425" cy="987425"/>
          </a:xfrm>
          <a:prstGeom prst="ellipse"/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최고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관리자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 rot="0">
            <a:off x="3606165" y="3547745"/>
            <a:ext cx="796925" cy="796925"/>
          </a:xfrm>
          <a:prstGeom prst="ellipse"/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상품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등록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16200000" flipH="1">
            <a:off x="4632960" y="2764155"/>
            <a:ext cx="858520" cy="711200"/>
          </a:xfrm>
          <a:prstGeom prst="bentConnector3">
            <a:avLst>
              <a:gd name="adj1" fmla="val 49926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>
            <a:spLocks/>
          </p:cNvSpPr>
          <p:nvPr/>
        </p:nvSpPr>
        <p:spPr>
          <a:xfrm rot="0">
            <a:off x="4213225" y="1703705"/>
            <a:ext cx="987425" cy="987425"/>
          </a:xfrm>
          <a:prstGeom prst="ellipse"/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판매자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 rot="0">
            <a:off x="7153275" y="3547110"/>
            <a:ext cx="796925" cy="796925"/>
          </a:xfrm>
          <a:prstGeom prst="ellipse"/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장바구니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5400000">
            <a:off x="3926840" y="2767965"/>
            <a:ext cx="857885" cy="702945"/>
          </a:xfrm>
          <a:prstGeom prst="bentConnector3">
            <a:avLst>
              <a:gd name="adj1" fmla="val 50032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6200000" flipH="1">
            <a:off x="1875155" y="2734945"/>
            <a:ext cx="845820" cy="831215"/>
          </a:xfrm>
          <a:prstGeom prst="bentConnector3">
            <a:avLst>
              <a:gd name="adj1" fmla="val 49954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>
            <a:off x="1052830" y="2743835"/>
            <a:ext cx="845820" cy="814070"/>
          </a:xfrm>
          <a:prstGeom prst="bentConnector3">
            <a:avLst>
              <a:gd name="adj1" fmla="val 50028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>
            <a:spLocks/>
          </p:cNvSpPr>
          <p:nvPr/>
        </p:nvSpPr>
        <p:spPr>
          <a:xfrm rot="0">
            <a:off x="2315845" y="3547110"/>
            <a:ext cx="796290" cy="796925"/>
          </a:xfrm>
          <a:prstGeom prst="ellipse"/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상품확인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 rot="0">
            <a:off x="619125" y="3573145"/>
            <a:ext cx="936625" cy="796925"/>
          </a:xfrm>
          <a:prstGeom prst="ellipse"/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판매자관리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6200000" flipH="1">
            <a:off x="7126605" y="3122295"/>
            <a:ext cx="846455" cy="4445"/>
          </a:xfrm>
          <a:prstGeom prst="bentConnector3">
            <a:avLst>
              <a:gd name="adj1" fmla="val 49954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6200000" flipH="1">
            <a:off x="5924550" y="91440"/>
            <a:ext cx="408940" cy="2838450"/>
          </a:xfrm>
          <a:prstGeom prst="bentConnector3">
            <a:avLst>
              <a:gd name="adj1" fmla="val 49995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>
            <a:off x="3094355" y="100330"/>
            <a:ext cx="409575" cy="2821940"/>
          </a:xfrm>
          <a:prstGeom prst="bentConnector3">
            <a:avLst>
              <a:gd name="adj1" fmla="val 50009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 flipH="1" flipV="1">
            <a:off x="4509135" y="1503680"/>
            <a:ext cx="398145" cy="3810"/>
          </a:xfrm>
          <a:prstGeom prst="bentConnector3">
            <a:avLst>
              <a:gd name="adj1" fmla="val 50097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/>
          </p:cNvSpPr>
          <p:nvPr/>
        </p:nvSpPr>
        <p:spPr>
          <a:xfrm>
            <a:off x="329565" y="243205"/>
            <a:ext cx="532955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  <a:scene3d>
              <a:camera prst="orthographicFront"/>
              <a:lightRig rig="threePt" dir="t"/>
            </a:scene3d>
            <a:sp3d extrusionH="57150" prstMaterial="warmMatte">
              <a:bevelT w="38100" h="38100" prst="circle"/>
            </a:sp3d>
          </a:bodyPr>
          <a:lstStyle/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Wingdings"/>
              <a:buChar char="§"/>
            </a:pPr>
            <a:r>
              <a:rPr lang="en-US" altLang="ko-KR" sz="18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MusicFactory 관계도</a:t>
            </a:r>
            <a:endParaRPr lang="ko-KR" altLang="en-US" sz="18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 noGrp="1" noChangeArrowheads="1"/>
          </p:cNvSpPr>
          <p:nvPr/>
        </p:nvSpPr>
        <p:spPr>
          <a:xfrm>
            <a:off x="-5080" y="0"/>
            <a:ext cx="3348355" cy="270510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-20807045" y="-20807045"/>
            <a:ext cx="20807680" cy="3460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1. 오시는 길 버튼을 누르면 </a:t>
            </a:r>
            <a:endParaRPr lang="ko-KR" altLang="en-US" sz="1100" cap="none" dirty="0" smtClean="0" b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0807045" y="-20807045"/>
            <a:ext cx="20807680" cy="522604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Main Page</a:t>
            </a:r>
            <a:endParaRPr lang="ko-KR" altLang="en-US" sz="2800" cap="none" dirty="0" smtClean="0" b="1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50895" y="-1270"/>
            <a:ext cx="5784215" cy="5142865"/>
          </a:xfrm>
          <a:prstGeom prst="rect"/>
          <a:noFill/>
          <a:ln w="0">
            <a:noFill/>
            <a:prstDash/>
          </a:ln>
        </p:spPr>
      </p:pic>
      <p:sp>
        <p:nvSpPr>
          <p:cNvPr id="101" name="도형 100"/>
          <p:cNvSpPr>
            <a:spLocks/>
          </p:cNvSpPr>
          <p:nvPr/>
        </p:nvSpPr>
        <p:spPr>
          <a:xfrm rot="0">
            <a:off x="7778750" y="59690"/>
            <a:ext cx="635635" cy="210185"/>
          </a:xfrm>
          <a:prstGeom prst="rect"/>
          <a:solidFill>
            <a:srgbClr val="C00000">
              <a:alpha val="785"/>
            </a:srgbClr>
          </a:solidFill>
          <a:ln w="25400" cap="flat" cmpd="sng">
            <a:solidFill>
              <a:srgbClr val="FA003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29"/>
          <a:stretch>
            <a:fillRect/>
          </a:stretch>
        </p:blipFill>
        <p:spPr>
          <a:xfrm rot="0">
            <a:off x="3362325" y="335280"/>
            <a:ext cx="5782310" cy="1389380"/>
          </a:xfrm>
          <a:prstGeom prst="rect"/>
          <a:noFill/>
        </p:spPr>
      </p:pic>
      <p:sp>
        <p:nvSpPr>
          <p:cNvPr id="103" name="도형 102"/>
          <p:cNvSpPr>
            <a:spLocks/>
          </p:cNvSpPr>
          <p:nvPr/>
        </p:nvSpPr>
        <p:spPr>
          <a:xfrm rot="0">
            <a:off x="4061460" y="819150"/>
            <a:ext cx="4596765" cy="600075"/>
          </a:xfrm>
          <a:prstGeom prst="rect"/>
          <a:solidFill>
            <a:srgbClr val="FA0030">
              <a:alpha val="1000"/>
            </a:srgbClr>
          </a:solidFill>
          <a:ln w="25400" cap="flat" cmpd="sng">
            <a:solidFill>
              <a:srgbClr val="FA003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도형 103"/>
          <p:cNvSpPr>
            <a:spLocks/>
          </p:cNvSpPr>
          <p:nvPr/>
        </p:nvSpPr>
        <p:spPr>
          <a:xfrm rot="0">
            <a:off x="4302760" y="1727200"/>
            <a:ext cx="3763010" cy="2115820"/>
          </a:xfrm>
          <a:prstGeom prst="rect"/>
          <a:solidFill>
            <a:srgbClr val="C00000">
              <a:alpha val="785"/>
            </a:srgbClr>
          </a:solidFill>
          <a:ln w="25400" cap="flat" cmpd="sng">
            <a:solidFill>
              <a:srgbClr val="FA003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텍스트 상자 104"/>
          <p:cNvSpPr txBox="1">
            <a:spLocks/>
          </p:cNvSpPr>
          <p:nvPr/>
        </p:nvSpPr>
        <p:spPr>
          <a:xfrm rot="0">
            <a:off x="4063365" y="604520"/>
            <a:ext cx="2482850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2. Ajax 를 이용한 자동완성 기능</a:t>
            </a:r>
            <a:endParaRPr lang="ko-KR" altLang="en-US" sz="7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6" name="텍스트 상자 105"/>
          <p:cNvSpPr txBox="1">
            <a:spLocks/>
          </p:cNvSpPr>
          <p:nvPr/>
        </p:nvSpPr>
        <p:spPr>
          <a:xfrm rot="0">
            <a:off x="3523615" y="2230755"/>
            <a:ext cx="2482850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3. 이미지 클릭</a:t>
            </a:r>
            <a:endParaRPr lang="ko-KR" altLang="en-US" sz="7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상세페이지 이동</a:t>
            </a:r>
            <a:endParaRPr lang="ko-KR" altLang="en-US" sz="7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06"/>
          <p:cNvSpPr txBox="1">
            <a:spLocks/>
          </p:cNvSpPr>
          <p:nvPr/>
        </p:nvSpPr>
        <p:spPr>
          <a:xfrm rot="0">
            <a:off x="7748905" y="269240"/>
            <a:ext cx="2482850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1. 오시는길, 로그인</a:t>
            </a:r>
            <a:endParaRPr lang="ko-KR" altLang="en-US" sz="7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 rot="0">
            <a:off x="93980" y="1121410"/>
            <a:ext cx="2988945" cy="2886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Bahnschrift" charset="0"/>
                <a:ea typeface="Bahnschrift" charset="0"/>
              </a:rPr>
              <a:t>1.  - 오시는길 버튼을 클릭하면 naver  Map API를  이용해 회사의 위치를  지도로 볼 수 있다.</a:t>
            </a:r>
            <a:endParaRPr lang="ko-KR" altLang="en-US" sz="1100" cap="none" dirty="0" smtClean="0" b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Bahnschrift" charset="0"/>
                <a:ea typeface="Bahnschrift" charset="0"/>
              </a:rPr>
              <a:t>- 로그인 버튼을 클릭 후 로그인 페이지에서 </a:t>
            </a:r>
            <a:endParaRPr lang="ko-KR" altLang="en-US" sz="1100" cap="none" dirty="0" smtClean="0" b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Bahnschrift" charset="0"/>
                <a:ea typeface="Bahnschrift" charset="0"/>
              </a:rPr>
              <a:t>로그인과 회원가입을 할 수 있다.</a:t>
            </a:r>
            <a:endParaRPr lang="ko-KR" altLang="en-US" sz="1100" cap="none" dirty="0" smtClean="0" b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Bahnschrift" charset="0"/>
                <a:ea typeface="Bahnschrift" charset="0"/>
              </a:rPr>
              <a:t>2. Ajax를 이용하여 검색바에 한글자만 검색을 하여도 글자를 포함한 물건들이 검색되는 기능을 추가하였습니다.</a:t>
            </a:r>
            <a:endParaRPr lang="ko-KR" altLang="en-US" sz="1100" cap="none" dirty="0" smtClean="0" b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Bahnschrift" charset="0"/>
                <a:ea typeface="Bahnschrift" charset="0"/>
              </a:rPr>
              <a:t>3. 제품 이미지를 클릭하면 제품에 대한 상세 페이지에 이동한다.</a:t>
            </a:r>
            <a:endParaRPr lang="ko-KR" altLang="en-US" sz="1100" cap="none" dirty="0" smtClean="0" b="0">
              <a:solidFill>
                <a:srgbClr val="595959"/>
              </a:solidFill>
              <a:latin typeface="Bahnschrift" charset="0"/>
              <a:ea typeface="Bahnschrift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 rot="0">
            <a:off x="101600" y="392430"/>
            <a:ext cx="2988945" cy="522604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Main Page</a:t>
            </a:r>
            <a:endParaRPr lang="ko-KR" altLang="en-US" sz="28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3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C:/Users/it/AppData/Roaming/PolarisOffice/ETemp/7944_12013528/fImage374566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70965" y="586740"/>
            <a:ext cx="2905125" cy="216535"/>
          </a:xfrm>
          <a:prstGeom prst="rect"/>
          <a:noFill/>
        </p:spPr>
      </p:pic>
      <p:pic>
        <p:nvPicPr>
          <p:cNvPr id="5" name="그림 4" descr="C:/Users/it/AppData/Roaming/PolarisOffice/ETemp/7944_12013528/fImage48173662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70965" y="862965"/>
            <a:ext cx="2905125" cy="2106295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4972050" y="269875"/>
            <a:ext cx="2646045" cy="1005205"/>
          </a:xfrm>
          <a:prstGeom prst="roundRect"/>
          <a:solidFill>
            <a:schemeClr val="bg1">
              <a:lumMod val="85000"/>
            </a:schemeClr>
          </a:solidFill>
          <a:ln w="0">
            <a:noFill/>
            <a:prstDash/>
          </a:ln>
          <a:effectLst>
            <a:outerShdw sx="100000" sy="100000" blurRad="50800" dist="50800" dir="5400000" rotWithShape="0" algn="ctr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관리자는 메인 페이지에서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현재 상태를 통계로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간략하게 확인할 수 있음.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 descr="C:/Users/it/AppData/Roaming/PolarisOffice/ETemp/7944_12013528/fImage38445664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713480" y="3157220"/>
            <a:ext cx="4115435" cy="1859915"/>
          </a:xfrm>
          <a:prstGeom prst="rect"/>
          <a:noFill/>
          <a:ln w="0">
            <a:noFill/>
            <a:prstDash/>
          </a:ln>
        </p:spPr>
      </p:pic>
      <p:cxnSp>
        <p:nvCxnSpPr>
          <p:cNvPr id="19" name="도형 18"/>
          <p:cNvCxnSpPr/>
          <p:nvPr/>
        </p:nvCxnSpPr>
        <p:spPr>
          <a:xfrm rot="16200000" flipH="1">
            <a:off x="3392170" y="1770380"/>
            <a:ext cx="1859915" cy="925195"/>
          </a:xfrm>
          <a:prstGeom prst="bentConnector3">
            <a:avLst>
              <a:gd name="adj1" fmla="val 275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 rot="0">
            <a:off x="3420745" y="1187450"/>
            <a:ext cx="432435" cy="216535"/>
          </a:xfrm>
          <a:prstGeom prst="rect"/>
          <a:solidFill>
            <a:srgbClr val="C00000">
              <a:alpha val="9812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5199380" y="1699895"/>
            <a:ext cx="2646045" cy="1005205"/>
          </a:xfrm>
          <a:prstGeom prst="roundRect"/>
          <a:solidFill>
            <a:schemeClr val="bg1">
              <a:lumMod val="85000"/>
            </a:schemeClr>
          </a:solidFill>
          <a:ln w="0">
            <a:noFill/>
            <a:prstDash/>
          </a:ln>
          <a:effectLst>
            <a:outerShdw sx="100000" sy="100000" blurRad="50800" dist="50800" dir="5400000" rotWithShape="0" algn="ctr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5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판매자의 활동을 승인 또는 중지를 시킬 수 있으며 판매자가 올린 판매 목록을 볼 수 있음</a:t>
            </a:r>
            <a:endParaRPr lang="ko-KR" altLang="en-US" sz="135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4317365" y="721995"/>
            <a:ext cx="650875" cy="349885"/>
          </a:xfrm>
          <a:prstGeom prst="right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 rot="16200000">
            <a:off x="6670675" y="2774950"/>
            <a:ext cx="531495" cy="349885"/>
          </a:xfrm>
          <a:prstGeom prst="rightArrow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5" name="그림 34" descr="C:/Users/it/AppData/Roaming/PolarisOffice/ETemp/7944_12013528/fImage8595670650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70965" y="3062605"/>
            <a:ext cx="2101215" cy="1955165"/>
          </a:xfrm>
          <a:prstGeom prst="rect"/>
          <a:noFill/>
        </p:spPr>
      </p:pic>
      <p:sp>
        <p:nvSpPr>
          <p:cNvPr id="36" name="도형 35"/>
          <p:cNvSpPr>
            <a:spLocks/>
          </p:cNvSpPr>
          <p:nvPr/>
        </p:nvSpPr>
        <p:spPr>
          <a:xfrm rot="0">
            <a:off x="5554980" y="3677920"/>
            <a:ext cx="432435" cy="216535"/>
          </a:xfrm>
          <a:prstGeom prst="rect"/>
          <a:solidFill>
            <a:srgbClr val="C00000">
              <a:alpha val="9812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38"/>
          <p:cNvCxnSpPr>
            <a:stCxn id="36" idx="1"/>
            <a:endCxn id="35" idx="3"/>
          </p:cNvCxnSpPr>
          <p:nvPr/>
        </p:nvCxnSpPr>
        <p:spPr>
          <a:xfrm rot="10800000" flipV="1">
            <a:off x="3471545" y="3786505"/>
            <a:ext cx="2083435" cy="253365"/>
          </a:xfrm>
          <a:prstGeom prst="bentConnector3">
            <a:avLst>
              <a:gd name="adj1" fmla="val 92881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 rot="0">
            <a:off x="3077210" y="600710"/>
            <a:ext cx="789305" cy="216535"/>
          </a:xfrm>
          <a:prstGeom prst="rect"/>
          <a:solidFill>
            <a:srgbClr val="C00000">
              <a:alpha val="9812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1455420" y="206375"/>
            <a:ext cx="1230630" cy="47244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50" cap="none" dirty="0" smtClean="0" b="0">
                <a:solidFill>
                  <a:srgbClr val="FFFFFF"/>
                </a:solidFill>
                <a:latin typeface="Noto Sans CJK KR Medium" charset="0"/>
                <a:ea typeface="Noto Sans CJK KR Medium" charset="0"/>
              </a:rPr>
              <a:t>최고관리자</a:t>
            </a:r>
            <a:endParaRPr lang="ko-KR" altLang="en-US" sz="1650" cap="none" dirty="0" smtClean="0" b="0">
              <a:solidFill>
                <a:srgbClr val="FFFFFF"/>
              </a:solidFill>
              <a:latin typeface="Noto Sans CJK KR Medium" charset="0"/>
              <a:ea typeface="Noto Sans CJK KR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 txBox="1">
            <a:spLocks/>
          </p:cNvSpPr>
          <p:nvPr/>
        </p:nvSpPr>
        <p:spPr>
          <a:xfrm>
            <a:off x="179705" y="141605"/>
            <a:ext cx="8230870" cy="4870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MusicFactory</a:t>
            </a:r>
            <a:endParaRPr lang="ko-KR" altLang="en-US" sz="36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669155" y="960120"/>
            <a:ext cx="2922270" cy="130365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48530" y="2219960"/>
            <a:ext cx="2773045" cy="2930525"/>
          </a:xfrm>
          <a:prstGeom prst="rect"/>
          <a:noFill/>
        </p:spPr>
      </p:pic>
      <p:sp>
        <p:nvSpPr>
          <p:cNvPr id="24" name="타원 23"/>
          <p:cNvSpPr>
            <a:spLocks/>
          </p:cNvSpPr>
          <p:nvPr/>
        </p:nvSpPr>
        <p:spPr>
          <a:xfrm rot="0">
            <a:off x="2134870" y="1899285"/>
            <a:ext cx="988060" cy="988060"/>
          </a:xfrm>
          <a:prstGeom prst="ellipse"/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네이버 API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 rot="0">
            <a:off x="511175" y="2482215"/>
            <a:ext cx="986790" cy="986790"/>
          </a:xfrm>
          <a:prstGeom prst="ellipse"/>
          <a:solidFill>
            <a:srgbClr val="8EBE5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회원가입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6" name="도형 25"/>
          <p:cNvCxnSpPr>
            <a:stCxn id="24" idx="6"/>
          </p:cNvCxnSpPr>
          <p:nvPr/>
        </p:nvCxnSpPr>
        <p:spPr>
          <a:xfrm rot="0" flipV="1">
            <a:off x="3122295" y="1990725"/>
            <a:ext cx="2312670" cy="40322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 rot="21000000">
            <a:off x="3195320" y="1907540"/>
            <a:ext cx="150749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네이버 로그인 API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(로그인, 회원가입)가능</a:t>
            </a:r>
            <a:endParaRPr lang="ko-KR" altLang="en-US" sz="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8" name="타원 27"/>
          <p:cNvSpPr>
            <a:spLocks/>
          </p:cNvSpPr>
          <p:nvPr/>
        </p:nvSpPr>
        <p:spPr>
          <a:xfrm rot="0">
            <a:off x="2118360" y="3077845"/>
            <a:ext cx="988060" cy="988060"/>
          </a:xfrm>
          <a:prstGeom prst="ellipse"/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사이트</a:t>
            </a:r>
            <a:endParaRPr lang="ko-KR" altLang="en-US" sz="10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9" name="도형 28"/>
          <p:cNvCxnSpPr>
            <a:stCxn id="28" idx="6"/>
          </p:cNvCxnSpPr>
          <p:nvPr/>
        </p:nvCxnSpPr>
        <p:spPr>
          <a:xfrm rot="0">
            <a:off x="3105785" y="3571875"/>
            <a:ext cx="1888490" cy="5080"/>
          </a:xfrm>
          <a:prstGeom prst="straightConnector1"/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 rot="0">
            <a:off x="3295015" y="3239770"/>
            <a:ext cx="1507490" cy="339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회원가입 페이지에서 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가입 가능</a:t>
            </a:r>
            <a:endParaRPr lang="ko-KR" altLang="en-US" sz="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>
            <a:stCxn id="25" idx="6"/>
            <a:endCxn id="24" idx="2"/>
          </p:cNvCxnSpPr>
          <p:nvPr/>
        </p:nvCxnSpPr>
        <p:spPr>
          <a:xfrm rot="0" flipV="1">
            <a:off x="1497330" y="2393315"/>
            <a:ext cx="638175" cy="58229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25" idx="6"/>
            <a:endCxn id="28" idx="2"/>
          </p:cNvCxnSpPr>
          <p:nvPr/>
        </p:nvCxnSpPr>
        <p:spPr>
          <a:xfrm rot="0">
            <a:off x="1497330" y="2974975"/>
            <a:ext cx="621665" cy="59753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/>
          </p:cNvSpPr>
          <p:nvPr/>
        </p:nvSpPr>
        <p:spPr>
          <a:xfrm rot="0">
            <a:off x="256540" y="1071245"/>
            <a:ext cx="5329555" cy="368935"/>
          </a:xfrm>
          <a:prstGeom prst="rect"/>
          <a:noFill/>
        </p:spPr>
        <p:txBody>
          <a:bodyPr wrap="square" lIns="91440" tIns="45720" rIns="91440" bIns="45720" vert="horz" anchor="t">
            <a:spAutoFit/>
            <a:scene3d>
              <a:camera prst="orthographicFront"/>
              <a:lightRig rig="threePt" dir="t"/>
            </a:scene3d>
            <a:sp3d extrusionH="57150" prstMaterial="warmMatte">
              <a:bevelT w="38100" h="38100" prst="circle"/>
            </a:sp3d>
          </a:bodyPr>
          <a:lstStyle/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Wingdings"/>
              <a:buChar char="§"/>
            </a:pPr>
            <a:r>
              <a:rPr lang="en-US" altLang="ko-KR" sz="18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회원가입 절차</a:t>
            </a:r>
            <a:endParaRPr lang="ko-KR" altLang="en-US" sz="18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 rot="0">
            <a:off x="-5080" y="0"/>
            <a:ext cx="3348990" cy="271145"/>
          </a:xfrm>
          <a:prstGeom prst="rect"/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174625" y="1133475"/>
            <a:ext cx="2988945" cy="26320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판매자가 로그인 하여 판매자 메인 페이지를 클릭한 경우 자신이 등록한 상품목록이 보인다.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보고싶은 물품의 행의 상세보기를 클릭하면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물품에 대한 자세한 정보들이 나온다.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수정을 하고 싶을때 수정 버튼을 눌러 내용을 수정 후 수정 완료 버튼을 누르면 수정된 내용이 업데이트 된다.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74625" y="465454"/>
            <a:ext cx="2988945" cy="4921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Seller MainPage</a:t>
            </a:r>
            <a:endParaRPr lang="ko-KR" altLang="en-US" sz="26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 rot="0">
            <a:off x="3420110" y="158750"/>
            <a:ext cx="648335" cy="85280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50" cap="none" dirty="0" smtClean="0" b="0">
                <a:solidFill>
                  <a:srgbClr val="FFFFFF"/>
                </a:solidFill>
                <a:latin typeface="Noto Sans CJK KR Medium" charset="0"/>
                <a:ea typeface="Noto Sans CJK KR Medium" charset="0"/>
              </a:rPr>
              <a:t>판매자</a:t>
            </a:r>
            <a:endParaRPr lang="ko-KR" altLang="en-US" sz="1650" cap="none" dirty="0" smtClean="0" b="0">
              <a:solidFill>
                <a:srgbClr val="FFFFFF"/>
              </a:solidFill>
              <a:latin typeface="Noto Sans CJK KR Medium" charset="0"/>
              <a:ea typeface="Noto Sans CJK KR Medium" charset="0"/>
            </a:endParaRPr>
          </a:p>
        </p:txBody>
      </p:sp>
      <p:pic>
        <p:nvPicPr>
          <p:cNvPr id="97" name="그림 96" descr="C:/Users/it/AppData/Roaming/PolarisOffice/ETemp/7944_12013528/fImage12325624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718300" y="2990850"/>
            <a:ext cx="2296160" cy="1659255"/>
          </a:xfrm>
          <a:prstGeom prst="rect"/>
          <a:noFill/>
        </p:spPr>
      </p:pic>
      <p:pic>
        <p:nvPicPr>
          <p:cNvPr id="98" name="그림 97" descr="C:/Users/it/AppData/Roaming/PolarisOffice/ETemp/7944_12013528/fImage379958625996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09010" y="2991485"/>
            <a:ext cx="2914015" cy="1628140"/>
          </a:xfrm>
          <a:prstGeom prst="rect"/>
          <a:noFill/>
        </p:spPr>
      </p:pic>
      <p:sp>
        <p:nvSpPr>
          <p:cNvPr id="99" name="도형 98"/>
          <p:cNvSpPr>
            <a:spLocks/>
          </p:cNvSpPr>
          <p:nvPr/>
        </p:nvSpPr>
        <p:spPr>
          <a:xfrm rot="0">
            <a:off x="7012940" y="1696085"/>
            <a:ext cx="301625" cy="151765"/>
          </a:xfrm>
          <a:prstGeom prst="rect"/>
          <a:solidFill>
            <a:srgbClr val="C00000">
              <a:alpha val="9812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225290" y="339725"/>
            <a:ext cx="3990975" cy="253365"/>
          </a:xfrm>
          <a:prstGeom prst="rect"/>
          <a:noFill/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936365" y="881380"/>
            <a:ext cx="4819650" cy="1635125"/>
          </a:xfrm>
          <a:prstGeom prst="rect"/>
          <a:noFill/>
        </p:spPr>
      </p:pic>
      <p:sp>
        <p:nvSpPr>
          <p:cNvPr id="104" name="도형 103"/>
          <p:cNvSpPr>
            <a:spLocks/>
          </p:cNvSpPr>
          <p:nvPr/>
        </p:nvSpPr>
        <p:spPr>
          <a:xfrm rot="0">
            <a:off x="6715125" y="349250"/>
            <a:ext cx="818515" cy="231775"/>
          </a:xfrm>
          <a:prstGeom prst="rect"/>
          <a:solidFill>
            <a:schemeClr val="accent1">
              <a:alpha val="0"/>
            </a:schemeClr>
          </a:solidFill>
          <a:ln w="12700" cap="flat" cmpd="sng">
            <a:solidFill>
              <a:srgbClr val="FA003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 rot="0">
            <a:off x="8049260" y="1445260"/>
            <a:ext cx="381635" cy="135890"/>
          </a:xfrm>
          <a:prstGeom prst="rect"/>
          <a:solidFill>
            <a:schemeClr val="accent1">
              <a:alpha val="0"/>
            </a:schemeClr>
          </a:solidFill>
          <a:ln w="12700" cap="flat" cmpd="sng">
            <a:solidFill>
              <a:srgbClr val="FA003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106" name="도형 105"/>
          <p:cNvCxnSpPr>
            <a:stCxn id="104" idx="2"/>
          </p:cNvCxnSpPr>
          <p:nvPr/>
        </p:nvCxnSpPr>
        <p:spPr>
          <a:xfrm rot="0">
            <a:off x="7124065" y="580390"/>
            <a:ext cx="635" cy="384810"/>
          </a:xfrm>
          <a:prstGeom prst="straightConnector1"/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도형 108"/>
          <p:cNvSpPr>
            <a:spLocks/>
          </p:cNvSpPr>
          <p:nvPr/>
        </p:nvSpPr>
        <p:spPr>
          <a:xfrm rot="0">
            <a:off x="4747260" y="4468495"/>
            <a:ext cx="231140" cy="119380"/>
          </a:xfrm>
          <a:prstGeom prst="rect"/>
          <a:solidFill>
            <a:schemeClr val="accent1">
              <a:alpha val="0"/>
            </a:schemeClr>
          </a:solidFill>
          <a:ln w="12700" cap="flat" cmpd="sng">
            <a:solidFill>
              <a:srgbClr val="FA003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0" name="도형 109"/>
          <p:cNvSpPr>
            <a:spLocks/>
          </p:cNvSpPr>
          <p:nvPr/>
        </p:nvSpPr>
        <p:spPr>
          <a:xfrm rot="0" flipH="1">
            <a:off x="4965700" y="1513205"/>
            <a:ext cx="3465195" cy="1478915"/>
          </a:xfrm>
          <a:prstGeom prst="bentConnector4">
            <a:avLst>
              <a:gd name="adj1" fmla="val -7324"/>
              <a:gd name="adj2" fmla="val 65981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 rot="5400000" flipH="1" flipV="1">
            <a:off x="5406390" y="3275965"/>
            <a:ext cx="767715" cy="1856740"/>
          </a:xfrm>
          <a:prstGeom prst="bentConnector4">
            <a:avLst>
              <a:gd name="adj1" fmla="val -18037"/>
              <a:gd name="adj2" fmla="val 90009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 rot="0">
            <a:off x="7125335" y="636905"/>
            <a:ext cx="996315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latin typeface="맑은 고딕" charset="0"/>
                <a:ea typeface="맑은 고딕" charset="0"/>
              </a:rPr>
              <a:t>판매자 메인페이지 이동</a:t>
            </a:r>
            <a:endParaRPr lang="ko-KR" altLang="en-US" sz="6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3" name="텍스트 상자 112"/>
          <p:cNvSpPr txBox="1">
            <a:spLocks/>
          </p:cNvSpPr>
          <p:nvPr/>
        </p:nvSpPr>
        <p:spPr>
          <a:xfrm rot="0">
            <a:off x="6334760" y="2506980"/>
            <a:ext cx="119380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자신이 등록한 물건 상세보기</a:t>
            </a:r>
            <a:endParaRPr lang="ko-KR" altLang="en-US" sz="6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 rot="0">
            <a:off x="5111750" y="4739005"/>
            <a:ext cx="119380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수정페이지 이동</a:t>
            </a:r>
            <a:endParaRPr lang="ko-KR" altLang="en-US" sz="6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 rot="0">
            <a:off x="-5080" y="0"/>
            <a:ext cx="3349625" cy="271780"/>
          </a:xfrm>
          <a:prstGeom prst="rect"/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1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cap="none" dirty="0" smtClean="0" b="1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 rot="0">
            <a:off x="167005" y="1624330"/>
            <a:ext cx="2988945" cy="18700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-카카오톡 플러스친구 API를 이용해 사람들의 건의 내용을 실시간으로 화면에 띄울수 있도록 함.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cap="none" dirty="0" smtClean="0" b="0">
                <a:solidFill>
                  <a:srgbClr val="595959"/>
                </a:solidFill>
                <a:latin typeface="Arial" charset="0"/>
                <a:ea typeface="Arial" charset="0"/>
              </a:rPr>
              <a:t>- ‘건의하기’와 ‘소개해주세요’라는 문구를 입력하면 정해진 입력값으로 답변하는 기능을 추가하였다.</a:t>
            </a:r>
            <a:endParaRPr lang="ko-KR" altLang="en-US" sz="1100" cap="none" dirty="0" smtClean="0" b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174625" y="465454"/>
            <a:ext cx="2988945" cy="8921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Kakao Chatbot</a:t>
            </a:r>
            <a:endParaRPr lang="ko-KR" altLang="en-US" sz="26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1">
                <a:solidFill>
                  <a:srgbClr val="262626"/>
                </a:solidFill>
                <a:latin typeface="Arial" charset="0"/>
                <a:ea typeface="Arial" charset="0"/>
              </a:rPr>
              <a:t>(API)</a:t>
            </a:r>
            <a:endParaRPr lang="ko-KR" altLang="en-US" sz="2600" cap="none" dirty="0" smtClean="0" b="1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pic>
        <p:nvPicPr>
          <p:cNvPr id="96" name="그림 95" descr="C:/Users/it/AppData/Roaming/PolarisOffice/ETemp/7944_12013528/fImage145062793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48575" y="130810"/>
            <a:ext cx="1297305" cy="2221865"/>
          </a:xfrm>
          <a:prstGeom prst="rect"/>
          <a:noFill/>
        </p:spPr>
      </p:pic>
      <p:pic>
        <p:nvPicPr>
          <p:cNvPr id="97" name="그림 96" descr="C:/Users/it/AppData/Roaming/PolarisOffice/ETemp/7944_12013528/fImage22313794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135755" y="2501265"/>
            <a:ext cx="2526030" cy="2540635"/>
          </a:xfrm>
          <a:prstGeom prst="rect"/>
          <a:noFill/>
        </p:spPr>
      </p:pic>
      <p:pic>
        <p:nvPicPr>
          <p:cNvPr id="98" name="그림 97" descr="C:/Users/it/AppData/Roaming/PolarisOffice/ETemp/7944_12013528/fImage65180795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223635" y="130810"/>
            <a:ext cx="1297305" cy="2221865"/>
          </a:xfrm>
          <a:prstGeom prst="rect"/>
          <a:noFill/>
        </p:spPr>
      </p:pic>
      <p:pic>
        <p:nvPicPr>
          <p:cNvPr id="99" name="그림 98" descr="C:/Users/it/AppData/Roaming/PolarisOffice/ETemp/7944_12013528/fImage250677796935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49210" y="2622550"/>
            <a:ext cx="1297305" cy="2221865"/>
          </a:xfrm>
          <a:prstGeom prst="rect"/>
          <a:noFill/>
        </p:spPr>
      </p:pic>
      <p:pic>
        <p:nvPicPr>
          <p:cNvPr id="104" name="그림 103" descr="C:/Users/it/AppData/Roaming/PolarisOffice/ETemp/7944_12013528/fImage403098016962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8050" y="132080"/>
            <a:ext cx="1249680" cy="2221865"/>
          </a:xfrm>
          <a:prstGeom prst="rect"/>
          <a:noFill/>
        </p:spPr>
      </p:pic>
      <p:pic>
        <p:nvPicPr>
          <p:cNvPr id="105" name="그림 104" descr="C:/Users/it/AppData/Roaming/PolarisOffice/ETemp/7944_12013528/fImage356478024464.jpe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6635" y="132080"/>
            <a:ext cx="1249680" cy="2221865"/>
          </a:xfrm>
          <a:prstGeom prst="rect"/>
          <a:noFill/>
        </p:spPr>
      </p:pic>
      <p:sp>
        <p:nvSpPr>
          <p:cNvPr id="102" name="도형 101"/>
          <p:cNvSpPr>
            <a:spLocks/>
          </p:cNvSpPr>
          <p:nvPr/>
        </p:nvSpPr>
        <p:spPr>
          <a:xfrm rot="0">
            <a:off x="4656455" y="1019175"/>
            <a:ext cx="231775" cy="234950"/>
          </a:xfrm>
          <a:prstGeom prst="rightArrow">
            <a:avLst>
              <a:gd name="adj1" fmla="val 50000"/>
              <a:gd name="adj2" fmla="val 35162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 rot="0">
            <a:off x="6051550" y="1019175"/>
            <a:ext cx="231775" cy="234950"/>
          </a:xfrm>
          <a:prstGeom prst="rightArrow">
            <a:avLst>
              <a:gd name="adj1" fmla="val 50000"/>
              <a:gd name="adj2" fmla="val 35162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 rot="0">
            <a:off x="7473315" y="1019175"/>
            <a:ext cx="231775" cy="234950"/>
          </a:xfrm>
          <a:prstGeom prst="rightArrow">
            <a:avLst>
              <a:gd name="adj1" fmla="val 50000"/>
              <a:gd name="adj2" fmla="val 35162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 rot="5400000">
            <a:off x="8176260" y="2279015"/>
            <a:ext cx="231775" cy="234950"/>
          </a:xfrm>
          <a:prstGeom prst="rightArrow">
            <a:avLst>
              <a:gd name="adj1" fmla="val 50000"/>
              <a:gd name="adj2" fmla="val 35162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9" name="그림 108" descr="C:/Users/it/AppData/Roaming/PolarisOffice/ETemp/7944_12013528/fImage16808075705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80685" y="3678555"/>
            <a:ext cx="1115060" cy="1071245"/>
          </a:xfrm>
          <a:prstGeom prst="rect"/>
          <a:noFill/>
        </p:spPr>
      </p:pic>
      <p:cxnSp>
        <p:nvCxnSpPr>
          <p:cNvPr id="110" name="도형 109"/>
          <p:cNvCxnSpPr>
            <a:endCxn id="112" idx="3"/>
          </p:cNvCxnSpPr>
          <p:nvPr/>
        </p:nvCxnSpPr>
        <p:spPr>
          <a:xfrm rot="0" flipH="1">
            <a:off x="6376670" y="4008120"/>
            <a:ext cx="2181860" cy="3810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110"/>
          <p:cNvSpPr>
            <a:spLocks/>
          </p:cNvSpPr>
          <p:nvPr/>
        </p:nvSpPr>
        <p:spPr>
          <a:xfrm rot="0">
            <a:off x="8548370" y="3935730"/>
            <a:ext cx="354330" cy="146050"/>
          </a:xfrm>
          <a:prstGeom prst="rect"/>
          <a:solidFill>
            <a:srgbClr val="C00000">
              <a:alpha val="785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 rot="0">
            <a:off x="5741670" y="3906520"/>
            <a:ext cx="635635" cy="210185"/>
          </a:xfrm>
          <a:prstGeom prst="rect"/>
          <a:solidFill>
            <a:srgbClr val="C00000">
              <a:alpha val="785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85</Paragraphs>
  <Words>270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오정섭</dc:creator>
  <cp:lastModifiedBy>오정섭</cp:lastModifiedBy>
  <dc:title>PowerPoint 프레젠테이션</dc:title>
  <dcterms:modified xsi:type="dcterms:W3CDTF">2016-10-04T05:08:06Z</dcterms:modified>
</cp:coreProperties>
</file>