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1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3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6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64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12/9/2023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4BB78-8D33-6946-73EE-523DD19B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4827" y="640081"/>
            <a:ext cx="7477593" cy="3812102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Présentation électronique le </a:t>
            </a:r>
            <a:r>
              <a:rPr lang="fr-FR" sz="4800" dirty="0" err="1">
                <a:solidFill>
                  <a:schemeClr val="bg1"/>
                </a:solidFill>
              </a:rPr>
              <a:t>réveil-matin</a:t>
            </a:r>
            <a:r>
              <a:rPr lang="fr-FR" sz="4800" dirty="0">
                <a:solidFill>
                  <a:schemeClr val="bg1"/>
                </a:solidFill>
              </a:rPr>
              <a:t>: travail sur </a:t>
            </a:r>
            <a:r>
              <a:rPr lang="fr-FR" sz="4800" dirty="0" err="1">
                <a:solidFill>
                  <a:schemeClr val="bg1"/>
                </a:solidFill>
              </a:rPr>
              <a:t>proteus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4FC047-7129-22DA-037F-F713ECEA5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014" y="5797828"/>
            <a:ext cx="6055406" cy="1344868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 err="1"/>
              <a:t>Océanne</a:t>
            </a:r>
            <a:r>
              <a:rPr lang="fr-FR" sz="2000" dirty="0"/>
              <a:t> SITBON, </a:t>
            </a:r>
            <a:r>
              <a:rPr lang="fr-FR" sz="2000" dirty="0" err="1"/>
              <a:t>Djelika</a:t>
            </a:r>
            <a:r>
              <a:rPr lang="fr-FR" sz="2000" dirty="0"/>
              <a:t> SAWADOGO, Zoé HUBERT</a:t>
            </a:r>
          </a:p>
          <a:p>
            <a:pPr algn="r"/>
            <a:r>
              <a:rPr lang="fr-FR" sz="2000" dirty="0"/>
              <a:t>Groupe 3</a:t>
            </a:r>
          </a:p>
        </p:txBody>
      </p:sp>
      <p:pic>
        <p:nvPicPr>
          <p:cNvPr id="4" name="Picture 3" descr="Une image contenant cercle, Caractère coloré, vortex, léger&#10;&#10;Description générée automatiquement">
            <a:extLst>
              <a:ext uri="{FF2B5EF4-FFF2-40B4-BE49-F238E27FC236}">
                <a16:creationId xmlns:a16="http://schemas.microsoft.com/office/drawing/2014/main" id="{094A336A-E27A-72C8-937E-BC985BCC8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" r="29846"/>
          <a:stretch/>
        </p:blipFill>
        <p:spPr>
          <a:xfrm>
            <a:off x="-49567" y="0"/>
            <a:ext cx="4714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404A2-F8E6-B19A-612E-A265A3D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fr-FR" dirty="0"/>
              <a:t>Travail sur  la </a:t>
            </a:r>
            <a:r>
              <a:rPr lang="fr-FR" dirty="0" err="1"/>
              <a:t>breadboard</a:t>
            </a:r>
            <a:r>
              <a:rPr lang="fr-FR" dirty="0"/>
              <a:t> : architecture matérielle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CB29B-4678-B6B0-B671-C36DEB08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1225"/>
            <a:ext cx="12192000" cy="5029200"/>
          </a:xfrm>
          <a:solidFill>
            <a:schemeClr val="tx1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23DE71-10FB-EA7D-C5E5-BFB3EB53E39D}"/>
              </a:ext>
            </a:extLst>
          </p:cNvPr>
          <p:cNvSpPr/>
          <p:nvPr/>
        </p:nvSpPr>
        <p:spPr>
          <a:xfrm>
            <a:off x="777866" y="2081601"/>
            <a:ext cx="1870443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9947-BDA3-A210-B071-C40153C901C2}"/>
              </a:ext>
            </a:extLst>
          </p:cNvPr>
          <p:cNvSpPr/>
          <p:nvPr/>
        </p:nvSpPr>
        <p:spPr>
          <a:xfrm>
            <a:off x="3958771" y="3739439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9EF76-E7AF-C1D2-0D99-7A039326EC7D}"/>
              </a:ext>
            </a:extLst>
          </p:cNvPr>
          <p:cNvSpPr/>
          <p:nvPr/>
        </p:nvSpPr>
        <p:spPr>
          <a:xfrm>
            <a:off x="686801" y="5335415"/>
            <a:ext cx="1870443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D0AE4-2BFD-D249-3C73-3010D6D8511A}"/>
              </a:ext>
            </a:extLst>
          </p:cNvPr>
          <p:cNvSpPr/>
          <p:nvPr/>
        </p:nvSpPr>
        <p:spPr>
          <a:xfrm>
            <a:off x="3958771" y="5335415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A0C01-F416-C7EA-B1B4-723A41428470}"/>
              </a:ext>
            </a:extLst>
          </p:cNvPr>
          <p:cNvSpPr/>
          <p:nvPr/>
        </p:nvSpPr>
        <p:spPr>
          <a:xfrm>
            <a:off x="9877306" y="5490736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B152D-4D32-B15E-1EEC-0BB86FE89BC6}"/>
              </a:ext>
            </a:extLst>
          </p:cNvPr>
          <p:cNvSpPr/>
          <p:nvPr/>
        </p:nvSpPr>
        <p:spPr>
          <a:xfrm>
            <a:off x="9877304" y="2370624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C0E84-B3B6-2184-9D71-1F1D8F644ECE}"/>
              </a:ext>
            </a:extLst>
          </p:cNvPr>
          <p:cNvSpPr/>
          <p:nvPr/>
        </p:nvSpPr>
        <p:spPr>
          <a:xfrm>
            <a:off x="9840398" y="3302857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9AA0CE-219F-4AB6-0204-C19D5015C214}"/>
              </a:ext>
            </a:extLst>
          </p:cNvPr>
          <p:cNvSpPr/>
          <p:nvPr/>
        </p:nvSpPr>
        <p:spPr>
          <a:xfrm>
            <a:off x="9840399" y="4127209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54B4F7-1E4D-CCC4-573D-50EDA9F02624}"/>
              </a:ext>
            </a:extLst>
          </p:cNvPr>
          <p:cNvSpPr txBox="1"/>
          <p:nvPr/>
        </p:nvSpPr>
        <p:spPr>
          <a:xfrm>
            <a:off x="3867705" y="3848597"/>
            <a:ext cx="194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Encodeur numérique et bouton poussoir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30AF2A-A9EB-AFA6-914D-06D6AC0B0D42}"/>
              </a:ext>
            </a:extLst>
          </p:cNvPr>
          <p:cNvSpPr txBox="1"/>
          <p:nvPr/>
        </p:nvSpPr>
        <p:spPr>
          <a:xfrm>
            <a:off x="649894" y="5507900"/>
            <a:ext cx="19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à ultrason HCSR04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93DDB2C-04EA-ECAA-B4E6-B7AC077B8B8F}"/>
              </a:ext>
            </a:extLst>
          </p:cNvPr>
          <p:cNvSpPr txBox="1"/>
          <p:nvPr/>
        </p:nvSpPr>
        <p:spPr>
          <a:xfrm>
            <a:off x="777866" y="2392586"/>
            <a:ext cx="194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Horloge interne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46BBFD-4BCC-7424-ACDA-02452BB301B3}"/>
              </a:ext>
            </a:extLst>
          </p:cNvPr>
          <p:cNvSpPr txBox="1"/>
          <p:nvPr/>
        </p:nvSpPr>
        <p:spPr>
          <a:xfrm>
            <a:off x="3867705" y="5380008"/>
            <a:ext cx="194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Enregistrer le temps de désactivation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B9B869-549C-782B-070B-87B34A650557}"/>
              </a:ext>
            </a:extLst>
          </p:cNvPr>
          <p:cNvSpPr txBox="1"/>
          <p:nvPr/>
        </p:nvSpPr>
        <p:spPr>
          <a:xfrm>
            <a:off x="9643903" y="3440966"/>
            <a:ext cx="194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buzzer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A2A694-0F1D-9587-9C6D-9B0AE31D8CBE}"/>
              </a:ext>
            </a:extLst>
          </p:cNvPr>
          <p:cNvSpPr txBox="1"/>
          <p:nvPr/>
        </p:nvSpPr>
        <p:spPr>
          <a:xfrm>
            <a:off x="9606997" y="4235090"/>
            <a:ext cx="194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Ecran OLED 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54FB18-CA81-00B9-6369-17AC466E10E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22122" y="2577252"/>
            <a:ext cx="715518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F17C6AE-1DCF-1B83-81D6-8A165C1E8F4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594150" y="5831066"/>
            <a:ext cx="1273555" cy="106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05F81D2-8A2B-8492-9331-F31D69AFA98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11961" y="5841673"/>
            <a:ext cx="4065343" cy="201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F991F1C-7AD0-2EB4-60A0-DF4B7F763C09}"/>
              </a:ext>
            </a:extLst>
          </p:cNvPr>
          <p:cNvCxnSpPr>
            <a:cxnSpLocks/>
          </p:cNvCxnSpPr>
          <p:nvPr/>
        </p:nvCxnSpPr>
        <p:spPr>
          <a:xfrm flipV="1">
            <a:off x="5795222" y="4108732"/>
            <a:ext cx="132361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E4E4F44-C4D6-2CEB-710F-AC3C9BA04911}"/>
              </a:ext>
            </a:extLst>
          </p:cNvPr>
          <p:cNvCxnSpPr>
            <a:cxnSpLocks/>
          </p:cNvCxnSpPr>
          <p:nvPr/>
        </p:nvCxnSpPr>
        <p:spPr>
          <a:xfrm>
            <a:off x="7164371" y="3616211"/>
            <a:ext cx="0" cy="49252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F426A47-BA0A-0019-E9EF-4B011C6D4CFA}"/>
              </a:ext>
            </a:extLst>
          </p:cNvPr>
          <p:cNvCxnSpPr>
            <a:cxnSpLocks/>
          </p:cNvCxnSpPr>
          <p:nvPr/>
        </p:nvCxnSpPr>
        <p:spPr>
          <a:xfrm>
            <a:off x="7164371" y="3623909"/>
            <a:ext cx="2676027" cy="13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1E83CAD-257D-EE56-A03E-DF568E8F2870}"/>
              </a:ext>
            </a:extLst>
          </p:cNvPr>
          <p:cNvCxnSpPr>
            <a:cxnSpLocks/>
          </p:cNvCxnSpPr>
          <p:nvPr/>
        </p:nvCxnSpPr>
        <p:spPr>
          <a:xfrm>
            <a:off x="7149974" y="4493327"/>
            <a:ext cx="2676027" cy="13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EAB7E34-050A-FCB5-44B8-8722DA82B7FA}"/>
              </a:ext>
            </a:extLst>
          </p:cNvPr>
          <p:cNvCxnSpPr>
            <a:cxnSpLocks/>
          </p:cNvCxnSpPr>
          <p:nvPr/>
        </p:nvCxnSpPr>
        <p:spPr>
          <a:xfrm>
            <a:off x="5795222" y="3887953"/>
            <a:ext cx="10541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F40DA0F-15F3-4272-D8F4-02FA354AC59A}"/>
              </a:ext>
            </a:extLst>
          </p:cNvPr>
          <p:cNvCxnSpPr>
            <a:cxnSpLocks/>
          </p:cNvCxnSpPr>
          <p:nvPr/>
        </p:nvCxnSpPr>
        <p:spPr>
          <a:xfrm>
            <a:off x="6849374" y="2791206"/>
            <a:ext cx="0" cy="10819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3966DF-5640-96E0-58ED-05A44C458CB7}"/>
              </a:ext>
            </a:extLst>
          </p:cNvPr>
          <p:cNvCxnSpPr>
            <a:cxnSpLocks/>
          </p:cNvCxnSpPr>
          <p:nvPr/>
        </p:nvCxnSpPr>
        <p:spPr>
          <a:xfrm>
            <a:off x="6849374" y="2818289"/>
            <a:ext cx="3027930" cy="17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87E0C14-2192-F929-F175-5913C908CF89}"/>
              </a:ext>
            </a:extLst>
          </p:cNvPr>
          <p:cNvCxnSpPr>
            <a:cxnSpLocks/>
          </p:cNvCxnSpPr>
          <p:nvPr/>
        </p:nvCxnSpPr>
        <p:spPr>
          <a:xfrm>
            <a:off x="5756977" y="4573644"/>
            <a:ext cx="10541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643486E-5911-3A09-8D39-80C70A15F5EA}"/>
              </a:ext>
            </a:extLst>
          </p:cNvPr>
          <p:cNvCxnSpPr>
            <a:cxnSpLocks/>
          </p:cNvCxnSpPr>
          <p:nvPr/>
        </p:nvCxnSpPr>
        <p:spPr>
          <a:xfrm>
            <a:off x="6849374" y="4573644"/>
            <a:ext cx="0" cy="10766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FD0E053-15DF-B603-85DC-6813C612A137}"/>
              </a:ext>
            </a:extLst>
          </p:cNvPr>
          <p:cNvCxnSpPr>
            <a:cxnSpLocks/>
          </p:cNvCxnSpPr>
          <p:nvPr/>
        </p:nvCxnSpPr>
        <p:spPr>
          <a:xfrm>
            <a:off x="6849374" y="5632745"/>
            <a:ext cx="3027930" cy="17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5B4D981-5670-CBEB-E2F5-0EADAA7E27DB}"/>
              </a:ext>
            </a:extLst>
          </p:cNvPr>
          <p:cNvCxnSpPr>
            <a:cxnSpLocks/>
          </p:cNvCxnSpPr>
          <p:nvPr/>
        </p:nvCxnSpPr>
        <p:spPr>
          <a:xfrm flipV="1">
            <a:off x="5811961" y="4290312"/>
            <a:ext cx="132361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9285180-BC3D-FFFA-0700-4F3397BDA6B2}"/>
              </a:ext>
            </a:extLst>
          </p:cNvPr>
          <p:cNvCxnSpPr>
            <a:cxnSpLocks/>
          </p:cNvCxnSpPr>
          <p:nvPr/>
        </p:nvCxnSpPr>
        <p:spPr>
          <a:xfrm>
            <a:off x="7164371" y="4286140"/>
            <a:ext cx="0" cy="2138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82058D4-62D3-CC24-A01D-0829E9A8FC6D}"/>
              </a:ext>
            </a:extLst>
          </p:cNvPr>
          <p:cNvSpPr txBox="1"/>
          <p:nvPr/>
        </p:nvSpPr>
        <p:spPr>
          <a:xfrm>
            <a:off x="10147546" y="2476342"/>
            <a:ext cx="136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matrice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2058548-10E9-5144-293E-7DCFE21158BF}"/>
              </a:ext>
            </a:extLst>
          </p:cNvPr>
          <p:cNvSpPr txBox="1"/>
          <p:nvPr/>
        </p:nvSpPr>
        <p:spPr>
          <a:xfrm>
            <a:off x="9954883" y="5629396"/>
            <a:ext cx="14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Ecran OLED </a:t>
            </a:r>
          </a:p>
        </p:txBody>
      </p:sp>
    </p:spTree>
    <p:extLst>
      <p:ext uri="{BB962C8B-B14F-4D97-AF65-F5344CB8AC3E}">
        <p14:creationId xmlns:p14="http://schemas.microsoft.com/office/powerpoint/2010/main" val="36411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D332B5-8496-881F-1160-536AA61B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fr-FR" sz="5100">
                <a:solidFill>
                  <a:schemeClr val="tx1"/>
                </a:solidFill>
              </a:rPr>
              <a:t>Etat d’avancement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EBB63-E98A-D2CA-83D9-AE245D2A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fr-FR" sz="2000"/>
              <a:t>Ce projet pour la mi-soutenance nous a permis de bien comprendre l’architecture 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fr-FR" sz="2000"/>
              <a:t>Nous avons bien pris le temps de regarder et de comprendre chacun des composants 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fr-FR" sz="2000"/>
              <a:t>Nous allons pouvoir commencer le projet sur la </a:t>
            </a:r>
            <a:r>
              <a:rPr lang="fr-FR" sz="2000" err="1"/>
              <a:t>bread</a:t>
            </a:r>
            <a:r>
              <a:rPr lang="fr-FR" sz="2000"/>
              <a:t> </a:t>
            </a:r>
            <a:r>
              <a:rPr lang="fr-FR" sz="2000" err="1"/>
              <a:t>board</a:t>
            </a:r>
            <a:r>
              <a:rPr lang="fr-FR" sz="2000"/>
              <a:t> dans de bonnes conditions </a:t>
            </a:r>
          </a:p>
        </p:txBody>
      </p:sp>
      <p:pic>
        <p:nvPicPr>
          <p:cNvPr id="1032" name="Picture 8" descr="Militaires : avancement, congé de longue durée pour maladie et  discrimination - MDMH Avocats">
            <a:extLst>
              <a:ext uri="{FF2B5EF4-FFF2-40B4-BE49-F238E27FC236}">
                <a16:creationId xmlns:a16="http://schemas.microsoft.com/office/drawing/2014/main" id="{D9D402B0-1D86-BA05-AD0A-DCCA95977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7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BE50C-7C30-AF73-6370-C9B346C47DD2}"/>
              </a:ext>
            </a:extLst>
          </p:cNvPr>
          <p:cNvSpPr/>
          <p:nvPr/>
        </p:nvSpPr>
        <p:spPr>
          <a:xfrm>
            <a:off x="1895473" y="1907435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D76A6E-760B-A039-FE78-396D3EB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architecture </a:t>
            </a:r>
            <a:r>
              <a:rPr lang="fr-FR"/>
              <a:t>fonctionelle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8609C-BAE9-FD61-71DA-0C98C1B2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D31CFD-6CDC-EB90-2733-CD80DD8CAAF5}"/>
              </a:ext>
            </a:extLst>
          </p:cNvPr>
          <p:cNvSpPr/>
          <p:nvPr/>
        </p:nvSpPr>
        <p:spPr>
          <a:xfrm>
            <a:off x="1895474" y="4185696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B0886-192D-D0A7-AD88-53A46B06F56E}"/>
              </a:ext>
            </a:extLst>
          </p:cNvPr>
          <p:cNvSpPr/>
          <p:nvPr/>
        </p:nvSpPr>
        <p:spPr>
          <a:xfrm>
            <a:off x="5213413" y="3194394"/>
            <a:ext cx="2244662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952DA-2592-0AC1-8A51-4044989AC7D1}"/>
              </a:ext>
            </a:extLst>
          </p:cNvPr>
          <p:cNvSpPr/>
          <p:nvPr/>
        </p:nvSpPr>
        <p:spPr>
          <a:xfrm>
            <a:off x="8963024" y="3194394"/>
            <a:ext cx="2265808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0D7661-C58B-EA97-2BDB-61EF779DEC25}"/>
              </a:ext>
            </a:extLst>
          </p:cNvPr>
          <p:cNvSpPr txBox="1"/>
          <p:nvPr/>
        </p:nvSpPr>
        <p:spPr>
          <a:xfrm>
            <a:off x="5219794" y="3505379"/>
            <a:ext cx="233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Comparer les heures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83EB8-C8F9-3CCF-AC75-77CE899F3AE2}"/>
              </a:ext>
            </a:extLst>
          </p:cNvPr>
          <p:cNvSpPr txBox="1"/>
          <p:nvPr/>
        </p:nvSpPr>
        <p:spPr>
          <a:xfrm>
            <a:off x="2028823" y="4496681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Régler l’heure du </a:t>
            </a:r>
            <a:r>
              <a:rPr lang="fr-FR" dirty="0" err="1"/>
              <a:t>reveil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143FB1-DC3E-F904-F042-6F5CE7A69B21}"/>
              </a:ext>
            </a:extLst>
          </p:cNvPr>
          <p:cNvSpPr txBox="1"/>
          <p:nvPr/>
        </p:nvSpPr>
        <p:spPr>
          <a:xfrm>
            <a:off x="1895473" y="221842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Afficher l’heure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B4D9C8-B72B-B281-5F45-27E7657C49F2}"/>
              </a:ext>
            </a:extLst>
          </p:cNvPr>
          <p:cNvSpPr txBox="1"/>
          <p:nvPr/>
        </p:nvSpPr>
        <p:spPr>
          <a:xfrm>
            <a:off x="9082562" y="3366879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Allumer la lampe si il est l’heure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A942A0A-A60D-089C-8382-D1BE25FF19E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7598" y="2403086"/>
            <a:ext cx="122244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5A1D24C-6832-BA57-2394-D409A8B698CF}"/>
              </a:ext>
            </a:extLst>
          </p:cNvPr>
          <p:cNvCxnSpPr>
            <a:cxnSpLocks/>
          </p:cNvCxnSpPr>
          <p:nvPr/>
        </p:nvCxnSpPr>
        <p:spPr>
          <a:xfrm flipH="1" flipV="1">
            <a:off x="4880038" y="2403086"/>
            <a:ext cx="6381" cy="12869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E0450D0-E387-0BF9-7740-3404AF1D4350}"/>
              </a:ext>
            </a:extLst>
          </p:cNvPr>
          <p:cNvCxnSpPr>
            <a:cxnSpLocks/>
          </p:cNvCxnSpPr>
          <p:nvPr/>
        </p:nvCxnSpPr>
        <p:spPr>
          <a:xfrm flipV="1">
            <a:off x="4880038" y="3914775"/>
            <a:ext cx="0" cy="76657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B856D37-6A7E-1AE1-F842-982B05C601BF}"/>
              </a:ext>
            </a:extLst>
          </p:cNvPr>
          <p:cNvCxnSpPr>
            <a:cxnSpLocks/>
          </p:cNvCxnSpPr>
          <p:nvPr/>
        </p:nvCxnSpPr>
        <p:spPr>
          <a:xfrm>
            <a:off x="3657598" y="4684133"/>
            <a:ext cx="122244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3BAB33-8B0D-B9E5-E467-11B4215D5D8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19" y="3690045"/>
            <a:ext cx="333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E463A4D-D2AD-01CB-A9AD-FDEFC0A4FAB1}"/>
              </a:ext>
            </a:extLst>
          </p:cNvPr>
          <p:cNvCxnSpPr>
            <a:cxnSpLocks/>
          </p:cNvCxnSpPr>
          <p:nvPr/>
        </p:nvCxnSpPr>
        <p:spPr>
          <a:xfrm>
            <a:off x="4880038" y="3927991"/>
            <a:ext cx="333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7BC447F-6F9A-4358-34EE-E43AE847A598}"/>
              </a:ext>
            </a:extLst>
          </p:cNvPr>
          <p:cNvCxnSpPr>
            <a:cxnSpLocks/>
          </p:cNvCxnSpPr>
          <p:nvPr/>
        </p:nvCxnSpPr>
        <p:spPr>
          <a:xfrm>
            <a:off x="7458075" y="3690045"/>
            <a:ext cx="150494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6A6E-760B-A039-FE78-396D3EB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architecture matérielle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8609C-BAE9-FD61-71DA-0C98C1B2B68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228832" y="5589916"/>
            <a:ext cx="287432" cy="59142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77A36-7882-498A-E43D-B582D11FEEBE}"/>
              </a:ext>
            </a:extLst>
          </p:cNvPr>
          <p:cNvSpPr/>
          <p:nvPr/>
        </p:nvSpPr>
        <p:spPr>
          <a:xfrm>
            <a:off x="1895473" y="1907435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67D4F-F9B1-6F04-04A6-7F5885A450FD}"/>
              </a:ext>
            </a:extLst>
          </p:cNvPr>
          <p:cNvSpPr/>
          <p:nvPr/>
        </p:nvSpPr>
        <p:spPr>
          <a:xfrm>
            <a:off x="1895472" y="4189383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CB2A3-06F2-AD01-EE3A-E2F5B4158022}"/>
              </a:ext>
            </a:extLst>
          </p:cNvPr>
          <p:cNvSpPr/>
          <p:nvPr/>
        </p:nvSpPr>
        <p:spPr>
          <a:xfrm>
            <a:off x="5213413" y="3194394"/>
            <a:ext cx="2244662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6E379-DC8B-25B2-908F-E1105A8929C0}"/>
              </a:ext>
            </a:extLst>
          </p:cNvPr>
          <p:cNvSpPr/>
          <p:nvPr/>
        </p:nvSpPr>
        <p:spPr>
          <a:xfrm>
            <a:off x="8364388" y="3194394"/>
            <a:ext cx="1599816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4D6287-5E81-6942-2224-79FD44562AEA}"/>
              </a:ext>
            </a:extLst>
          </p:cNvPr>
          <p:cNvSpPr txBox="1"/>
          <p:nvPr/>
        </p:nvSpPr>
        <p:spPr>
          <a:xfrm>
            <a:off x="5219794" y="3505379"/>
            <a:ext cx="233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Porte </a:t>
            </a:r>
            <a:r>
              <a:rPr lang="fr-FR" dirty="0" err="1"/>
              <a:t>xnor</a:t>
            </a:r>
            <a:r>
              <a:rPr lang="fr-FR" dirty="0"/>
              <a:t> et porte and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3F2549-BD4C-8A64-FDAF-D81A95A8D37A}"/>
              </a:ext>
            </a:extLst>
          </p:cNvPr>
          <p:cNvSpPr txBox="1"/>
          <p:nvPr/>
        </p:nvSpPr>
        <p:spPr>
          <a:xfrm>
            <a:off x="2115160" y="4493726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Bascule </a:t>
            </a:r>
            <a:r>
              <a:rPr lang="fr-FR" dirty="0" err="1"/>
              <a:t>jk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537381-4ABB-E01B-DF6D-CC4555CC2C02}"/>
              </a:ext>
            </a:extLst>
          </p:cNvPr>
          <p:cNvSpPr txBox="1"/>
          <p:nvPr/>
        </p:nvSpPr>
        <p:spPr>
          <a:xfrm>
            <a:off x="2029988" y="1975407"/>
            <a:ext cx="176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Bascule </a:t>
            </a:r>
            <a:r>
              <a:rPr lang="fr-FR" dirty="0" err="1"/>
              <a:t>jk</a:t>
            </a:r>
            <a:r>
              <a:rPr lang="fr-FR" dirty="0"/>
              <a:t> mode </a:t>
            </a:r>
            <a:r>
              <a:rPr lang="fr-FR" dirty="0" err="1"/>
              <a:t>toggle</a:t>
            </a:r>
            <a:r>
              <a:rPr lang="fr-FR" dirty="0"/>
              <a:t> (compteur)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E0A3743-C8B2-3E31-BE4B-4BF39C22BD0B}"/>
              </a:ext>
            </a:extLst>
          </p:cNvPr>
          <p:cNvSpPr txBox="1"/>
          <p:nvPr/>
        </p:nvSpPr>
        <p:spPr>
          <a:xfrm>
            <a:off x="8428178" y="3366879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Bascule </a:t>
            </a:r>
            <a:r>
              <a:rPr lang="fr-FR" dirty="0" err="1"/>
              <a:t>jk</a:t>
            </a:r>
            <a:r>
              <a:rPr lang="fr-FR" dirty="0"/>
              <a:t> (Décompteur)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EB7AF7-0980-A6C5-B05A-43BDB9D97DD6}"/>
              </a:ext>
            </a:extLst>
          </p:cNvPr>
          <p:cNvCxnSpPr>
            <a:cxnSpLocks/>
          </p:cNvCxnSpPr>
          <p:nvPr/>
        </p:nvCxnSpPr>
        <p:spPr>
          <a:xfrm flipV="1">
            <a:off x="3588589" y="2403086"/>
            <a:ext cx="1291449" cy="30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C69F9CF-7142-1BD3-81C3-CD02B9187EED}"/>
              </a:ext>
            </a:extLst>
          </p:cNvPr>
          <p:cNvCxnSpPr>
            <a:cxnSpLocks/>
          </p:cNvCxnSpPr>
          <p:nvPr/>
        </p:nvCxnSpPr>
        <p:spPr>
          <a:xfrm flipH="1" flipV="1">
            <a:off x="4880038" y="2403086"/>
            <a:ext cx="6381" cy="128695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CEF0514-AA3D-1DAD-5DB5-4C206FAF0B5B}"/>
              </a:ext>
            </a:extLst>
          </p:cNvPr>
          <p:cNvCxnSpPr>
            <a:cxnSpLocks/>
          </p:cNvCxnSpPr>
          <p:nvPr/>
        </p:nvCxnSpPr>
        <p:spPr>
          <a:xfrm flipV="1">
            <a:off x="4880038" y="3914775"/>
            <a:ext cx="0" cy="76657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A9097C0-C701-F2FC-FAEB-18CF2F21EE68}"/>
              </a:ext>
            </a:extLst>
          </p:cNvPr>
          <p:cNvCxnSpPr>
            <a:cxnSpLocks/>
          </p:cNvCxnSpPr>
          <p:nvPr/>
        </p:nvCxnSpPr>
        <p:spPr>
          <a:xfrm>
            <a:off x="3657598" y="4684133"/>
            <a:ext cx="122244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24D9AF1-4E09-35C3-9A6F-B4B3C0F354E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86419" y="3690045"/>
            <a:ext cx="32699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1827000-E31B-CEC8-5EB7-929954DF26D0}"/>
              </a:ext>
            </a:extLst>
          </p:cNvPr>
          <p:cNvCxnSpPr>
            <a:cxnSpLocks/>
          </p:cNvCxnSpPr>
          <p:nvPr/>
        </p:nvCxnSpPr>
        <p:spPr>
          <a:xfrm>
            <a:off x="4880038" y="3927991"/>
            <a:ext cx="333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864E5D8-9459-D6AE-8BAD-02C6431065DC}"/>
              </a:ext>
            </a:extLst>
          </p:cNvPr>
          <p:cNvCxnSpPr>
            <a:cxnSpLocks/>
          </p:cNvCxnSpPr>
          <p:nvPr/>
        </p:nvCxnSpPr>
        <p:spPr>
          <a:xfrm>
            <a:off x="7458075" y="3690045"/>
            <a:ext cx="88366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4647FEA-F576-D1BB-44D8-6EBDF73B503B}"/>
              </a:ext>
            </a:extLst>
          </p:cNvPr>
          <p:cNvCxnSpPr>
            <a:cxnSpLocks/>
          </p:cNvCxnSpPr>
          <p:nvPr/>
        </p:nvCxnSpPr>
        <p:spPr>
          <a:xfrm>
            <a:off x="638355" y="2218420"/>
            <a:ext cx="125711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D683BEE-5078-9D0C-1A84-107D947FE0AA}"/>
              </a:ext>
            </a:extLst>
          </p:cNvPr>
          <p:cNvSpPr txBox="1"/>
          <p:nvPr/>
        </p:nvSpPr>
        <p:spPr>
          <a:xfrm>
            <a:off x="639520" y="1956810"/>
            <a:ext cx="139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Signal 1hz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0E56B73-DDB1-4982-B9C3-AD92DB02BB57}"/>
              </a:ext>
            </a:extLst>
          </p:cNvPr>
          <p:cNvCxnSpPr>
            <a:cxnSpLocks/>
          </p:cNvCxnSpPr>
          <p:nvPr/>
        </p:nvCxnSpPr>
        <p:spPr>
          <a:xfrm flipV="1">
            <a:off x="638355" y="4754850"/>
            <a:ext cx="1257118" cy="693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A99369C-F817-4FDC-D421-1C9BA917A4AC}"/>
              </a:ext>
            </a:extLst>
          </p:cNvPr>
          <p:cNvSpPr txBox="1"/>
          <p:nvPr/>
        </p:nvSpPr>
        <p:spPr>
          <a:xfrm>
            <a:off x="563736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DF5099-34ED-AE6B-19B7-A8DA03DB1CDB}"/>
              </a:ext>
            </a:extLst>
          </p:cNvPr>
          <p:cNvSpPr txBox="1"/>
          <p:nvPr/>
        </p:nvSpPr>
        <p:spPr>
          <a:xfrm>
            <a:off x="747888" y="4480062"/>
            <a:ext cx="1477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logictstate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08CC55F-BF2E-4C95-5D44-EEBE6F4240B1}"/>
              </a:ext>
            </a:extLst>
          </p:cNvPr>
          <p:cNvSpPr txBox="1"/>
          <p:nvPr/>
        </p:nvSpPr>
        <p:spPr>
          <a:xfrm>
            <a:off x="7464456" y="3440943"/>
            <a:ext cx="855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</a:rPr>
              <a:t>Signal 10hz</a:t>
            </a:r>
          </a:p>
          <a:p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6067FEB-D40F-2954-22BB-1B4CF2098EE9}"/>
              </a:ext>
            </a:extLst>
          </p:cNvPr>
          <p:cNvCxnSpPr>
            <a:cxnSpLocks/>
          </p:cNvCxnSpPr>
          <p:nvPr/>
        </p:nvCxnSpPr>
        <p:spPr>
          <a:xfrm>
            <a:off x="9964204" y="3690045"/>
            <a:ext cx="32699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534A4DE-980A-189E-B476-1AF280680EBE}"/>
              </a:ext>
            </a:extLst>
          </p:cNvPr>
          <p:cNvSpPr/>
          <p:nvPr/>
        </p:nvSpPr>
        <p:spPr>
          <a:xfrm>
            <a:off x="10291198" y="3194394"/>
            <a:ext cx="1599816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Led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39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290D8-D57C-CBB3-7999-9042FA8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division d’horloge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D1DB8D-0622-8546-4FDC-1451185C0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499" y="2103005"/>
            <a:ext cx="4355954" cy="4344004"/>
          </a:xfrm>
        </p:spPr>
      </p:pic>
    </p:spTree>
    <p:extLst>
      <p:ext uri="{BB962C8B-B14F-4D97-AF65-F5344CB8AC3E}">
        <p14:creationId xmlns:p14="http://schemas.microsoft.com/office/powerpoint/2010/main" val="139809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100D1-BA19-ABD3-B32D-61FEAD35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64" y="19704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fr-FR" dirty="0"/>
              <a:t>Réglage de l’heure du réveil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2DC2B-64BF-B79C-032F-3F096334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EA70AF-342B-F85A-61F2-98EAA074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21" y="1441172"/>
            <a:ext cx="10800999" cy="52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0DCCC-B08D-96DC-6C6C-2D7ACD04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120" y="317814"/>
            <a:ext cx="4807712" cy="1700784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8D363-B93E-61AC-17E4-AB7AF491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FDD6EA-3A20-F003-F200-AD72965F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631"/>
            <a:ext cx="4341091" cy="65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8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0D669-D9E7-A591-CCED-61BFC7B7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Affichage de l’heure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7B9AC-9928-E8A5-7ECF-3EABC6F0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8DA827-9493-C983-1FB0-CA1B5C20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561223"/>
            <a:ext cx="10277102" cy="50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9FD07-BAD5-4BEC-308A-EA7B1962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 de la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31F90-29F3-D11C-C3B2-87E7C23E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912EBD-E602-3EEA-B968-74578F5E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" y="1643026"/>
            <a:ext cx="12018400" cy="43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A84D1-C6CA-0C93-3760-E036E03D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Travail sur  la </a:t>
            </a:r>
            <a:r>
              <a:rPr lang="fr-FR" dirty="0" err="1"/>
              <a:t>breadboard</a:t>
            </a:r>
            <a:r>
              <a:rPr lang="fr-FR" dirty="0"/>
              <a:t> : architecture fonctionnelle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25DA6-4061-86F5-D925-80C1D7841338}"/>
              </a:ext>
            </a:extLst>
          </p:cNvPr>
          <p:cNvSpPr/>
          <p:nvPr/>
        </p:nvSpPr>
        <p:spPr>
          <a:xfrm>
            <a:off x="777866" y="2081601"/>
            <a:ext cx="1870443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33707-E445-2B39-75A2-A2C5EF752D1A}"/>
              </a:ext>
            </a:extLst>
          </p:cNvPr>
          <p:cNvSpPr/>
          <p:nvPr/>
        </p:nvSpPr>
        <p:spPr>
          <a:xfrm>
            <a:off x="3958771" y="3676112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9929E-04BC-8208-5538-21DAE95122BB}"/>
              </a:ext>
            </a:extLst>
          </p:cNvPr>
          <p:cNvSpPr/>
          <p:nvPr/>
        </p:nvSpPr>
        <p:spPr>
          <a:xfrm>
            <a:off x="686801" y="5335415"/>
            <a:ext cx="1870443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DB46F5-18D1-21FB-CCA3-0FEEA7DA8DC4}"/>
              </a:ext>
            </a:extLst>
          </p:cNvPr>
          <p:cNvSpPr/>
          <p:nvPr/>
        </p:nvSpPr>
        <p:spPr>
          <a:xfrm>
            <a:off x="3958771" y="5335415"/>
            <a:ext cx="1762125" cy="99130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3E70EC-77D2-542D-D51E-042E10EA9573}"/>
              </a:ext>
            </a:extLst>
          </p:cNvPr>
          <p:cNvSpPr/>
          <p:nvPr/>
        </p:nvSpPr>
        <p:spPr>
          <a:xfrm>
            <a:off x="9877306" y="5490736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DB4B3-D611-E237-066A-BC724F1EA2AF}"/>
              </a:ext>
            </a:extLst>
          </p:cNvPr>
          <p:cNvSpPr/>
          <p:nvPr/>
        </p:nvSpPr>
        <p:spPr>
          <a:xfrm>
            <a:off x="9877304" y="2370624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5FE136-BDD5-2565-5E92-85A391CCFE92}"/>
              </a:ext>
            </a:extLst>
          </p:cNvPr>
          <p:cNvSpPr/>
          <p:nvPr/>
        </p:nvSpPr>
        <p:spPr>
          <a:xfrm>
            <a:off x="9840398" y="3302857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5B1CC4-198A-EE4B-B305-BEC741E904D7}"/>
              </a:ext>
            </a:extLst>
          </p:cNvPr>
          <p:cNvSpPr/>
          <p:nvPr/>
        </p:nvSpPr>
        <p:spPr>
          <a:xfrm>
            <a:off x="9840399" y="4127209"/>
            <a:ext cx="1477455" cy="58509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5B5C44-81ED-6679-A646-BCE55D83383B}"/>
              </a:ext>
            </a:extLst>
          </p:cNvPr>
          <p:cNvSpPr txBox="1"/>
          <p:nvPr/>
        </p:nvSpPr>
        <p:spPr>
          <a:xfrm>
            <a:off x="3867705" y="3848597"/>
            <a:ext cx="19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Régler les paramètres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D494CC9-ADF8-4D56-6BD7-B01632E18729}"/>
              </a:ext>
            </a:extLst>
          </p:cNvPr>
          <p:cNvSpPr txBox="1"/>
          <p:nvPr/>
        </p:nvSpPr>
        <p:spPr>
          <a:xfrm>
            <a:off x="649894" y="5507900"/>
            <a:ext cx="19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Compter le temps de désactivation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F120C6-7B20-7DE1-332F-2143A4421DED}"/>
              </a:ext>
            </a:extLst>
          </p:cNvPr>
          <p:cNvSpPr txBox="1"/>
          <p:nvPr/>
        </p:nvSpPr>
        <p:spPr>
          <a:xfrm>
            <a:off x="740959" y="2392586"/>
            <a:ext cx="194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Compter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9111C9A-F221-6D3C-5F91-C95AA2D00D4D}"/>
              </a:ext>
            </a:extLst>
          </p:cNvPr>
          <p:cNvSpPr txBox="1"/>
          <p:nvPr/>
        </p:nvSpPr>
        <p:spPr>
          <a:xfrm>
            <a:off x="3867705" y="5380008"/>
            <a:ext cx="194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Enregistrer le temps de désactivation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1103D0-E565-6E1A-F2C4-31CB664FE475}"/>
              </a:ext>
            </a:extLst>
          </p:cNvPr>
          <p:cNvSpPr txBox="1"/>
          <p:nvPr/>
        </p:nvSpPr>
        <p:spPr>
          <a:xfrm>
            <a:off x="9643906" y="2481641"/>
            <a:ext cx="194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Afficher l’heure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1165CD1-C558-4B81-6892-A5729D30287A}"/>
              </a:ext>
            </a:extLst>
          </p:cNvPr>
          <p:cNvSpPr txBox="1"/>
          <p:nvPr/>
        </p:nvSpPr>
        <p:spPr>
          <a:xfrm>
            <a:off x="9606997" y="3354601"/>
            <a:ext cx="194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Générer un signal sonore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287579D-A1D3-3DA3-B44B-4F7D32EB9F97}"/>
              </a:ext>
            </a:extLst>
          </p:cNvPr>
          <p:cNvSpPr txBox="1"/>
          <p:nvPr/>
        </p:nvSpPr>
        <p:spPr>
          <a:xfrm>
            <a:off x="9606997" y="4235090"/>
            <a:ext cx="194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Afficher le menu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A83E6EE-EB96-7B73-9684-D7FB70BCCD89}"/>
              </a:ext>
            </a:extLst>
          </p:cNvPr>
          <p:cNvSpPr txBox="1"/>
          <p:nvPr/>
        </p:nvSpPr>
        <p:spPr>
          <a:xfrm>
            <a:off x="9643906" y="5567839"/>
            <a:ext cx="194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Afficher le temps de désactivation du réveil 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470A5B0-7135-3849-38C7-0118B56A96F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85215" y="2577252"/>
            <a:ext cx="715518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B89B330-D207-D2D7-ABA4-D5C80563B62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594150" y="5831066"/>
            <a:ext cx="1273555" cy="106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E526B3E-DE81-B83B-49F6-8EB67B26859D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811961" y="5841673"/>
            <a:ext cx="4065343" cy="201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30C4D91-9AC2-DBBE-7513-F097609A436F}"/>
              </a:ext>
            </a:extLst>
          </p:cNvPr>
          <p:cNvCxnSpPr>
            <a:cxnSpLocks/>
          </p:cNvCxnSpPr>
          <p:nvPr/>
        </p:nvCxnSpPr>
        <p:spPr>
          <a:xfrm flipV="1">
            <a:off x="5795222" y="4108732"/>
            <a:ext cx="132361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B3FC29F-66BE-ADAB-0C49-F935D5037F51}"/>
              </a:ext>
            </a:extLst>
          </p:cNvPr>
          <p:cNvCxnSpPr>
            <a:cxnSpLocks/>
          </p:cNvCxnSpPr>
          <p:nvPr/>
        </p:nvCxnSpPr>
        <p:spPr>
          <a:xfrm>
            <a:off x="7164371" y="3616211"/>
            <a:ext cx="0" cy="49252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3C256C-778B-0F34-B5F7-D7FB6644546C}"/>
              </a:ext>
            </a:extLst>
          </p:cNvPr>
          <p:cNvCxnSpPr>
            <a:cxnSpLocks/>
          </p:cNvCxnSpPr>
          <p:nvPr/>
        </p:nvCxnSpPr>
        <p:spPr>
          <a:xfrm>
            <a:off x="7164371" y="3623909"/>
            <a:ext cx="2676027" cy="13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2196809-F430-C9A9-2843-3015A012842E}"/>
              </a:ext>
            </a:extLst>
          </p:cNvPr>
          <p:cNvCxnSpPr>
            <a:cxnSpLocks/>
          </p:cNvCxnSpPr>
          <p:nvPr/>
        </p:nvCxnSpPr>
        <p:spPr>
          <a:xfrm>
            <a:off x="7149974" y="4493327"/>
            <a:ext cx="2676027" cy="13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BA481B2-7B16-0221-9FA7-FBEF0739D9C4}"/>
              </a:ext>
            </a:extLst>
          </p:cNvPr>
          <p:cNvCxnSpPr>
            <a:cxnSpLocks/>
          </p:cNvCxnSpPr>
          <p:nvPr/>
        </p:nvCxnSpPr>
        <p:spPr>
          <a:xfrm>
            <a:off x="5795222" y="3887953"/>
            <a:ext cx="10541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AC25E3E-4B1D-F841-5D1F-3FCF82F2F043}"/>
              </a:ext>
            </a:extLst>
          </p:cNvPr>
          <p:cNvCxnSpPr>
            <a:cxnSpLocks/>
          </p:cNvCxnSpPr>
          <p:nvPr/>
        </p:nvCxnSpPr>
        <p:spPr>
          <a:xfrm>
            <a:off x="6849374" y="2791206"/>
            <a:ext cx="0" cy="10819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B541736-E998-FF78-BA16-C146939076BF}"/>
              </a:ext>
            </a:extLst>
          </p:cNvPr>
          <p:cNvCxnSpPr>
            <a:cxnSpLocks/>
          </p:cNvCxnSpPr>
          <p:nvPr/>
        </p:nvCxnSpPr>
        <p:spPr>
          <a:xfrm>
            <a:off x="6849374" y="2818289"/>
            <a:ext cx="3027930" cy="17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B6146B5-074E-4A36-B073-3136A2F15804}"/>
              </a:ext>
            </a:extLst>
          </p:cNvPr>
          <p:cNvCxnSpPr>
            <a:cxnSpLocks/>
          </p:cNvCxnSpPr>
          <p:nvPr/>
        </p:nvCxnSpPr>
        <p:spPr>
          <a:xfrm>
            <a:off x="5756977" y="4573644"/>
            <a:ext cx="10541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C41E0ED-561D-D44B-98BA-16E96D8AA403}"/>
              </a:ext>
            </a:extLst>
          </p:cNvPr>
          <p:cNvCxnSpPr>
            <a:cxnSpLocks/>
          </p:cNvCxnSpPr>
          <p:nvPr/>
        </p:nvCxnSpPr>
        <p:spPr>
          <a:xfrm>
            <a:off x="6849374" y="4573644"/>
            <a:ext cx="0" cy="10766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DD579D3-916F-416C-9B1F-A803236059E1}"/>
              </a:ext>
            </a:extLst>
          </p:cNvPr>
          <p:cNvCxnSpPr>
            <a:cxnSpLocks/>
          </p:cNvCxnSpPr>
          <p:nvPr/>
        </p:nvCxnSpPr>
        <p:spPr>
          <a:xfrm>
            <a:off x="6849374" y="5632745"/>
            <a:ext cx="3027930" cy="174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FA62690-B294-9AE5-080B-8D32F7CEF40C}"/>
              </a:ext>
            </a:extLst>
          </p:cNvPr>
          <p:cNvCxnSpPr>
            <a:cxnSpLocks/>
          </p:cNvCxnSpPr>
          <p:nvPr/>
        </p:nvCxnSpPr>
        <p:spPr>
          <a:xfrm flipV="1">
            <a:off x="5811961" y="4290312"/>
            <a:ext cx="1323617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1C0BD46-6623-43D3-EA22-30B1676F152C}"/>
              </a:ext>
            </a:extLst>
          </p:cNvPr>
          <p:cNvCxnSpPr>
            <a:cxnSpLocks/>
          </p:cNvCxnSpPr>
          <p:nvPr/>
        </p:nvCxnSpPr>
        <p:spPr>
          <a:xfrm>
            <a:off x="7164371" y="4286140"/>
            <a:ext cx="0" cy="2138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6755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Présentation électronique le réveil-matin: travail sur proteus </vt:lpstr>
      <vt:lpstr> architecture fonctionelle</vt:lpstr>
      <vt:lpstr> architecture matérielle</vt:lpstr>
      <vt:lpstr>La division d’horloge </vt:lpstr>
      <vt:lpstr>Réglage de l’heure du réveil</vt:lpstr>
      <vt:lpstr>Comparaison numérique</vt:lpstr>
      <vt:lpstr>Affichage de l’heure </vt:lpstr>
      <vt:lpstr>Activation de la led</vt:lpstr>
      <vt:lpstr>Travail sur  la breadboard : architecture fonctionnelle </vt:lpstr>
      <vt:lpstr>Travail sur  la breadboard : architecture matérielle</vt:lpstr>
      <vt:lpstr>Etat d’avancement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électronique le réveil-matin: travail sur proteus </dc:title>
  <dc:creator>Zoe HUBERT</dc:creator>
  <cp:lastModifiedBy>Zoe HUBERT</cp:lastModifiedBy>
  <cp:revision>17</cp:revision>
  <dcterms:created xsi:type="dcterms:W3CDTF">2023-12-07T16:32:56Z</dcterms:created>
  <dcterms:modified xsi:type="dcterms:W3CDTF">2023-12-10T16:12:39Z</dcterms:modified>
</cp:coreProperties>
</file>