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0"/>
  </p:notesMasterIdLst>
  <p:sldIdLst>
    <p:sldId id="387" r:id="rId2"/>
    <p:sldId id="412" r:id="rId3"/>
    <p:sldId id="413" r:id="rId4"/>
    <p:sldId id="414" r:id="rId5"/>
    <p:sldId id="416" r:id="rId6"/>
    <p:sldId id="415" r:id="rId7"/>
    <p:sldId id="417" r:id="rId8"/>
    <p:sldId id="39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80" autoAdjust="0"/>
  </p:normalViewPr>
  <p:slideViewPr>
    <p:cSldViewPr showGuides="1">
      <p:cViewPr varScale="1">
        <p:scale>
          <a:sx n="74" d="100"/>
          <a:sy n="74" d="100"/>
        </p:scale>
        <p:origin x="492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5824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de-DE" smtClean="0"/>
              <a:t>Diagramm durch Klicken auf Symbol hinzufügen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de-DE" smtClean="0"/>
              <a:t>Diagramm durch Klicken auf Symbol hinzufügen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94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de-DE" smtClean="0"/>
              <a:t>Diagramm durch Klicken auf Symbol hinzufügen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5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de-DE" smtClean="0"/>
              <a:t>Diagramm durch Klicken auf Symbol hinzufügen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8960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de-DE" smtClean="0"/>
              <a:t>Diagramm durch Klicken auf Symbol hinzufügen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de-DE" smtClean="0"/>
              <a:t>Diagramm durch Klicken auf Symbol hinzufügen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de-DE" smtClean="0"/>
              <a:t>Diagramm durch Klicken auf Symbol hinzufügen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de-DE" smtClean="0"/>
              <a:t>Diagramm durch Klicken auf Symbol hinzufügen</a:t>
            </a:r>
            <a:endParaRPr lang="en-US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89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de-DE" smtClean="0"/>
              <a:t>Tabelle durch Klicken auf Symbol hinzufügen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27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44159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71908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2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3507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08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26876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98072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41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78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80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96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80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de-DE" smtClean="0"/>
              <a:t>Diagramm durch Klicken auf Symbol hinzufügen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50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52000" y="6505377"/>
            <a:ext cx="1127776" cy="163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  <p:sp>
        <p:nvSpPr>
          <p:cNvPr id="10" name="Textfeld 7"/>
          <p:cNvSpPr txBox="1"/>
          <p:nvPr userDrawn="1"/>
        </p:nvSpPr>
        <p:spPr>
          <a:xfrm>
            <a:off x="468000" y="6527594"/>
            <a:ext cx="24397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© 201</a:t>
            </a:r>
            <a:r>
              <a:rPr lang="en-US" altLang="ja-JP" sz="800" b="1" i="0" u="none" strike="noStrike" kern="1200" baseline="0" dirty="0" smtClean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6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 Renesas System Design Co., Ltd. All rights reserved. </a:t>
            </a:r>
            <a:endParaRPr lang="en-US" sz="8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4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040000" cy="2592000"/>
          </a:xfrm>
        </p:spPr>
        <p:txBody>
          <a:bodyPr/>
          <a:lstStyle/>
          <a:p>
            <a:r>
              <a:rPr kumimoji="1" lang="en-US" altLang="ja-JP" sz="2800" dirty="0" smtClean="0"/>
              <a:t>ERC confirmation</a:t>
            </a:r>
            <a:endParaRPr kumimoji="1" lang="en-US" altLang="ja-JP" sz="2000" dirty="0" smtClean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102179"/>
          </a:xfrm>
        </p:spPr>
        <p:txBody>
          <a:bodyPr/>
          <a:lstStyle/>
          <a:p>
            <a:r>
              <a:rPr lang="en-US" dirty="0" smtClean="0"/>
              <a:t>Date</a:t>
            </a:r>
            <a:r>
              <a:rPr lang="ja-JP" altLang="en-US" dirty="0"/>
              <a:t> </a:t>
            </a:r>
            <a:r>
              <a:rPr lang="en-US" altLang="ja-JP" dirty="0" smtClean="0"/>
              <a:t>: Jul.28.2016</a:t>
            </a:r>
            <a:endParaRPr lang="en-US" dirty="0"/>
          </a:p>
          <a:p>
            <a:r>
              <a:rPr lang="en-US" dirty="0" smtClean="0"/>
              <a:t>Name : </a:t>
            </a:r>
            <a:r>
              <a:rPr lang="en-US" dirty="0" err="1" smtClean="0"/>
              <a:t>TamDo</a:t>
            </a:r>
            <a:endParaRPr lang="en-US" dirty="0"/>
          </a:p>
          <a:p>
            <a:r>
              <a:rPr lang="en-US" dirty="0" smtClean="0"/>
              <a:t>Department/Group/Team : Backend/Backend3/IO</a:t>
            </a:r>
            <a:endParaRPr lang="en-US" altLang="ja-JP" dirty="0"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6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Lacking power/ground connection for PSW cell.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1052736"/>
            <a:ext cx="107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Power switch is not connect to Power/Ground as IP level. It will be connected at TOP by upper layer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 should virtual connect it by using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text.lis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file.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16" y="1844824"/>
            <a:ext cx="54197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127448" y="1814344"/>
            <a:ext cx="1512168" cy="216024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4152" y="5177512"/>
            <a:ext cx="2012696" cy="216024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5360" y="2462416"/>
            <a:ext cx="1032831" cy="216024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2330" y="2389767"/>
            <a:ext cx="3241468" cy="23762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63552" y="6020006"/>
            <a:ext cx="3565615" cy="23762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519936" y="4087961"/>
            <a:ext cx="576064" cy="193204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6"/>
          </p:cNvCxnSpPr>
          <p:nvPr/>
        </p:nvCxnSpPr>
        <p:spPr>
          <a:xfrm flipV="1">
            <a:off x="5629167" y="6008045"/>
            <a:ext cx="466833" cy="13077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07787"/>
            <a:ext cx="27241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844458" y="5733256"/>
            <a:ext cx="243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M10 power pin of PSW is not connected to PG mesh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8328248" y="5786680"/>
            <a:ext cx="576064" cy="10801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328248" y="5894692"/>
            <a:ext cx="576064" cy="5400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88088" y="400778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M10 core mesh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88088" y="43372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M10 core mesh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88088" y="4684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M10 core mesh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95708" y="5025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M10 core mesh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9136" y="53453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M10 core mesh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63952" y="1772816"/>
            <a:ext cx="6480720" cy="1785104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From LVS report:</a:t>
            </a:r>
          </a:p>
          <a:p>
            <a:endParaRPr lang="en-US" sz="1100" dirty="0" smtClean="0"/>
          </a:p>
          <a:p>
            <a:r>
              <a:rPr lang="en-US" sz="1100" dirty="0" smtClean="0"/>
              <a:t>X4743/X30530/M0</a:t>
            </a:r>
            <a:r>
              <a:rPr lang="en-US" sz="1100" dirty="0"/>
              <a:t>(-4458.283,1886.477)  MP(</a:t>
            </a:r>
            <a:r>
              <a:rPr lang="en-US" sz="1100" dirty="0" err="1"/>
              <a:t>pch_svt_mac</a:t>
            </a:r>
            <a:r>
              <a:rPr lang="en-US" sz="1100" dirty="0"/>
              <a:t>)      ** unmatched instance **</a:t>
            </a:r>
          </a:p>
          <a:p>
            <a:r>
              <a:rPr lang="en-US" sz="1100" dirty="0" smtClean="0"/>
              <a:t>X4743/X30530/M1</a:t>
            </a:r>
            <a:r>
              <a:rPr lang="en-US" sz="1100" dirty="0"/>
              <a:t>(-4458.283,1885.421)  MP(</a:t>
            </a:r>
            <a:r>
              <a:rPr lang="en-US" sz="1100" dirty="0" err="1"/>
              <a:t>pch_svt_mac</a:t>
            </a:r>
            <a:r>
              <a:rPr lang="en-US" sz="1100" dirty="0"/>
              <a:t>)      ** unmatched instance **</a:t>
            </a:r>
          </a:p>
          <a:p>
            <a:r>
              <a:rPr lang="en-US" sz="1100" dirty="0" smtClean="0"/>
              <a:t>…</a:t>
            </a:r>
          </a:p>
          <a:p>
            <a:r>
              <a:rPr lang="en-US" sz="1100" dirty="0" smtClean="0"/>
              <a:t>** </a:t>
            </a:r>
            <a:r>
              <a:rPr lang="en-US" sz="1100" dirty="0"/>
              <a:t>unmatched instance ** </a:t>
            </a:r>
            <a:r>
              <a:rPr lang="en-US" sz="1100" dirty="0" smtClean="0"/>
              <a:t>       FSACA9SB0YSRSBSMAW120R12/MM0</a:t>
            </a:r>
            <a:r>
              <a:rPr lang="en-US" sz="1100" dirty="0"/>
              <a:t>==199  MP(</a:t>
            </a:r>
            <a:r>
              <a:rPr lang="en-US" sz="1100" dirty="0" err="1"/>
              <a:t>pch_svt_mac</a:t>
            </a:r>
            <a:r>
              <a:rPr lang="en-US" sz="1100" dirty="0"/>
              <a:t>)</a:t>
            </a:r>
          </a:p>
          <a:p>
            <a:r>
              <a:rPr lang="en-US" sz="1100" dirty="0" smtClean="0"/>
              <a:t>** </a:t>
            </a:r>
            <a:r>
              <a:rPr lang="en-US" sz="1100" dirty="0"/>
              <a:t>unmatched instance </a:t>
            </a:r>
            <a:r>
              <a:rPr lang="en-US" sz="1100" dirty="0" smtClean="0"/>
              <a:t>**        FSACA9SB0YSRSBSMAW120R12/MM0</a:t>
            </a:r>
            <a:r>
              <a:rPr lang="en-US" sz="1100" dirty="0"/>
              <a:t>==200  MP(</a:t>
            </a:r>
            <a:r>
              <a:rPr lang="en-US" sz="1100" dirty="0" err="1"/>
              <a:t>pch_svt_mac</a:t>
            </a:r>
            <a:r>
              <a:rPr lang="en-US" sz="1100" dirty="0" smtClean="0"/>
              <a:t>)</a:t>
            </a:r>
          </a:p>
          <a:p>
            <a:endParaRPr lang="en-US" sz="1100" dirty="0" smtClean="0"/>
          </a:p>
          <a:p>
            <a:r>
              <a:rPr lang="en-US" sz="1100" dirty="0" smtClean="0">
                <a:solidFill>
                  <a:srgbClr val="FF0000"/>
                </a:solidFill>
              </a:rPr>
              <a:t>It means that layout and netlist has these device, but it does not same connection when LVS compare</a:t>
            </a:r>
            <a:endParaRPr lang="en-US" sz="1100" dirty="0">
              <a:solidFill>
                <a:srgbClr val="FF0000"/>
              </a:solidFill>
            </a:endParaRPr>
          </a:p>
          <a:p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844458" y="3789040"/>
            <a:ext cx="315619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Solution. We set virtual connection for these line</a:t>
            </a:r>
          </a:p>
          <a:p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LAYOUT 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TEXT "VDDM_A2VC1" 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-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5204.880 2195.573 140 "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u7795hrcah30vcd0_a2vc1_PV“</a:t>
            </a:r>
          </a:p>
          <a:p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LAYOUT TEXT "VDD"       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	   -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5204.880 2193.075 140 "u7795hrcah30vcd0_a2vc1_PV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Short signal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9696" y="620688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Short signal which is defined in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text.lis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file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1384" y="1196747"/>
            <a:ext cx="7632848" cy="38164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From LVS report</a:t>
            </a:r>
          </a:p>
          <a:p>
            <a:r>
              <a:rPr lang="en-US" sz="1100" dirty="0" smtClean="0"/>
              <a:t>NUMBERS </a:t>
            </a:r>
            <a:r>
              <a:rPr lang="en-US" sz="1100" dirty="0"/>
              <a:t>OF OBJECTS AFTER TRANSFORMATION</a:t>
            </a:r>
          </a:p>
          <a:p>
            <a:r>
              <a:rPr lang="en-US" sz="1100" dirty="0"/>
              <a:t>---------------------------------------</a:t>
            </a:r>
          </a:p>
          <a:p>
            <a:r>
              <a:rPr lang="en-US" sz="1100" dirty="0" smtClean="0"/>
              <a:t>                Layout    </a:t>
            </a:r>
            <a:r>
              <a:rPr lang="en-US" sz="1100" dirty="0"/>
              <a:t>Source         Component Type</a:t>
            </a:r>
          </a:p>
          <a:p>
            <a:r>
              <a:rPr lang="en-US" sz="1100" dirty="0"/>
              <a:t>               </a:t>
            </a:r>
            <a:r>
              <a:rPr lang="en-US" sz="1100" dirty="0" smtClean="0"/>
              <a:t> ------    	------         </a:t>
            </a:r>
            <a:r>
              <a:rPr lang="en-US" sz="1100" dirty="0"/>
              <a:t>--------------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Ports:      </a:t>
            </a:r>
            <a:r>
              <a:rPr lang="en-US" sz="1100" dirty="0" smtClean="0">
                <a:solidFill>
                  <a:srgbClr val="FF0000"/>
                </a:solidFill>
              </a:rPr>
              <a:t>10322     </a:t>
            </a:r>
            <a:r>
              <a:rPr lang="en-US" sz="1100" dirty="0">
                <a:solidFill>
                  <a:srgbClr val="FF0000"/>
                </a:solidFill>
              </a:rPr>
              <a:t>10325    </a:t>
            </a:r>
            <a:r>
              <a:rPr lang="en-US" sz="1100" dirty="0" smtClean="0">
                <a:solidFill>
                  <a:srgbClr val="FF0000"/>
                </a:solidFill>
              </a:rPr>
              <a:t>	*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Nets:       </a:t>
            </a:r>
            <a:r>
              <a:rPr lang="en-US" sz="1100" dirty="0" smtClean="0">
                <a:solidFill>
                  <a:srgbClr val="FF0000"/>
                </a:solidFill>
              </a:rPr>
              <a:t>561775    </a:t>
            </a:r>
            <a:r>
              <a:rPr lang="en-US" sz="1100" dirty="0">
                <a:solidFill>
                  <a:srgbClr val="FF0000"/>
                </a:solidFill>
              </a:rPr>
              <a:t>561780    </a:t>
            </a:r>
            <a:r>
              <a:rPr lang="en-US" sz="1100" dirty="0" smtClean="0">
                <a:solidFill>
                  <a:srgbClr val="FF0000"/>
                </a:solidFill>
              </a:rPr>
              <a:t>	*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/>
              <a:t>…</a:t>
            </a:r>
          </a:p>
          <a:p>
            <a:r>
              <a:rPr lang="en-US" sz="1100" dirty="0"/>
              <a:t>**************************************************************************************************************</a:t>
            </a:r>
          </a:p>
          <a:p>
            <a:r>
              <a:rPr lang="en-US" sz="1100" dirty="0"/>
              <a:t>                                   INCORRECT </a:t>
            </a:r>
            <a:r>
              <a:rPr lang="en-US" sz="1100" dirty="0" smtClean="0"/>
              <a:t>NETS</a:t>
            </a:r>
            <a:endParaRPr lang="en-US" sz="1100" dirty="0"/>
          </a:p>
          <a:p>
            <a:r>
              <a:rPr lang="en-US" sz="1100" dirty="0"/>
              <a:t>DISC#  LAYOUT NAME                                               SOURCE NAME</a:t>
            </a:r>
          </a:p>
          <a:p>
            <a:r>
              <a:rPr lang="en-US" sz="1100" dirty="0" smtClean="0"/>
              <a:t>**************************************************************************************************************</a:t>
            </a:r>
            <a:endParaRPr lang="en-US" sz="1100" dirty="0"/>
          </a:p>
          <a:p>
            <a:r>
              <a:rPr lang="en-US" sz="1100" dirty="0">
                <a:solidFill>
                  <a:srgbClr val="FF0000"/>
                </a:solidFill>
              </a:rPr>
              <a:t>  1    ** missing net **                                         u_BRIDGE_u_adb400_r_payld_async[572</a:t>
            </a:r>
            <a:r>
              <a:rPr lang="en-US" sz="1100" dirty="0" smtClean="0">
                <a:solidFill>
                  <a:srgbClr val="FF0000"/>
                </a:solidFill>
              </a:rPr>
              <a:t>]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--------------------------------------------------------------------------------------------------------------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2    ** missing net **                                         u_BRIDGE_u_adb400_r_payld_async[856</a:t>
            </a:r>
            <a:r>
              <a:rPr lang="en-US" sz="1100" dirty="0" smtClean="0">
                <a:solidFill>
                  <a:srgbClr val="FF0000"/>
                </a:solidFill>
              </a:rPr>
              <a:t>]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--------------------------------------------------------------------------------------------------------------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3    ** missing net **                                         u_BRIDGE_u_adb400_cd_payld_async[660</a:t>
            </a:r>
            <a:r>
              <a:rPr lang="en-US" sz="1100" dirty="0" smtClean="0">
                <a:solidFill>
                  <a:srgbClr val="FF0000"/>
                </a:solidFill>
              </a:rPr>
              <a:t>]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--------------------------------------------------------------------------------------------------------------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4    ** missing net **                                         u_BRIDGE_u_adb400_w_payld_async__489__</a:t>
            </a:r>
            <a:r>
              <a:rPr lang="en-US" sz="1100" dirty="0" smtClean="0">
                <a:solidFill>
                  <a:srgbClr val="FF0000"/>
                </a:solidFill>
              </a:rPr>
              <a:t>OUT_PORT_BUF_net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--------------------------------------------------------------------------------------------------------------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5    ** missing net **                                         u_BRIDGE_u_adb400_w_payld_async__374__</a:t>
            </a:r>
            <a:r>
              <a:rPr lang="en-US" sz="1100" dirty="0" smtClean="0">
                <a:solidFill>
                  <a:srgbClr val="FF0000"/>
                </a:solidFill>
              </a:rPr>
              <a:t>OUT_PORT_BUF_net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--------------------------------------------------------------------------------------------------------------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1384" y="5062245"/>
            <a:ext cx="7056784" cy="103105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These net connected to port of IP. These port already defined in </a:t>
            </a:r>
            <a:r>
              <a:rPr lang="en-US" sz="1400" dirty="0" err="1" smtClean="0"/>
              <a:t>text.lis</a:t>
            </a:r>
            <a:r>
              <a:rPr lang="en-US" sz="1400" dirty="0" smtClean="0"/>
              <a:t> file</a:t>
            </a:r>
          </a:p>
          <a:p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LVS can export the </a:t>
            </a:r>
            <a:r>
              <a:rPr 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lvs.rep.short</a:t>
            </a: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file</a:t>
            </a:r>
          </a:p>
          <a:p>
            <a:r>
              <a:rPr lang="en-US" sz="1100" dirty="0">
                <a:sym typeface="Wingdings" panose="05000000000000000000" pitchFamily="2" charset="2"/>
              </a:rPr>
              <a:t>LAYOUT TEXT "u_BRIDGE_u_adb400_cd_payld_async[660]" 755.89 -309.1 132 </a:t>
            </a:r>
            <a:r>
              <a:rPr lang="en-US" sz="1100" dirty="0" smtClean="0">
                <a:sym typeface="Wingdings" panose="05000000000000000000" pitchFamily="2" charset="2"/>
              </a:rPr>
              <a:t>u7797hca53ss0_pva2ls_PV</a:t>
            </a:r>
          </a:p>
          <a:p>
            <a:r>
              <a:rPr lang="en-US" sz="1100" dirty="0">
                <a:sym typeface="Wingdings" panose="05000000000000000000" pitchFamily="2" charset="2"/>
              </a:rPr>
              <a:t>LAYOUT TEXT "u_BRIDGE_u_adb400_cd_payld_async[572]" 755.89 -467.3 132 </a:t>
            </a:r>
            <a:r>
              <a:rPr lang="en-US" sz="1100" dirty="0" smtClean="0">
                <a:sym typeface="Wingdings" panose="05000000000000000000" pitchFamily="2" charset="2"/>
              </a:rPr>
              <a:t>u7797hca53ss0_pva2ls_PV</a:t>
            </a:r>
          </a:p>
          <a:p>
            <a:r>
              <a:rPr lang="en-US" sz="1100" dirty="0">
                <a:sym typeface="Wingdings" panose="05000000000000000000" pitchFamily="2" charset="2"/>
              </a:rPr>
              <a:t>LAYOUT TEXT "u_BRIDGE_u_adb400_cd_payld_async[856]" 755.89 -479.4 132 </a:t>
            </a:r>
            <a:r>
              <a:rPr lang="en-US" sz="1100" dirty="0" smtClean="0">
                <a:sym typeface="Wingdings" panose="05000000000000000000" pitchFamily="2" charset="2"/>
              </a:rPr>
              <a:t>u7797hca53ss0_pva2ls_PV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46" y="1041990"/>
            <a:ext cx="3506286" cy="411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28247" y="5373216"/>
            <a:ext cx="3744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easy detect short, we should define net name into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text.lis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file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7" y="3356992"/>
            <a:ext cx="2623947" cy="191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0000" y="404664"/>
            <a:ext cx="2495720" cy="443198"/>
          </a:xfrm>
        </p:spPr>
        <p:txBody>
          <a:bodyPr/>
          <a:lstStyle/>
          <a:p>
            <a:r>
              <a:rPr lang="en-US" dirty="0" smtClean="0"/>
              <a:t>3. Short signal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9696" y="620688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Hcell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to find properly short location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335" y="1052736"/>
            <a:ext cx="6521069" cy="538609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LVS report  </a:t>
            </a:r>
            <a:r>
              <a:rPr lang="en-US" sz="1400" dirty="0">
                <a:solidFill>
                  <a:srgbClr val="FF0000"/>
                </a:solidFill>
              </a:rPr>
              <a:t>without define </a:t>
            </a:r>
            <a:r>
              <a:rPr lang="en-US" sz="1400" dirty="0" smtClean="0">
                <a:solidFill>
                  <a:srgbClr val="FF0000"/>
                </a:solidFill>
              </a:rPr>
              <a:t>DCAP4BWP7T40P140 in </a:t>
            </a:r>
            <a:r>
              <a:rPr lang="en-US" sz="1400" dirty="0" err="1" smtClean="0">
                <a:solidFill>
                  <a:srgbClr val="FF0000"/>
                </a:solidFill>
              </a:rPr>
              <a:t>Hcell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200 instance were reported (maximum)  hard to find short location</a:t>
            </a:r>
          </a:p>
          <a:p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Error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:    Different numbers of nets.</a:t>
            </a:r>
          </a:p>
          <a:p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Error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:    Connectivity errors.</a:t>
            </a:r>
            <a:endParaRPr lang="en-US" sz="9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900" dirty="0"/>
              <a:t>**************************************************************************************************************</a:t>
            </a:r>
          </a:p>
          <a:p>
            <a:r>
              <a:rPr lang="en-US" sz="900" dirty="0"/>
              <a:t>                                   INCORRECT </a:t>
            </a:r>
            <a:r>
              <a:rPr lang="en-US" sz="900" dirty="0" smtClean="0"/>
              <a:t>NETS</a:t>
            </a:r>
            <a:endParaRPr lang="en-US" sz="900" dirty="0"/>
          </a:p>
          <a:p>
            <a:r>
              <a:rPr lang="en-US" sz="900" dirty="0"/>
              <a:t>DISC#  LAYOUT NAME                                               SOURCE NAME</a:t>
            </a:r>
          </a:p>
          <a:p>
            <a:r>
              <a:rPr lang="en-US" sz="900" dirty="0" smtClean="0"/>
              <a:t>**************************************************************************************************************</a:t>
            </a:r>
            <a:endParaRPr lang="en-US" sz="900" dirty="0"/>
          </a:p>
          <a:p>
            <a:r>
              <a:rPr lang="en-US" sz="900" dirty="0">
                <a:solidFill>
                  <a:srgbClr val="FF0000"/>
                </a:solidFill>
              </a:rPr>
              <a:t>  1    </a:t>
            </a:r>
            <a:r>
              <a:rPr lang="en-US" sz="900" dirty="0"/>
              <a:t>Net X272/X16317/6                                         Xxofiller_CAP_DCAP4BWP7T40P140_23035/net044</a:t>
            </a:r>
          </a:p>
          <a:p>
            <a:r>
              <a:rPr lang="en-US" sz="900" dirty="0"/>
              <a:t>       --- 3 Connections On This Net ---                         --- 3 Connections On This Net ---</a:t>
            </a:r>
          </a:p>
          <a:p>
            <a:r>
              <a:rPr lang="en-US" sz="900" dirty="0"/>
              <a:t>       --------------------------                                </a:t>
            </a:r>
            <a:r>
              <a:rPr lang="en-US" sz="900" dirty="0" smtClean="0"/>
              <a:t>--------------------------</a:t>
            </a:r>
            <a:endParaRPr lang="en-US" sz="900" dirty="0"/>
          </a:p>
          <a:p>
            <a:r>
              <a:rPr lang="en-US" sz="900" dirty="0"/>
              <a:t>       --- Incorrect Devices On This Net </a:t>
            </a:r>
            <a:r>
              <a:rPr lang="en-US" sz="900" dirty="0" smtClean="0"/>
              <a:t>---</a:t>
            </a:r>
          </a:p>
          <a:p>
            <a:endParaRPr lang="en-US" sz="900" dirty="0"/>
          </a:p>
          <a:p>
            <a:r>
              <a:rPr lang="en-US" sz="900" dirty="0"/>
              <a:t>       X272/X16317/X0/M1(-1865.240,1333.275)  MP(</a:t>
            </a:r>
            <a:r>
              <a:rPr lang="en-US" sz="900" dirty="0" err="1"/>
              <a:t>pch_mac</a:t>
            </a:r>
            <a:r>
              <a:rPr lang="en-US" sz="900" dirty="0"/>
              <a:t>)        Xxofiller_CAP_DCAP4BWP7T40P140_161727/MM27  MP(</a:t>
            </a:r>
            <a:r>
              <a:rPr lang="en-US" sz="900" dirty="0" err="1"/>
              <a:t>pch_mac</a:t>
            </a:r>
            <a:r>
              <a:rPr lang="en-US" sz="900" dirty="0"/>
              <a:t>)</a:t>
            </a:r>
          </a:p>
          <a:p>
            <a:r>
              <a:rPr lang="en-US" sz="900" dirty="0"/>
              <a:t>         s: VDD                                                    s: VDD</a:t>
            </a:r>
          </a:p>
          <a:p>
            <a:r>
              <a:rPr lang="en-US" sz="900" dirty="0"/>
              <a:t>         d: VDD                                                    d: VDD</a:t>
            </a:r>
          </a:p>
          <a:p>
            <a:r>
              <a:rPr lang="en-US" sz="900" dirty="0"/>
              <a:t>         b: VDD                                                    b: VDD</a:t>
            </a:r>
          </a:p>
          <a:p>
            <a:r>
              <a:rPr lang="en-US" sz="900" dirty="0">
                <a:solidFill>
                  <a:srgbClr val="FF0000"/>
                </a:solidFill>
              </a:rPr>
              <a:t>         g: X272/X16317/6                                          ** Xxofiller_CAP_DCAP4BWP7T40P140_23035/net044 **</a:t>
            </a:r>
          </a:p>
          <a:p>
            <a:r>
              <a:rPr lang="en-US" sz="900" dirty="0">
                <a:solidFill>
                  <a:srgbClr val="FF0000"/>
                </a:solidFill>
              </a:rPr>
              <a:t>         ** X326/X56776/6 **                                       g: </a:t>
            </a:r>
            <a:r>
              <a:rPr lang="en-US" sz="900" dirty="0" smtClean="0">
                <a:solidFill>
                  <a:srgbClr val="FF0000"/>
                </a:solidFill>
              </a:rPr>
              <a:t>Xxofiller_CAP_DCAP4BWP7T40P140_161727/net044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sz="900" dirty="0">
                <a:solidFill>
                  <a:srgbClr val="FF0000"/>
                </a:solidFill>
              </a:rPr>
              <a:t>200</a:t>
            </a:r>
            <a:r>
              <a:rPr lang="en-US" sz="900" dirty="0"/>
              <a:t>    Net X272/X17381/6                                         Xxofiller_CAP_DCAP4BWP7T40P140_23535/net044</a:t>
            </a:r>
          </a:p>
          <a:p>
            <a:r>
              <a:rPr lang="en-US" sz="900" dirty="0"/>
              <a:t>       --- 3 Connections On This Net ---                         --- 3 Connections On This Net ---</a:t>
            </a:r>
          </a:p>
          <a:p>
            <a:r>
              <a:rPr lang="en-US" sz="900" dirty="0"/>
              <a:t>       --------------------------                                </a:t>
            </a:r>
            <a:r>
              <a:rPr lang="en-US" sz="900" dirty="0" smtClean="0"/>
              <a:t>--------------------------</a:t>
            </a:r>
            <a:endParaRPr lang="en-US" sz="900" dirty="0"/>
          </a:p>
          <a:p>
            <a:r>
              <a:rPr lang="en-US" sz="900" dirty="0"/>
              <a:t>       --- Incorrect Devices On This Net ---</a:t>
            </a:r>
          </a:p>
          <a:p>
            <a:endParaRPr lang="en-US" sz="900" dirty="0"/>
          </a:p>
          <a:p>
            <a:r>
              <a:rPr lang="en-US" sz="900" dirty="0"/>
              <a:t>       X272/X17381/X1/M1(-1781.100,1333.275)  MP(</a:t>
            </a:r>
            <a:r>
              <a:rPr lang="en-US" sz="900" dirty="0" err="1"/>
              <a:t>pch_mac</a:t>
            </a:r>
            <a:r>
              <a:rPr lang="en-US" sz="900" dirty="0"/>
              <a:t>)        Xxofiller_CAP_DCAP4BWP7T40P140_23061/MM27  MP(</a:t>
            </a:r>
            <a:r>
              <a:rPr lang="en-US" sz="900" dirty="0" err="1"/>
              <a:t>pch_mac</a:t>
            </a:r>
            <a:r>
              <a:rPr lang="en-US" sz="900" dirty="0"/>
              <a:t>)</a:t>
            </a:r>
          </a:p>
          <a:p>
            <a:r>
              <a:rPr lang="en-US" sz="900" dirty="0"/>
              <a:t>         s: VDD                                                    s: VDD</a:t>
            </a:r>
          </a:p>
          <a:p>
            <a:r>
              <a:rPr lang="en-US" sz="900" dirty="0"/>
              <a:t>         d: VDD                                                    d: VDD</a:t>
            </a:r>
          </a:p>
          <a:p>
            <a:r>
              <a:rPr lang="en-US" sz="900" dirty="0"/>
              <a:t>         b: VDD                                                    b: VDD</a:t>
            </a:r>
          </a:p>
          <a:p>
            <a:r>
              <a:rPr lang="en-US" sz="900" dirty="0">
                <a:solidFill>
                  <a:srgbClr val="FF0000"/>
                </a:solidFill>
              </a:rPr>
              <a:t>         g: X272/X17381/6                                          ** Xxofiller_CAP_DCAP4BWP7T40P140_23535/net044 **</a:t>
            </a:r>
          </a:p>
          <a:p>
            <a:r>
              <a:rPr lang="en-US" sz="900" dirty="0">
                <a:solidFill>
                  <a:srgbClr val="FF0000"/>
                </a:solidFill>
              </a:rPr>
              <a:t>         ** X272/X16330/6 **                                       g: </a:t>
            </a:r>
            <a:r>
              <a:rPr lang="en-US" sz="900" dirty="0" smtClean="0">
                <a:solidFill>
                  <a:srgbClr val="FF0000"/>
                </a:solidFill>
              </a:rPr>
              <a:t>Xxofiller_CAP_DCAP4BWP7T40P140_23061/net044</a:t>
            </a: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 We can guess there are short between internal wire of DCAP and signal.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83639" y="1052736"/>
            <a:ext cx="5472608" cy="212365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LVS report  </a:t>
            </a:r>
            <a:r>
              <a:rPr lang="en-US" sz="1400" dirty="0" smtClean="0">
                <a:solidFill>
                  <a:srgbClr val="0070C0"/>
                </a:solidFill>
              </a:rPr>
              <a:t>after </a:t>
            </a:r>
            <a:r>
              <a:rPr lang="en-US" sz="1400" dirty="0">
                <a:solidFill>
                  <a:srgbClr val="0070C0"/>
                </a:solidFill>
              </a:rPr>
              <a:t>define DCAP4BWP7T40P140 in </a:t>
            </a:r>
            <a:r>
              <a:rPr lang="en-US" sz="1400" dirty="0" err="1" smtClean="0">
                <a:solidFill>
                  <a:srgbClr val="0070C0"/>
                </a:solidFill>
              </a:rPr>
              <a:t>Hcell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Only 1 DCAP cell reported  short location.</a:t>
            </a:r>
          </a:p>
          <a:p>
            <a:endParaRPr lang="en-US" sz="14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Error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:    Cells with non-floating extra pins.</a:t>
            </a:r>
            <a:endParaRPr lang="en-US" sz="900" dirty="0" smtClean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900" dirty="0" smtClean="0">
                <a:sym typeface="Wingdings" panose="05000000000000000000" pitchFamily="2" charset="2"/>
              </a:rPr>
              <a:t>*******************************************************************************************                 </a:t>
            </a:r>
          </a:p>
          <a:p>
            <a:r>
              <a:rPr lang="en-US" sz="900" dirty="0" smtClean="0">
                <a:sym typeface="Wingdings" panose="05000000000000000000" pitchFamily="2" charset="2"/>
              </a:rPr>
              <a:t> </a:t>
            </a:r>
            <a:r>
              <a:rPr lang="en-US" sz="900" dirty="0">
                <a:sym typeface="Wingdings" panose="05000000000000000000" pitchFamily="2" charset="2"/>
              </a:rPr>
              <a:t>INSTANCES OF CELLS WITH NON-FLOATING EXTRA PINS</a:t>
            </a:r>
          </a:p>
          <a:p>
            <a:endParaRPr lang="en-US" sz="900" dirty="0">
              <a:sym typeface="Wingdings" panose="05000000000000000000" pitchFamily="2" charset="2"/>
            </a:endParaRPr>
          </a:p>
          <a:p>
            <a:r>
              <a:rPr lang="en-US" sz="900" dirty="0">
                <a:sym typeface="Wingdings" panose="05000000000000000000" pitchFamily="2" charset="2"/>
              </a:rPr>
              <a:t>DISC#  LAYOUT NAME                                               SOURCE NAME</a:t>
            </a:r>
          </a:p>
          <a:p>
            <a:r>
              <a:rPr lang="en-US" sz="900" dirty="0" smtClean="0">
                <a:sym typeface="Wingdings" panose="05000000000000000000" pitchFamily="2" charset="2"/>
              </a:rPr>
              <a:t>*******************************************************************************************</a:t>
            </a:r>
            <a:endParaRPr lang="en-US" sz="900" dirty="0">
              <a:sym typeface="Wingdings" panose="05000000000000000000" pitchFamily="2" charset="2"/>
            </a:endParaRPr>
          </a:p>
          <a:p>
            <a:r>
              <a:rPr lang="en-US" sz="900" dirty="0">
                <a:sym typeface="Wingdings" panose="05000000000000000000" pitchFamily="2" charset="2"/>
              </a:rPr>
              <a:t>  1    X284/X44462/X1</a:t>
            </a:r>
            <a:r>
              <a:rPr lang="en-US" sz="900" dirty="0">
                <a:solidFill>
                  <a:srgbClr val="FF0000"/>
                </a:solidFill>
                <a:sym typeface="Wingdings" panose="05000000000000000000" pitchFamily="2" charset="2"/>
              </a:rPr>
              <a:t>(-1933.260,660.880</a:t>
            </a:r>
            <a:r>
              <a:rPr lang="en-US" sz="900" dirty="0">
                <a:sym typeface="Wingdings" panose="05000000000000000000" pitchFamily="2" charset="2"/>
              </a:rPr>
              <a:t>)  DCAP4BWP7T40P140       Xxofiller_CAP_DCAP4BWP7T40P140_91620  DCAP4BWP7T40P140</a:t>
            </a:r>
          </a:p>
          <a:p>
            <a:r>
              <a:rPr lang="en-US" sz="900" dirty="0">
                <a:sym typeface="Wingdings" panose="05000000000000000000" pitchFamily="2" charset="2"/>
              </a:rPr>
              <a:t>         X284/X44462/X1/1:X284/46908                               </a:t>
            </a:r>
            <a:r>
              <a:rPr lang="en-US" sz="900" dirty="0" smtClean="0">
                <a:sym typeface="Wingdings" panose="05000000000000000000" pitchFamily="2" charset="2"/>
              </a:rPr>
              <a:t>	** </a:t>
            </a:r>
            <a:r>
              <a:rPr lang="en-US" sz="900" dirty="0">
                <a:sym typeface="Wingdings" panose="05000000000000000000" pitchFamily="2" charset="2"/>
              </a:rPr>
              <a:t>missing pin ** Xxofiller_CAP_DCAP4BWP7T40P140_91620/net044 ? </a:t>
            </a:r>
            <a:endParaRPr lang="en-US" sz="900" dirty="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0405" y="5517232"/>
            <a:ext cx="4712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easy detect short, we should define cell name into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Hcell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file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0000" y="404664"/>
            <a:ext cx="7608288" cy="443198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MISSING PIN at IP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55440" y="1052736"/>
            <a:ext cx="10585176" cy="375487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LVS report</a:t>
            </a:r>
          </a:p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------</a:t>
            </a:r>
          </a:p>
          <a:p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:    Connectivity errors.</a:t>
            </a:r>
          </a:p>
          <a:p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:    Cells with non-floating extra pins.</a:t>
            </a:r>
            <a:endParaRPr lang="en-US" sz="1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</a:p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DISC#  LAYOUT NAME                                               SOURCE NAME</a:t>
            </a:r>
          </a:p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**************************************************************************************************************</a:t>
            </a:r>
          </a:p>
          <a:p>
            <a:endParaRPr lang="en-US" sz="1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 1    X102/X0(-1833.245,-3570.710)  u7797hrcav3mmm00            </a:t>
            </a: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Xmm</a:t>
            </a: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u7797hrcav3mmm00</a:t>
            </a:r>
          </a:p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        X102/X0/2:VDDQ_MDPLL0                                    </a:t>
            </a: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	**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missing pin **  ? VDDQ_MDPLL0</a:t>
            </a:r>
          </a:p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        X102/X0/3:VDDQ_MAPLL                                      </a:t>
            </a: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	**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missing pin **  ? VDDQ_MAPLL</a:t>
            </a:r>
          </a:p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        X102/X0/5:VDDQ_MDPLL1                                     </a:t>
            </a: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	**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missing pin **  ? VDDQ_MDPLL1</a:t>
            </a:r>
          </a:p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------</a:t>
            </a:r>
          </a:p>
          <a:p>
            <a:endParaRPr lang="en-US" sz="1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This error is caused by using wrong FRAM. FRAM of MM is missing PORT </a:t>
            </a: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VDDQ_MDPLL0, VDDQ_MDPLL0, VDDQ_MDPLL0</a:t>
            </a:r>
          </a:p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So, The PG connect is </a:t>
            </a:r>
            <a:r>
              <a:rPr lang="en-US" sz="1400" smtClean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not effected.</a:t>
            </a:r>
          </a:p>
          <a:p>
            <a:endParaRPr lang="en-US" sz="140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96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0000" y="404664"/>
            <a:ext cx="5952104" cy="443198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LVS INCORRECT at STD/DCAP cell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96" y="620688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Hcell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to find properly short location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5440" y="1052736"/>
            <a:ext cx="10153128" cy="246221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LVS report</a:t>
            </a:r>
          </a:p>
          <a:p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------</a:t>
            </a:r>
          </a:p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Error:    Cells with non-floating extra pins</a:t>
            </a: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</a:p>
          <a:p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INCORRECT     	AN3D0BWP7D5T24P96CPD          </a:t>
            </a:r>
            <a:r>
              <a:rPr 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AN3D0BWP7D5T24P96CPD</a:t>
            </a:r>
            <a:endParaRPr lang="en-US" sz="1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en-US" sz="1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------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 correct at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std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-cell can judge by: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--- lacking PG connect for these cell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--- short signal caused incorrect PIN</a:t>
            </a:r>
          </a:p>
          <a:p>
            <a:endParaRPr lang="en-US" sz="1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09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0000" y="-38535"/>
            <a:ext cx="6528168" cy="886397"/>
          </a:xfrm>
        </p:spPr>
        <p:txBody>
          <a:bodyPr/>
          <a:lstStyle/>
          <a:p>
            <a:r>
              <a:rPr lang="en-US" smtClean="0"/>
              <a:t>5. </a:t>
            </a:r>
            <a:r>
              <a:rPr lang="en-US" dirty="0" smtClean="0"/>
              <a:t>LVS INCORRECT </a:t>
            </a:r>
            <a:r>
              <a:rPr lang="en-US" smtClean="0"/>
              <a:t>at </a:t>
            </a:r>
            <a:r>
              <a:rPr lang="en-US" smtClean="0"/>
              <a:t>CAP/BOUND</a:t>
            </a:r>
            <a:r>
              <a:rPr lang="en-US" smtClean="0"/>
              <a:t> </a:t>
            </a:r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4152" y="62068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Hcell: collection of extracted cells in layout design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5440" y="1052736"/>
            <a:ext cx="10153128" cy="418576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smtClean="0">
                <a:solidFill>
                  <a:srgbClr val="FF0000"/>
                </a:solidFill>
              </a:rPr>
              <a:t>Lacking of CAP/BOUND cells:</a:t>
            </a:r>
            <a:r>
              <a:rPr lang="en-US" sz="14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400" smtClean="0">
                <a:sym typeface="Wingdings" panose="05000000000000000000" pitchFamily="2" charset="2"/>
              </a:rPr>
              <a:t>not remove placement blockage? Gdsmerge exists any error?</a:t>
            </a:r>
          </a:p>
          <a:p>
            <a:r>
              <a:rPr lang="en-US" sz="1400" smtClean="0">
                <a:sym typeface="Wingdings" panose="05000000000000000000" pitchFamily="2" charset="2"/>
              </a:rPr>
              <a:t>**************************************************************************************************************</a:t>
            </a:r>
            <a:endParaRPr lang="en-US" sz="1400">
              <a:sym typeface="Wingdings" panose="05000000000000000000" pitchFamily="2" charset="2"/>
            </a:endParaRPr>
          </a:p>
          <a:p>
            <a:r>
              <a:rPr lang="en-US" sz="1400">
                <a:sym typeface="Wingdings" panose="05000000000000000000" pitchFamily="2" charset="2"/>
              </a:rPr>
              <a:t>                                 INCORRECT INSTANCES</a:t>
            </a:r>
          </a:p>
          <a:p>
            <a:r>
              <a:rPr lang="en-US" sz="1400">
                <a:sym typeface="Wingdings" panose="05000000000000000000" pitchFamily="2" charset="2"/>
              </a:rPr>
              <a:t>                                  </a:t>
            </a:r>
          </a:p>
          <a:p>
            <a:r>
              <a:rPr lang="en-US" sz="1400">
                <a:sym typeface="Wingdings" panose="05000000000000000000" pitchFamily="2" charset="2"/>
              </a:rPr>
              <a:t>DISC#  LAYOUT NAME                                               SOURCE NAME</a:t>
            </a:r>
          </a:p>
          <a:p>
            <a:r>
              <a:rPr lang="en-US" sz="1400">
                <a:sym typeface="Wingdings" panose="05000000000000000000" pitchFamily="2" charset="2"/>
              </a:rPr>
              <a:t>**************************************************************************************************************</a:t>
            </a:r>
          </a:p>
          <a:p>
            <a:r>
              <a:rPr lang="en-US" sz="1400">
                <a:sym typeface="Wingdings" panose="05000000000000000000" pitchFamily="2" charset="2"/>
              </a:rPr>
              <a:t>                                  </a:t>
            </a:r>
          </a:p>
          <a:p>
            <a:r>
              <a:rPr lang="en-US" sz="1400">
                <a:sym typeface="Wingdings" panose="05000000000000000000" pitchFamily="2" charset="2"/>
              </a:rPr>
              <a:t>  1    ** missing instance **                                    Xboundarycell_ENDCAP_TSHFILL20T_153503__PUSHDOWN  TSHFILL20T</a:t>
            </a:r>
          </a:p>
          <a:p>
            <a:r>
              <a:rPr lang="en-US" sz="1400">
                <a:sym typeface="Wingdings" panose="05000000000000000000" pitchFamily="2" charset="2"/>
              </a:rPr>
              <a:t>                                  </a:t>
            </a:r>
          </a:p>
          <a:p>
            <a:r>
              <a:rPr lang="en-US" sz="1400">
                <a:sym typeface="Wingdings" panose="05000000000000000000" pitchFamily="2" charset="2"/>
              </a:rPr>
              <a:t>--------------------------------------------------------------------------------------------------------------</a:t>
            </a:r>
          </a:p>
          <a:p>
            <a:r>
              <a:rPr lang="en-US" sz="1400">
                <a:sym typeface="Wingdings" panose="05000000000000000000" pitchFamily="2" charset="2"/>
              </a:rPr>
              <a:t>                                  </a:t>
            </a:r>
          </a:p>
          <a:p>
            <a:r>
              <a:rPr lang="en-US" sz="1400">
                <a:sym typeface="Wingdings" panose="05000000000000000000" pitchFamily="2" charset="2"/>
              </a:rPr>
              <a:t>  2    ** missing instance **                                    Xboundarycell_ENDCAP_TSHFILL20T_153504__PUSHDOWN  TSHFILL20T</a:t>
            </a:r>
          </a:p>
          <a:p>
            <a:r>
              <a:rPr lang="en-US" sz="1400">
                <a:sym typeface="Wingdings" panose="05000000000000000000" pitchFamily="2" charset="2"/>
              </a:rPr>
              <a:t>                                  </a:t>
            </a:r>
          </a:p>
          <a:p>
            <a:r>
              <a:rPr lang="en-US" sz="1400">
                <a:sym typeface="Wingdings" panose="05000000000000000000" pitchFamily="2" charset="2"/>
              </a:rPr>
              <a:t>--------------------------------------------------------------------------------------------------------------</a:t>
            </a:r>
          </a:p>
          <a:p>
            <a:r>
              <a:rPr lang="en-US" sz="1400">
                <a:sym typeface="Wingdings" panose="05000000000000000000" pitchFamily="2" charset="2"/>
              </a:rPr>
              <a:t>                                  </a:t>
            </a:r>
          </a:p>
          <a:p>
            <a:r>
              <a:rPr lang="en-US" sz="1400">
                <a:sym typeface="Wingdings" panose="05000000000000000000" pitchFamily="2" charset="2"/>
              </a:rPr>
              <a:t>  3    ** missing instance **                                    Xboundarycell_ENDCAP_TSHFILL20T_153533__PUSHDOWN  TSHFILL20T</a:t>
            </a:r>
            <a:endParaRPr lang="en-US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altLang="ja-JP" dirty="0" err="1">
                <a:ea typeface="HGP創英角ｺﾞｼｯｸUB" pitchFamily="50" charset="-128"/>
              </a:rPr>
              <a:t>Renesas</a:t>
            </a:r>
            <a:r>
              <a:rPr lang="en-US" altLang="ja-JP" dirty="0">
                <a:ea typeface="HGP創英角ｺﾞｼｯｸUB" pitchFamily="50" charset="-128"/>
              </a:rPr>
              <a:t> System Design Co., Ltd.</a:t>
            </a:r>
          </a:p>
        </p:txBody>
      </p:sp>
    </p:spTree>
    <p:extLst>
      <p:ext uri="{BB962C8B-B14F-4D97-AF65-F5344CB8AC3E}">
        <p14:creationId xmlns:p14="http://schemas.microsoft.com/office/powerpoint/2010/main" val="19309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02_Renesas_Templates_16_9_conf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conf_EN.potx" id="{EA6FFA71-9818-4CF0-8F23-9B7072C24A8D}" vid="{23625B35-86D7-4827-B353-65B7BA6A793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151002_Renesas_Templates_16_9_conf_EN</Template>
  <TotalTime>10108</TotalTime>
  <Words>712</Words>
  <Application>Microsoft Office PowerPoint</Application>
  <PresentationFormat>Widescreen</PresentationFormat>
  <Paragraphs>157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HGP創英角ｺﾞｼｯｸUB</vt:lpstr>
      <vt:lpstr>Arial</vt:lpstr>
      <vt:lpstr>Arial Narrow</vt:lpstr>
      <vt:lpstr>Calibri</vt:lpstr>
      <vt:lpstr>Symbol</vt:lpstr>
      <vt:lpstr>Wingdings</vt:lpstr>
      <vt:lpstr>151002_Renesas_Templates_16_9_conf_EN</vt:lpstr>
      <vt:lpstr>PowerPoint Presentation</vt:lpstr>
      <vt:lpstr>1. Lacking power/ground connection for PSW cell.</vt:lpstr>
      <vt:lpstr>2. Short signal</vt:lpstr>
      <vt:lpstr>3. Short signal</vt:lpstr>
      <vt:lpstr>4. MISSING PIN at IP level</vt:lpstr>
      <vt:lpstr>4. LVS INCORRECT at STD/DCAP cell</vt:lpstr>
      <vt:lpstr>5. LVS INCORRECT at CAP/BOUND cell</vt:lpstr>
      <vt:lpstr>PowerPoint Presentation</vt:lpstr>
    </vt:vector>
  </TitlesOfParts>
  <Company>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 Thanh. Do</dc:creator>
  <cp:lastModifiedBy>Hau Lam. Huynh</cp:lastModifiedBy>
  <cp:revision>275</cp:revision>
  <dcterms:created xsi:type="dcterms:W3CDTF">2015-10-05T08:28:45Z</dcterms:created>
  <dcterms:modified xsi:type="dcterms:W3CDTF">2018-05-17T04:26:34Z</dcterms:modified>
</cp:coreProperties>
</file>