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79" r:id="rId5"/>
    <p:sldId id="259" r:id="rId6"/>
    <p:sldId id="280" r:id="rId7"/>
    <p:sldId id="260" r:id="rId8"/>
    <p:sldId id="261" r:id="rId9"/>
    <p:sldId id="262" r:id="rId10"/>
    <p:sldId id="263" r:id="rId11"/>
    <p:sldId id="264" r:id="rId12"/>
    <p:sldId id="265" r:id="rId13"/>
    <p:sldId id="266" r:id="rId14"/>
    <p:sldId id="281" r:id="rId15"/>
    <p:sldId id="282" r:id="rId16"/>
    <p:sldId id="267" r:id="rId17"/>
    <p:sldId id="268" r:id="rId18"/>
    <p:sldId id="269" r:id="rId19"/>
    <p:sldId id="270" r:id="rId20"/>
    <p:sldId id="271" r:id="rId21"/>
    <p:sldId id="272" r:id="rId22"/>
    <p:sldId id="273" r:id="rId23"/>
    <p:sldId id="275" r:id="rId24"/>
    <p:sldId id="274" r:id="rId25"/>
    <p:sldId id="276" r:id="rId26"/>
    <p:sldId id="277" r:id="rId27"/>
    <p:sldId id="278" r:id="rId28"/>
  </p:sldIdLst>
  <p:sldSz cx="12192000" cy="6858000"/>
  <p:notesSz cx="6858000" cy="1676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74468" autoAdjust="0"/>
  </p:normalViewPr>
  <p:slideViewPr>
    <p:cSldViewPr snapToGrid="0">
      <p:cViewPr varScale="1">
        <p:scale>
          <a:sx n="60" d="100"/>
          <a:sy n="60" d="100"/>
        </p:scale>
        <p:origin x="956" y="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a:t>本次分享主要以数据存储为核心的单节点与多节点系统常见问题的探讨</a:t>
            </a:r>
            <a:r>
              <a:rPr lang="en-US" altLang="zh-CN" sz="1200" baseline="0" dirty="0"/>
              <a:t>,</a:t>
            </a:r>
            <a:r>
              <a:rPr lang="en-US" altLang="zh-CN" sz="1200" dirty="0"/>
              <a:t> </a:t>
            </a:r>
            <a:r>
              <a:rPr lang="zh-CN" altLang="en-US" sz="1200" baseline="0" dirty="0"/>
              <a:t>和 </a:t>
            </a:r>
            <a:r>
              <a:rPr lang="en-US" altLang="zh-CN" sz="1200" baseline="0" dirty="0"/>
              <a:t>ZooKeeper </a:t>
            </a:r>
            <a:r>
              <a:rPr lang="zh-CN" altLang="en-US" sz="1200" baseline="0" dirty="0"/>
              <a:t>技术的讨论</a:t>
            </a:r>
            <a:r>
              <a:rPr lang="en-US" altLang="zh-CN" sz="1200" baseline="0" dirty="0"/>
              <a:t>.</a:t>
            </a:r>
            <a:endParaRPr lang="zh-CN" altLang="en-US"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a:ea typeface="等线"/>
              </a:rPr>
              <a:t>到目前为止，我们发现在</a:t>
            </a:r>
            <a:r>
              <a:rPr lang="zh-CN" altLang="en-US">
                <a:ea typeface="等线"/>
              </a:rPr>
              <a:t>主从复制的</a:t>
            </a:r>
            <a:r>
              <a:rPr lang="zh-CN" altLang="en-US" sz="1200">
                <a:ea typeface="等线"/>
              </a:rPr>
              <a:t>系统中，会有很多复杂的问题出现。</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10</a:t>
            </a:fld>
            <a:endParaRPr lang="zh-CN" altLang="en-US"/>
          </a:p>
        </p:txBody>
      </p:sp>
    </p:spTree>
    <p:extLst>
      <p:ext uri="{BB962C8B-B14F-4D97-AF65-F5344CB8AC3E}">
        <p14:creationId xmlns:p14="http://schemas.microsoft.com/office/powerpoint/2010/main" val="3902741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a:ea typeface="游ゴシック"/>
              </a:rPr>
              <a:t>和</a:t>
            </a:r>
            <a:r>
              <a:rPr lang="ja-JP" altLang="en-US">
                <a:latin typeface="等线"/>
                <a:ea typeface="游ゴシック"/>
                <a:cs typeface="Calibri"/>
              </a:rPr>
              <a:t> CPU 类似的是网络，</a:t>
            </a:r>
            <a:r>
              <a:rPr lang="ja-JP" altLang="en-US">
                <a:latin typeface="Calibri"/>
                <a:ea typeface="游ゴシック"/>
                <a:cs typeface="Calibri"/>
              </a:rPr>
              <a:t>由于互联网为了充分利用资源，采用动态分配网络宽带的方式，请求会出现排队，响应超时等各种情况。</a:t>
            </a:r>
          </a:p>
          <a:p>
            <a:r>
              <a:rPr lang="zh-CN" altLang="en-US">
                <a:ea typeface="等线"/>
              </a:rPr>
              <a:t>请求可能已经丢失：交换机配置错误。</a:t>
            </a:r>
            <a:endParaRPr lang="ja-JP"/>
          </a:p>
          <a:p>
            <a:r>
              <a:rPr lang="zh-CN">
                <a:ea typeface="等线"/>
              </a:rPr>
              <a:t>请求可能正在队列中等待</a:t>
            </a:r>
            <a:r>
              <a:rPr lang="zh-CN" altLang="en-US">
                <a:ea typeface="等线"/>
              </a:rPr>
              <a:t>，</a:t>
            </a:r>
            <a:r>
              <a:rPr lang="zh-CN">
                <a:ea typeface="等线"/>
              </a:rPr>
              <a:t>无法马上发送</a:t>
            </a:r>
            <a:r>
              <a:rPr lang="zh-CN" altLang="en-US">
                <a:ea typeface="等线"/>
              </a:rPr>
              <a:t>：网络超出负荷，需要排队等候。</a:t>
            </a:r>
            <a:endParaRPr lang="zh-CN">
              <a:ea typeface="等线"/>
            </a:endParaRPr>
          </a:p>
          <a:p>
            <a:r>
              <a:rPr lang="zh-CN" altLang="en-US">
                <a:ea typeface="等线"/>
              </a:rPr>
              <a:t>远程接收节点可能已经失效：比如奔溃，关机。</a:t>
            </a:r>
            <a:endParaRPr lang="ja-JP"/>
          </a:p>
          <a:p>
            <a:r>
              <a:rPr lang="ja-JP" altLang="en-US">
                <a:latin typeface="Calibri"/>
                <a:ea typeface="游ゴシック"/>
                <a:cs typeface="Calibri"/>
              </a:rPr>
              <a:t>远程接收节点可能暂时无法响应：比如远程节点 Java 程序正在进行垃圾回收，或被操作系统的其他进程占用资源。</a:t>
            </a:r>
          </a:p>
          <a:p>
            <a:r>
              <a:rPr lang="zh-CN" altLang="en-US">
                <a:ea typeface="等线"/>
              </a:rPr>
              <a:t>远程接收节点已经完成了处理</a:t>
            </a:r>
            <a:r>
              <a:rPr lang="ja-JP" altLang="en-US">
                <a:ea typeface="游ゴシック"/>
              </a:rPr>
              <a:t>，</a:t>
            </a:r>
            <a:r>
              <a:rPr lang="zh-CN" altLang="en-US">
                <a:ea typeface="等线"/>
              </a:rPr>
              <a:t>但回复却在网络中丢失：比如之前腾讯云出现的光纤被挖导致数据丢失。</a:t>
            </a:r>
            <a:endParaRPr lang="ja-JP"/>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4177608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计算机上的时钟一般通过同步 NTP 服务器尽量保持时间的正确。但是这种方式照样存在时间不同步的问题。</a:t>
            </a:r>
            <a:endParaRPr lang="ja-JP" altLang="en-US" dirty="0">
              <a:latin typeface="Calibri"/>
              <a:ea typeface="游ゴシック"/>
              <a:cs typeface="Calibri"/>
            </a:endParaRPr>
          </a:p>
          <a:p>
            <a:r>
              <a:rPr lang="ja-JP" altLang="en-US">
                <a:latin typeface="Calibri"/>
                <a:ea typeface="游ゴシック"/>
                <a:cs typeface="Calibri"/>
              </a:rPr>
              <a:t>另外，如果在集群内单独搭建一个时间服务器，也还是会出现以上的问题。</a:t>
            </a:r>
          </a:p>
          <a:p>
            <a:r>
              <a:rPr lang="ja-JP" altLang="en-US">
                <a:latin typeface="Calibri"/>
                <a:ea typeface="游ゴシック"/>
                <a:cs typeface="Calibri"/>
              </a:rPr>
              <a:t>时钟漂移：计算机中的石英钟不够准确，速度时快时慢。</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06560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除了网络和时钟，还有一个更极端的情况：拜占庭故障。</a:t>
            </a:r>
          </a:p>
          <a:p>
            <a:r>
              <a:rPr lang="ja-JP" altLang="en-US">
                <a:latin typeface="Calibri"/>
                <a:ea typeface="游ゴシック"/>
                <a:cs typeface="Calibri"/>
              </a:rPr>
              <a:t>这些节点就像警匪片中的卧底，让上司最终做出错误的决定。</a:t>
            </a:r>
          </a:p>
          <a:p>
            <a:r>
              <a:rPr lang="ja-JP" altLang="en-US">
                <a:latin typeface="Calibri"/>
                <a:ea typeface="游ゴシック"/>
                <a:cs typeface="Calibri"/>
              </a:rPr>
              <a:t>航空航天领域：这种行为非常危险，飞船爆炸，杀死宇航员等情况。</a:t>
            </a:r>
          </a:p>
          <a:p>
            <a:r>
              <a:rPr lang="zh-CN">
                <a:ea typeface="等线"/>
              </a:rPr>
              <a:t>区块链</a:t>
            </a:r>
            <a:r>
              <a:rPr lang="zh-CN" altLang="en-US">
                <a:ea typeface="等线"/>
              </a:rPr>
              <a:t>：</a:t>
            </a:r>
            <a:r>
              <a:rPr lang="zh-CN">
                <a:ea typeface="等线"/>
              </a:rPr>
              <a:t>某些参与者可能会作弊</a:t>
            </a:r>
            <a:r>
              <a:rPr lang="zh-CN" altLang="en-US" dirty="0">
                <a:ea typeface="等线"/>
              </a:rPr>
              <a:t>。</a:t>
            </a:r>
          </a:p>
          <a:p>
            <a:r>
              <a:rPr lang="zh-CN" altLang="en-US">
                <a:ea typeface="等线"/>
              </a:rPr>
              <a:t>       POW：比特币，浪费严重。</a:t>
            </a:r>
            <a:endParaRPr lang="en-US" altLang="zh-CN">
              <a:ea typeface="等线"/>
            </a:endParaRPr>
          </a:p>
          <a:p>
            <a:r>
              <a:rPr lang="en-US" altLang="zh-CN">
                <a:ea typeface="等线"/>
              </a:rPr>
              <a:t>       POS - </a:t>
            </a:r>
            <a:r>
              <a:rPr lang="zh-CN">
                <a:ea typeface="等线"/>
              </a:rPr>
              <a:t>股权证明：未来币。</a:t>
            </a:r>
            <a:endParaRPr lang="en-US" altLang="zh-CN">
              <a:ea typeface="等线"/>
            </a:endParaRPr>
          </a:p>
          <a:p>
            <a:r>
              <a:rPr lang="en-US" altLang="zh-CN">
                <a:ea typeface="等线"/>
              </a:rPr>
              <a:t>       POW + POS - </a:t>
            </a:r>
            <a:r>
              <a:rPr lang="zh-CN">
                <a:ea typeface="等线"/>
              </a:rPr>
              <a:t>混合机制</a:t>
            </a:r>
            <a:r>
              <a:rPr lang="zh-CN" altLang="en-US">
                <a:ea typeface="等线"/>
              </a:rPr>
              <a:t>：</a:t>
            </a:r>
            <a:r>
              <a:rPr lang="zh-CN">
                <a:ea typeface="等线"/>
              </a:rPr>
              <a:t>以太坊。</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2191009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ea typeface="等线"/>
              </a:rPr>
              <a:t>到目前为止，我们发现：</a:t>
            </a:r>
          </a:p>
          <a:p>
            <a:r>
              <a:rPr lang="ja-JP" altLang="en-US">
                <a:ea typeface="游ゴシック"/>
              </a:rPr>
              <a:t>但是作为技术人员，我们应该以严谨的态度认真对待所有可能的情况</a:t>
            </a:r>
            <a:r>
              <a:rPr lang="en-US"/>
              <a:t>，</a:t>
            </a:r>
            <a:r>
              <a:rPr lang="ja-JP" altLang="en-US">
                <a:ea typeface="等线"/>
              </a:rPr>
              <a:t>就像墨菲定律所说：</a:t>
            </a:r>
            <a:endParaRPr lang="en-US">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671789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从理论的角度，通常会做一些假设，对真实系统建模。</a:t>
            </a:r>
            <a:endParaRPr lang="en-US" altLang="ja-JP">
              <a:latin typeface="Calibri"/>
              <a:ea typeface="游ゴシック"/>
              <a:cs typeface="Calibri"/>
            </a:endParaRPr>
          </a:p>
          <a:p>
            <a:r>
              <a:rPr lang="zh-CN" altLang="en-US">
                <a:ea typeface="等线"/>
              </a:rPr>
              <a:t>只有在没有中央决策机制的点对点网络中</a:t>
            </a:r>
            <a:r>
              <a:rPr lang="ja-JP" altLang="en-US">
                <a:ea typeface="游ゴシック"/>
              </a:rPr>
              <a:t>，</a:t>
            </a:r>
            <a:r>
              <a:rPr lang="zh-CN" altLang="en-US">
                <a:ea typeface="等线"/>
              </a:rPr>
              <a:t>拜占庭容错才更有必要</a:t>
            </a:r>
            <a:r>
              <a:rPr lang="ja-JP" altLang="en-US">
                <a:ea typeface="游ゴシック"/>
              </a:rPr>
              <a:t>。现实中大部分系统都是由专门的运维人员管理。</a:t>
            </a:r>
            <a:endParaRPr lang="ja-JP"/>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1400408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a:t>首先从单节点数据系统开始</a:t>
            </a:r>
            <a:r>
              <a:rPr lang="en-US" altLang="zh-CN" baseline="0" dirty="0"/>
              <a:t>.</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作为开发或运维人员，在处理关系型数据库时，可能遇到以下复杂的情况：</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即使断电或数据库奔溃也一直保存在磁盘中。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a:t>
            </a:fld>
            <a:endParaRPr lang="zh-CN" altLang="en-US"/>
          </a:p>
        </p:txBody>
      </p:sp>
    </p:spTree>
    <p:extLst>
      <p:ext uri="{BB962C8B-B14F-4D97-AF65-F5344CB8AC3E}">
        <p14:creationId xmlns:p14="http://schemas.microsoft.com/office/powerpoint/2010/main" val="1664701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隔离性：每一个事务就像是唯一运行的一样，防止相互影响。</a:t>
            </a:r>
            <a:endParaRPr lang="en-US" altLang="zh-CN" dirty="0"/>
          </a:p>
          <a:p>
            <a:r>
              <a:rPr lang="zh-CN" altLang="en-US" dirty="0"/>
              <a:t>隔离性的强弱也有区别，隔离级别从弱到强也有很多种：</a:t>
            </a:r>
            <a:endParaRPr lang="en-US" altLang="zh-CN" dirty="0"/>
          </a:p>
          <a:p>
            <a:r>
              <a:rPr lang="zh-CN" altLang="en-US" dirty="0"/>
              <a:t>串行化：</a:t>
            </a:r>
            <a:r>
              <a:rPr lang="zh-CN" altLang="en-US" dirty="0">
                <a:latin typeface="微软雅黑" panose="020B0503020204020204" pitchFamily="34" charset="-122"/>
                <a:ea typeface="微软雅黑" panose="020B0503020204020204" pitchFamily="34" charset="-122"/>
              </a:rPr>
              <a:t>确保所有情况下的表现都符合预期。</a:t>
            </a:r>
            <a:endParaRPr lang="en-US" altLang="zh-CN" dirty="0">
              <a:latin typeface="微软雅黑" panose="020B0503020204020204" pitchFamily="34" charset="-122"/>
              <a:ea typeface="微软雅黑" panose="020B0503020204020204" pitchFamily="34" charset="-122"/>
            </a:endParaRPr>
          </a:p>
          <a:p>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实际串行执行：存储过程。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两阶段加锁：如果事务要读取对象，以共享模式获取锁；如果事务要修改对象，以独占模式获取锁。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可串行化的快照隔离：乐观锁控制。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a:t>
            </a:fld>
            <a:endParaRPr lang="zh-CN" altLang="en-US"/>
          </a:p>
        </p:txBody>
      </p:sp>
    </p:spTree>
    <p:extLst>
      <p:ext uri="{BB962C8B-B14F-4D97-AF65-F5344CB8AC3E}">
        <p14:creationId xmlns:p14="http://schemas.microsoft.com/office/powerpoint/2010/main" val="1146906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游ゴシック"/>
                <a:cs typeface="Calibri"/>
              </a:rPr>
              <a:t>前面讲到的单节点系统的大部分问题都可以通过事务的方式来避免，但是有一点是无法解决的，那就是单点问题。</a:t>
            </a:r>
          </a:p>
          <a:p>
            <a:r>
              <a:rPr lang="ja-JP" altLang="en-US">
                <a:latin typeface="Calibri"/>
                <a:ea typeface="游ゴシック"/>
                <a:cs typeface="Calibri"/>
              </a:rPr>
              <a:t>即使事务的持久性保证数据不丢失，但是无法保证服务的高可用。</a:t>
            </a:r>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2468512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探讨多</a:t>
            </a:r>
            <a:r>
              <a:rPr lang="zh-CN" altLang="en-US" baseline="0" dirty="0"/>
              <a:t>节点数据系统的情况。</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7</a:t>
            </a:fld>
            <a:endParaRPr lang="zh-CN" altLang="en-US"/>
          </a:p>
        </p:txBody>
      </p:sp>
    </p:spTree>
    <p:extLst>
      <p:ext uri="{BB962C8B-B14F-4D97-AF65-F5344CB8AC3E}">
        <p14:creationId xmlns:p14="http://schemas.microsoft.com/office/powerpoint/2010/main" val="2345937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a:ea typeface="等线"/>
              </a:rPr>
              <a:t>      </a:t>
            </a:r>
            <a:r>
              <a:rPr lang="zh-CN" altLang="en-US" sz="1200">
                <a:ea typeface="等线"/>
              </a:rPr>
              <a:t> 降低访问延迟：使数据在地理位置上更接近用户。</a:t>
            </a:r>
            <a:r>
              <a:rPr lang="zh-CN" altLang="en-US">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8</a:t>
            </a:fld>
            <a:endParaRPr lang="zh-CN" altLang="en-US"/>
          </a:p>
        </p:txBody>
      </p:sp>
    </p:spTree>
    <p:extLst>
      <p:ext uri="{BB962C8B-B14F-4D97-AF65-F5344CB8AC3E}">
        <p14:creationId xmlns:p14="http://schemas.microsoft.com/office/powerpoint/2010/main" val="323970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复制实现方式有多种：</a:t>
            </a:r>
            <a:endParaRPr lang="en-US" altLang="zh-CN" dirty="0"/>
          </a:p>
          <a:p>
            <a:r>
              <a:rPr lang="zh-CN" altLang="en-US" sz="1200" dirty="0"/>
              <a:t>       同步复制</a:t>
            </a:r>
            <a:r>
              <a:rPr lang="en-US" altLang="zh-CN" sz="1200" dirty="0"/>
              <a:t>-</a:t>
            </a:r>
            <a:r>
              <a:rPr lang="zh-CN" altLang="en-US" sz="1200" dirty="0"/>
              <a:t>优点：一旦向用户确认，所有节点数据都已处于最新版本。</a:t>
            </a:r>
            <a:endParaRPr lang="en-US" altLang="zh-CN" sz="1200" dirty="0"/>
          </a:p>
          <a:p>
            <a:r>
              <a:rPr lang="zh-CN" altLang="en-US" sz="1200" dirty="0"/>
              <a:t>       同步复制</a:t>
            </a:r>
            <a:r>
              <a:rPr lang="en-US" altLang="zh-CN" sz="1200" dirty="0"/>
              <a:t>-</a:t>
            </a:r>
            <a:r>
              <a:rPr lang="zh-CN" altLang="en-US" sz="1200" dirty="0"/>
              <a:t>缺点：如果同步的从节点无法完成确认，写入就无法成功，一直阻塞。</a:t>
            </a:r>
            <a:endParaRPr lang="en-US" altLang="zh-CN" sz="1200" dirty="0"/>
          </a:p>
          <a:p>
            <a:r>
              <a:rPr lang="zh-CN" altLang="en-US" sz="1200" dirty="0"/>
              <a:t>       异步复制</a:t>
            </a:r>
            <a:r>
              <a:rPr lang="en-US" altLang="zh-CN" sz="1200" dirty="0"/>
              <a:t>-</a:t>
            </a:r>
            <a:r>
              <a:rPr lang="zh-CN" altLang="en-US" sz="1200" dirty="0"/>
              <a:t>优点：主节点可以持续相应新的请求而不受从节点约束，吞吐性能好。</a:t>
            </a:r>
            <a:endParaRPr lang="en-US" altLang="zh-CN" sz="1200" dirty="0"/>
          </a:p>
          <a:p>
            <a:r>
              <a:rPr lang="zh-CN" altLang="en-US" sz="1200" dirty="0"/>
              <a:t>       异步复制</a:t>
            </a:r>
            <a:r>
              <a:rPr lang="en-US" altLang="zh-CN" sz="1200" dirty="0"/>
              <a:t>-</a:t>
            </a:r>
            <a:r>
              <a:rPr lang="zh-CN" altLang="en-US" sz="1200" dirty="0"/>
              <a:t>缺点：如果主节点发生失败，尚未复制到从节点的数据就会丢失。</a:t>
            </a:r>
            <a:endParaRPr lang="en-US" altLang="zh-CN" sz="1200" dirty="0"/>
          </a:p>
          <a:p>
            <a:r>
              <a:rPr lang="en-US" altLang="zh-CN" sz="1200" dirty="0"/>
              <a:t>       </a:t>
            </a:r>
            <a:r>
              <a:rPr lang="zh-CN" altLang="en-US" sz="1200" dirty="0"/>
              <a:t>半同步复制：两者的结合，无需等待所有副本都复制成功，比如只需要一个副本成功即可确认。如 </a:t>
            </a:r>
            <a:r>
              <a:rPr lang="en-US" altLang="zh-CN" sz="1200" dirty="0"/>
              <a:t>Kafka </a:t>
            </a:r>
            <a:r>
              <a:rPr lang="zh-CN" altLang="en-US" sz="1200" dirty="0"/>
              <a:t>支持所有三种方式配置。</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9</a:t>
            </a:fld>
            <a:endParaRPr lang="zh-CN" altLang="en-US"/>
          </a:p>
        </p:txBody>
      </p:sp>
    </p:spTree>
    <p:extLst>
      <p:ext uri="{BB962C8B-B14F-4D97-AF65-F5344CB8AC3E}">
        <p14:creationId xmlns:p14="http://schemas.microsoft.com/office/powerpoint/2010/main" val="838224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31962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965733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8343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6580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1330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16086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AB96BA-27DC-428C-951A-8206D1376619}" type="datetimeFigureOut">
              <a:rPr lang="zh-CN" altLang="en-US" smtClean="0"/>
              <a:t>2019/5/6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0220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AB96BA-27DC-428C-951A-8206D1376619}" type="datetimeFigureOut">
              <a:rPr lang="zh-CN" altLang="en-US" smtClean="0"/>
              <a:t>2019/5/6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52612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B96BA-27DC-428C-951A-8206D1376619}" type="datetimeFigureOut">
              <a:rPr lang="zh-CN" altLang="en-US" smtClean="0"/>
              <a:t>2019/5/6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54447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03303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0964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2019/5/6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484546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att33.com/2018/07/08/distribute-system-consistency-protocol/" TargetMode="External"/><Relationship Id="rId2" Type="http://schemas.openxmlformats.org/officeDocument/2006/relationships/hyperlink" Target="https://draveness.me/consensu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log.csdn.net/qq_28674045/article/details/51392523"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46939" y="2700780"/>
            <a:ext cx="7819769" cy="769441"/>
          </a:xfrm>
          <a:prstGeom prst="rect">
            <a:avLst/>
          </a:prstGeom>
          <a:noFill/>
        </p:spPr>
        <p:txBody>
          <a:bodyPr wrap="none" rtlCol="0">
            <a:spAutoFit/>
          </a:bodyPr>
          <a:lstStyle/>
          <a:p>
            <a:r>
              <a:rPr lang="en-US" altLang="zh-CN" sz="4400" dirty="0">
                <a:latin typeface="微软雅黑" panose="020B0503020204020204" pitchFamily="34" charset="-122"/>
                <a:ea typeface="微软雅黑" panose="020B0503020204020204" pitchFamily="34" charset="-122"/>
              </a:rPr>
              <a:t>ZooKeeper </a:t>
            </a:r>
            <a:r>
              <a:rPr lang="zh-CN" altLang="en-US" sz="4400" dirty="0">
                <a:latin typeface="微软雅黑" panose="020B0503020204020204" pitchFamily="34" charset="-122"/>
                <a:ea typeface="微软雅黑" panose="020B0503020204020204" pitchFamily="34" charset="-122"/>
              </a:rPr>
              <a:t>分布式原理与实践</a:t>
            </a:r>
          </a:p>
        </p:txBody>
      </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1855" y="1885045"/>
            <a:ext cx="9890837"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001857" y="4569272"/>
            <a:ext cx="98908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如果将问题延伸到更通用的分布式系统中，会有更多挑战。</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01856" y="1218119"/>
            <a:ext cx="98908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问题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967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7769" y="1408091"/>
            <a:ext cx="9890837" cy="1938992"/>
          </a:xfrm>
          <a:prstGeom prst="rect">
            <a:avLst/>
          </a:prstGeom>
          <a:noFill/>
        </p:spPr>
        <p:txBody>
          <a:bodyPr wrap="square" rtlCol="0" anchor="t">
            <a:spAutoFit/>
          </a:bodyPr>
          <a:lstStyle/>
          <a:p>
            <a:r>
              <a:rPr lang="zh-CN" altLang="en-US" sz="2000">
                <a:ea typeface="等线"/>
              </a:rPr>
              <a:t>请求可能已经丢失。</a:t>
            </a:r>
            <a:endParaRPr lang="en-US" altLang="zh-CN" sz="2000">
              <a:ea typeface="等线"/>
            </a:endParaRPr>
          </a:p>
          <a:p>
            <a:r>
              <a:rPr lang="zh-CN" altLang="en-US" sz="2000">
                <a:ea typeface="等线"/>
              </a:rPr>
              <a:t>请求可能正在队列中等待</a:t>
            </a:r>
            <a:r>
              <a:rPr lang="en-US" altLang="zh-CN" sz="2000">
                <a:ea typeface="等线"/>
              </a:rPr>
              <a:t>，</a:t>
            </a:r>
            <a:r>
              <a:rPr lang="zh-CN" altLang="en-US" sz="2000">
                <a:ea typeface="等线"/>
              </a:rPr>
              <a:t>无法马上发送。</a:t>
            </a:r>
            <a:endParaRPr lang="en-US" altLang="zh-CN" sz="2000">
              <a:ea typeface="等线"/>
            </a:endParaRPr>
          </a:p>
          <a:p>
            <a:r>
              <a:rPr lang="zh-CN" altLang="en-US" sz="2000">
                <a:ea typeface="等线"/>
              </a:rPr>
              <a:t>远程接收节点可能已经失效。</a:t>
            </a:r>
            <a:endParaRPr lang="en-US" altLang="zh-CN" sz="2000">
              <a:ea typeface="等线"/>
            </a:endParaRPr>
          </a:p>
          <a:p>
            <a:r>
              <a:rPr lang="zh-CN" altLang="en-US" sz="2000">
                <a:ea typeface="等线"/>
              </a:rPr>
              <a:t>远程接收节点可能暂时无法响应。</a:t>
            </a:r>
            <a:endParaRPr lang="en-US" altLang="zh-CN" sz="2000">
              <a:ea typeface="等线"/>
            </a:endParaRPr>
          </a:p>
          <a:p>
            <a:r>
              <a:rPr lang="zh-CN" altLang="en-US" sz="2000">
                <a:ea typeface="等线"/>
              </a:rPr>
              <a:t>远程接收节点已经完成了处理</a:t>
            </a:r>
            <a:r>
              <a:rPr lang="en-US" altLang="zh-CN" sz="2000">
                <a:ea typeface="等线"/>
              </a:rPr>
              <a:t>，</a:t>
            </a:r>
            <a:r>
              <a:rPr lang="zh-CN" altLang="en-US" sz="2000">
                <a:ea typeface="等线"/>
              </a:rPr>
              <a:t>但回复却在网络中丢失。</a:t>
            </a:r>
            <a:endParaRPr lang="en-US" altLang="zh-CN" sz="2000">
              <a:ea typeface="等线"/>
            </a:endParaRPr>
          </a:p>
          <a:p>
            <a:r>
              <a:rPr lang="zh-CN" altLang="en-US" sz="2000">
                <a:ea typeface="等线"/>
              </a:rPr>
              <a:t>远程接收节点已经完成了处理</a:t>
            </a:r>
            <a:r>
              <a:rPr lang="en-US" altLang="zh-CN" sz="2000">
                <a:ea typeface="等线"/>
              </a:rPr>
              <a:t>，</a:t>
            </a:r>
            <a:r>
              <a:rPr lang="zh-CN" altLang="en-US" sz="2000">
                <a:ea typeface="等线"/>
              </a:rPr>
              <a:t>但回复却被延迟处理。</a:t>
            </a:r>
            <a:endParaRPr lang="en-US" altLang="zh-CN" sz="2000" dirty="0">
              <a:ea typeface="等线"/>
            </a:endParaRPr>
          </a:p>
        </p:txBody>
      </p:sp>
      <p:sp>
        <p:nvSpPr>
          <p:cNvPr id="6" name="矩形 5"/>
          <p:cNvSpPr/>
          <p:nvPr/>
        </p:nvSpPr>
        <p:spPr>
          <a:xfrm>
            <a:off x="1042938" y="3938475"/>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305353" y="436347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05353" y="500752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305353" y="5610574"/>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839955" y="4363471"/>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907904" y="4373955"/>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96300" y="5007525"/>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449639" y="4362146"/>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815609" y="5019056"/>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85899" y="5611722"/>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711866" y="5003293"/>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3">
            <a:extLst>
              <a:ext uri="{FF2B5EF4-FFF2-40B4-BE49-F238E27FC236}">
                <a16:creationId xmlns:a16="http://schemas.microsoft.com/office/drawing/2014/main" id="{73ADF7D1-81B5-41CC-8D5A-B1D61B66E3A8}"/>
              </a:ext>
            </a:extLst>
          </p:cNvPr>
          <p:cNvSpPr txBox="1"/>
          <p:nvPr/>
        </p:nvSpPr>
        <p:spPr>
          <a:xfrm>
            <a:off x="1042938" y="751598"/>
            <a:ext cx="9890837" cy="400110"/>
          </a:xfrm>
          <a:prstGeom prst="rect">
            <a:avLst/>
          </a:prstGeom>
          <a:noFill/>
        </p:spPr>
        <p:txBody>
          <a:bodyPr wrap="square" rtlCol="0" anchor="t">
            <a:spAutoFit/>
          </a:bodyPr>
          <a:lstStyle/>
          <a:p>
            <a:r>
              <a:rPr lang="zh-CN" altLang="en-US" sz="2000">
                <a:ea typeface="等线"/>
              </a:rPr>
              <a:t>不可靠的网络：动态分配网络宽带的方式，请求会出现排队，响应超时等各种情况</a:t>
            </a:r>
            <a:endParaRPr lang="en-US" altLang="zh-CN" sz="2000">
              <a:ea typeface="等线"/>
            </a:endParaRPr>
          </a:p>
        </p:txBody>
      </p:sp>
    </p:spTree>
    <p:extLst>
      <p:ext uri="{BB962C8B-B14F-4D97-AF65-F5344CB8AC3E}">
        <p14:creationId xmlns:p14="http://schemas.microsoft.com/office/powerpoint/2010/main" val="372766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01553" y="2910620"/>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363968" y="333561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363968" y="397967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363968" y="4582719"/>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898570" y="333561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966519" y="3346100"/>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54915" y="3979670"/>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08254" y="3334291"/>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874224" y="3991201"/>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444514" y="4583867"/>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770481" y="3975438"/>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54660" y="1395143"/>
            <a:ext cx="9277855" cy="1015663"/>
          </a:xfrm>
          <a:prstGeom prst="rect">
            <a:avLst/>
          </a:prstGeom>
          <a:noFill/>
        </p:spPr>
        <p:txBody>
          <a:bodyPr wrap="square" rtlCol="0" anchor="t">
            <a:spAutoFit/>
          </a:bodyPr>
          <a:lstStyle/>
          <a:p>
            <a:r>
              <a:rPr lang="en-US" altLang="zh-CN" sz="2000">
                <a:ea typeface="等线"/>
              </a:rPr>
              <a:t>NTP </a:t>
            </a:r>
            <a:r>
              <a:rPr lang="zh-CN" altLang="en-US" sz="2000">
                <a:ea typeface="等线"/>
              </a:rPr>
              <a:t>同步受限于当时的网络环境。</a:t>
            </a:r>
            <a:endParaRPr lang="en-US" altLang="zh-CN" sz="2000">
              <a:ea typeface="等线"/>
            </a:endParaRPr>
          </a:p>
          <a:p>
            <a:r>
              <a:rPr lang="en-US" altLang="zh-CN" sz="2000" dirty="0">
                <a:ea typeface="等线"/>
              </a:rPr>
              <a:t>NTP </a:t>
            </a:r>
            <a:r>
              <a:rPr lang="zh-CN" altLang="en-US" sz="2000">
                <a:ea typeface="等线"/>
              </a:rPr>
              <a:t>服务器本身问题。</a:t>
            </a:r>
          </a:p>
          <a:p>
            <a:r>
              <a:rPr lang="zh-CN" altLang="en-US" sz="2000">
                <a:ea typeface="等线"/>
              </a:rPr>
              <a:t>时钟漂移。</a:t>
            </a:r>
            <a:endParaRPr lang="zh-CN" altLang="en-US" sz="2000" dirty="0">
              <a:ea typeface="等线"/>
            </a:endParaRPr>
          </a:p>
        </p:txBody>
      </p:sp>
      <p:sp>
        <p:nvSpPr>
          <p:cNvPr id="16" name="文本框 14">
            <a:extLst>
              <a:ext uri="{FF2B5EF4-FFF2-40B4-BE49-F238E27FC236}">
                <a16:creationId xmlns:a16="http://schemas.microsoft.com/office/drawing/2014/main" id="{B1AF114B-F6DC-4889-B586-854A6F0B1F95}"/>
              </a:ext>
            </a:extLst>
          </p:cNvPr>
          <p:cNvSpPr txBox="1"/>
          <p:nvPr/>
        </p:nvSpPr>
        <p:spPr>
          <a:xfrm>
            <a:off x="1054659" y="703481"/>
            <a:ext cx="9277855" cy="400110"/>
          </a:xfrm>
          <a:prstGeom prst="rect">
            <a:avLst/>
          </a:prstGeom>
          <a:noFill/>
        </p:spPr>
        <p:txBody>
          <a:bodyPr wrap="square" rtlCol="0" anchor="t">
            <a:spAutoFit/>
          </a:bodyPr>
          <a:lstStyle/>
          <a:p>
            <a:r>
              <a:rPr lang="zh-CN" altLang="en-US" sz="2000">
                <a:ea typeface="等线"/>
              </a:rPr>
              <a:t>不可靠的时钟</a:t>
            </a:r>
            <a:endParaRPr lang="en-US" altLang="zh-CN" sz="2000" dirty="0">
              <a:ea typeface="等线" panose="02010600030101010101" pitchFamily="2" charset="-122"/>
            </a:endParaRPr>
          </a:p>
        </p:txBody>
      </p:sp>
    </p:spTree>
    <p:extLst>
      <p:ext uri="{BB962C8B-B14F-4D97-AF65-F5344CB8AC3E}">
        <p14:creationId xmlns:p14="http://schemas.microsoft.com/office/powerpoint/2010/main" val="193992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79136" y="1663550"/>
            <a:ext cx="9277855" cy="400110"/>
          </a:xfrm>
          <a:prstGeom prst="rect">
            <a:avLst/>
          </a:prstGeom>
          <a:noFill/>
        </p:spPr>
        <p:txBody>
          <a:bodyPr wrap="square" rtlCol="0" anchor="t">
            <a:spAutoFit/>
          </a:bodyPr>
          <a:lstStyle/>
          <a:p>
            <a:r>
              <a:rPr lang="zh-CN" altLang="en-US" sz="2000">
                <a:ea typeface="等线"/>
              </a:rPr>
              <a:t>拜占庭故障：某些节点不遵从协议，恶意攻击，干扰网络。</a:t>
            </a:r>
            <a:endParaRPr lang="en-US" altLang="zh-CN" sz="2000">
              <a:ea typeface="等线"/>
            </a:endParaRPr>
          </a:p>
        </p:txBody>
      </p:sp>
      <p:sp>
        <p:nvSpPr>
          <p:cNvPr id="7" name="文本框 3">
            <a:extLst>
              <a:ext uri="{FF2B5EF4-FFF2-40B4-BE49-F238E27FC236}">
                <a16:creationId xmlns:a16="http://schemas.microsoft.com/office/drawing/2014/main" id="{F10C62AE-AB3F-4792-9089-26C542F5F5E7}"/>
              </a:ext>
            </a:extLst>
          </p:cNvPr>
          <p:cNvSpPr txBox="1"/>
          <p:nvPr/>
        </p:nvSpPr>
        <p:spPr>
          <a:xfrm>
            <a:off x="1479134" y="2730350"/>
            <a:ext cx="9277855" cy="1015663"/>
          </a:xfrm>
          <a:prstGeom prst="rect">
            <a:avLst/>
          </a:prstGeom>
          <a:noFill/>
        </p:spPr>
        <p:txBody>
          <a:bodyPr wrap="square" rtlCol="0" anchor="t">
            <a:spAutoFit/>
          </a:bodyPr>
          <a:lstStyle/>
          <a:p>
            <a:r>
              <a:rPr lang="zh-CN" altLang="en-US" sz="2000">
                <a:ea typeface="等线"/>
              </a:rPr>
              <a:t>航空航天领域</a:t>
            </a:r>
            <a:r>
              <a:rPr lang="en-US" altLang="zh-CN" sz="2000">
                <a:ea typeface="等线"/>
              </a:rPr>
              <a:t>：</a:t>
            </a:r>
            <a:r>
              <a:rPr lang="zh-CN" altLang="en-US" sz="2000">
                <a:ea typeface="等线"/>
              </a:rPr>
              <a:t>飞行控制系统由于辐射发生故障，行为不可预知。</a:t>
            </a:r>
            <a:endParaRPr lang="en-US" altLang="zh-CN" sz="2000">
              <a:ea typeface="等线"/>
            </a:endParaRPr>
          </a:p>
          <a:p>
            <a:r>
              <a:rPr lang="zh-CN" altLang="en-US" sz="2000">
                <a:ea typeface="等线"/>
              </a:rPr>
              <a:t>区块链：去中心化，让互不信任的人就某项交易达成一致。</a:t>
            </a:r>
            <a:endParaRPr lang="en-US" altLang="zh-CN" sz="2000">
              <a:ea typeface="等线"/>
            </a:endParaRPr>
          </a:p>
          <a:p>
            <a:pPr lvl="1"/>
            <a:r>
              <a:rPr lang="en-US" altLang="zh-CN" sz="2000" dirty="0">
                <a:ea typeface="等线"/>
              </a:rPr>
              <a:t>POW - </a:t>
            </a:r>
            <a:r>
              <a:rPr lang="zh-CN" altLang="en-US" sz="2000" dirty="0">
                <a:ea typeface="等线"/>
              </a:rPr>
              <a:t>工作量证明</a:t>
            </a:r>
            <a:r>
              <a:rPr lang="en-US" altLang="zh-CN" sz="2000" dirty="0">
                <a:ea typeface="等线"/>
              </a:rPr>
              <a:t>：比特币</a:t>
            </a:r>
            <a:r>
              <a:rPr lang="zh-CN" altLang="en-US" sz="2000" dirty="0">
                <a:ea typeface="等线"/>
              </a:rPr>
              <a:t>通过 </a:t>
            </a:r>
            <a:r>
              <a:rPr lang="en-US" altLang="zh-CN" sz="2000" dirty="0">
                <a:ea typeface="等线"/>
              </a:rPr>
              <a:t>POW </a:t>
            </a:r>
            <a:r>
              <a:rPr lang="zh-CN" altLang="en-US" sz="2000">
                <a:ea typeface="等线"/>
              </a:rPr>
              <a:t>获得记账权。</a:t>
            </a:r>
            <a:endParaRPr lang="en-US" altLang="zh-CN" sz="2000">
              <a:ea typeface="等线"/>
            </a:endParaRPr>
          </a:p>
        </p:txBody>
      </p:sp>
    </p:spTree>
    <p:extLst>
      <p:ext uri="{BB962C8B-B14F-4D97-AF65-F5344CB8AC3E}">
        <p14:creationId xmlns:p14="http://schemas.microsoft.com/office/powerpoint/2010/main" val="3694289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0863B10-1E8F-4728-95D8-A24FB2269FD0}"/>
              </a:ext>
            </a:extLst>
          </p:cNvPr>
          <p:cNvSpPr txBox="1"/>
          <p:nvPr/>
        </p:nvSpPr>
        <p:spPr>
          <a:xfrm>
            <a:off x="960172" y="4021622"/>
            <a:ext cx="10893286"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ea typeface="等线"/>
              </a:rPr>
              <a:t>如何在复杂的分布式环境下做有意义的事情呢</a:t>
            </a:r>
            <a:r>
              <a:rPr lang="en-US" altLang="zh-CN" sz="2000">
                <a:ea typeface="等线"/>
              </a:rPr>
              <a:t>?</a:t>
            </a:r>
            <a:endParaRPr lang="en-US"/>
          </a:p>
        </p:txBody>
      </p:sp>
      <p:sp>
        <p:nvSpPr>
          <p:cNvPr id="6" name="文本框 5">
            <a:extLst>
              <a:ext uri="{FF2B5EF4-FFF2-40B4-BE49-F238E27FC236}">
                <a16:creationId xmlns:a16="http://schemas.microsoft.com/office/drawing/2014/main" id="{E48EA314-96F9-44E5-8367-F35274C49EFC}"/>
              </a:ext>
            </a:extLst>
          </p:cNvPr>
          <p:cNvSpPr txBox="1"/>
          <p:nvPr/>
        </p:nvSpPr>
        <p:spPr>
          <a:xfrm>
            <a:off x="957113" y="2844166"/>
            <a:ext cx="5334800"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ea typeface="等线"/>
              </a:rPr>
              <a:t>墨菲定律：所有可能出错的事情一定会出错。</a:t>
            </a:r>
            <a:endParaRPr lang="en-US" altLang="zh-CN" sz="2000">
              <a:ea typeface="等线"/>
            </a:endParaRPr>
          </a:p>
        </p:txBody>
      </p:sp>
      <p:sp>
        <p:nvSpPr>
          <p:cNvPr id="7" name="文本框 5">
            <a:extLst>
              <a:ext uri="{FF2B5EF4-FFF2-40B4-BE49-F238E27FC236}">
                <a16:creationId xmlns:a16="http://schemas.microsoft.com/office/drawing/2014/main" id="{5468B4B9-D7DB-4B5A-B5AD-0D29A26B53F8}"/>
              </a:ext>
            </a:extLst>
          </p:cNvPr>
          <p:cNvSpPr txBox="1"/>
          <p:nvPr/>
        </p:nvSpPr>
        <p:spPr>
          <a:xfrm>
            <a:off x="957112" y="1589797"/>
            <a:ext cx="10094368"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000">
                <a:ea typeface="等线"/>
              </a:rPr>
              <a:t>多节点数据系统存在复制滞后</a:t>
            </a:r>
            <a:r>
              <a:rPr lang="zh-CN" altLang="en-US" sz="2000">
                <a:ea typeface="等线"/>
              </a:rPr>
              <a:t>、</a:t>
            </a:r>
            <a:r>
              <a:rPr lang="zh-CN" sz="2000">
                <a:ea typeface="等线"/>
              </a:rPr>
              <a:t>节点失效</a:t>
            </a:r>
            <a:r>
              <a:rPr lang="zh-CN" altLang="en-US" sz="2000">
                <a:ea typeface="等线"/>
              </a:rPr>
              <a:t>、</a:t>
            </a:r>
            <a:r>
              <a:rPr lang="zh-CN" sz="2000">
                <a:ea typeface="等线"/>
              </a:rPr>
              <a:t>脑裂</a:t>
            </a:r>
            <a:r>
              <a:rPr lang="zh-CN" altLang="en-US" sz="2000">
                <a:ea typeface="等线"/>
              </a:rPr>
              <a:t>、</a:t>
            </a:r>
            <a:r>
              <a:rPr lang="zh-CN" sz="2000">
                <a:ea typeface="等线"/>
              </a:rPr>
              <a:t>网</a:t>
            </a:r>
            <a:r>
              <a:rPr lang="zh-CN" altLang="en-US" sz="2000">
                <a:ea typeface="等线"/>
              </a:rPr>
              <a:t>络、</a:t>
            </a:r>
            <a:r>
              <a:rPr lang="zh-CN" sz="2000">
                <a:ea typeface="等线"/>
              </a:rPr>
              <a:t>时钟</a:t>
            </a:r>
            <a:r>
              <a:rPr lang="zh-CN" altLang="en-US" sz="2000">
                <a:ea typeface="等线"/>
              </a:rPr>
              <a:t>、</a:t>
            </a:r>
            <a:r>
              <a:rPr lang="zh-CN" sz="2000">
                <a:ea typeface="等线"/>
              </a:rPr>
              <a:t>拜占庭故障等诸多问</a:t>
            </a:r>
            <a:r>
              <a:rPr lang="zh-CN" altLang="en-US" sz="2000">
                <a:ea typeface="等线"/>
              </a:rPr>
              <a:t>题。</a:t>
            </a:r>
            <a:endParaRPr lang="en-US"/>
          </a:p>
        </p:txBody>
      </p:sp>
    </p:spTree>
    <p:extLst>
      <p:ext uri="{BB962C8B-B14F-4D97-AF65-F5344CB8AC3E}">
        <p14:creationId xmlns:p14="http://schemas.microsoft.com/office/powerpoint/2010/main" val="216432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1C40C485-AC24-43F2-94ED-8A36DC2E1D60}"/>
              </a:ext>
            </a:extLst>
          </p:cNvPr>
          <p:cNvSpPr txBox="1"/>
          <p:nvPr/>
        </p:nvSpPr>
        <p:spPr>
          <a:xfrm>
            <a:off x="622402" y="2593604"/>
            <a:ext cx="11139470" cy="1015663"/>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ea typeface="等线"/>
              </a:rPr>
              <a:t>没有拜占庭故障：所有节点都在自己的数据中心里</a:t>
            </a:r>
            <a:r>
              <a:rPr lang="en-US" altLang="zh-CN" sz="2000">
                <a:ea typeface="等线"/>
              </a:rPr>
              <a:t>，</a:t>
            </a:r>
            <a:r>
              <a:rPr lang="zh-CN" altLang="en-US" sz="2000">
                <a:ea typeface="等线"/>
              </a:rPr>
              <a:t>由一个可信任的组织集中控制</a:t>
            </a:r>
            <a:r>
              <a:rPr lang="en-US" altLang="zh-CN" sz="2000" dirty="0">
                <a:ea typeface="等线"/>
              </a:rPr>
              <a:t>。</a:t>
            </a:r>
            <a:endParaRPr lang="zh-CN" altLang="en-US" sz="2000" dirty="0">
              <a:ea typeface="等线"/>
            </a:endParaRPr>
          </a:p>
          <a:p>
            <a:r>
              <a:rPr lang="zh-CN" altLang="en-US" sz="2000">
                <a:ea typeface="等线"/>
              </a:rPr>
              <a:t>计时方面</a:t>
            </a:r>
            <a:r>
              <a:rPr lang="en-US" altLang="zh-CN" sz="2000">
                <a:ea typeface="等线"/>
              </a:rPr>
              <a:t>：</a:t>
            </a:r>
            <a:r>
              <a:rPr lang="zh-CN" altLang="en-US" sz="2000">
                <a:ea typeface="等线"/>
              </a:rPr>
              <a:t>假定进程暂停和时钟漂移有上界</a:t>
            </a:r>
            <a:r>
              <a:rPr lang="en-US" altLang="zh-CN" sz="2000">
                <a:ea typeface="等线"/>
              </a:rPr>
              <a:t>，</a:t>
            </a:r>
            <a:r>
              <a:rPr lang="zh-CN" altLang="en-US" sz="2000">
                <a:ea typeface="等线"/>
              </a:rPr>
              <a:t>大多数情况下</a:t>
            </a:r>
            <a:r>
              <a:rPr lang="en-US" altLang="zh-CN" sz="2000">
                <a:ea typeface="等线"/>
              </a:rPr>
              <a:t>，</a:t>
            </a:r>
            <a:r>
              <a:rPr lang="zh-CN" altLang="en-US" sz="2000">
                <a:ea typeface="等线"/>
              </a:rPr>
              <a:t>网络和进程都比较稳定</a:t>
            </a:r>
            <a:r>
              <a:rPr lang="en-US" altLang="zh-CN" sz="2000">
                <a:ea typeface="等线"/>
              </a:rPr>
              <a:t>。</a:t>
            </a:r>
          </a:p>
          <a:p>
            <a:r>
              <a:rPr lang="zh-CN" altLang="en-US" sz="2000">
                <a:ea typeface="等线"/>
              </a:rPr>
              <a:t>节点失效方面</a:t>
            </a:r>
            <a:r>
              <a:rPr lang="en-US" altLang="zh-CN" sz="2000">
                <a:ea typeface="等线"/>
              </a:rPr>
              <a:t>：</a:t>
            </a:r>
            <a:r>
              <a:rPr lang="zh-CN" altLang="en-US" sz="2000">
                <a:ea typeface="等线"/>
              </a:rPr>
              <a:t>假定节点可能会奔溃</a:t>
            </a:r>
            <a:r>
              <a:rPr lang="en-US" altLang="zh-CN" sz="2000">
                <a:ea typeface="等线"/>
              </a:rPr>
              <a:t>，</a:t>
            </a:r>
            <a:r>
              <a:rPr lang="zh-CN" altLang="en-US" sz="2000">
                <a:ea typeface="等线"/>
              </a:rPr>
              <a:t>并且会在一段时间后再其次响应</a:t>
            </a:r>
            <a:r>
              <a:rPr lang="en-US" altLang="zh-CN" sz="2000">
                <a:ea typeface="等线"/>
              </a:rPr>
              <a:t>。</a:t>
            </a:r>
          </a:p>
        </p:txBody>
      </p:sp>
      <p:sp>
        <p:nvSpPr>
          <p:cNvPr id="5" name="文本框 4">
            <a:extLst>
              <a:ext uri="{FF2B5EF4-FFF2-40B4-BE49-F238E27FC236}">
                <a16:creationId xmlns:a16="http://schemas.microsoft.com/office/drawing/2014/main" id="{7529617D-C6E9-4E84-AEDA-A08CC8A561E4}"/>
              </a:ext>
            </a:extLst>
          </p:cNvPr>
          <p:cNvSpPr txBox="1"/>
          <p:nvPr/>
        </p:nvSpPr>
        <p:spPr>
          <a:xfrm>
            <a:off x="622401" y="1761264"/>
            <a:ext cx="10893286" cy="40011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a:ea typeface="等线"/>
              </a:rPr>
              <a:t>系统模型</a:t>
            </a:r>
            <a:endParaRPr lang="en-US" altLang="zh-CN" sz="2000">
              <a:ea typeface="等线"/>
            </a:endParaRPr>
          </a:p>
        </p:txBody>
      </p:sp>
    </p:spTree>
    <p:extLst>
      <p:ext uri="{BB962C8B-B14F-4D97-AF65-F5344CB8AC3E}">
        <p14:creationId xmlns:p14="http://schemas.microsoft.com/office/powerpoint/2010/main" val="238288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7761" y="787179"/>
            <a:ext cx="10319481" cy="369332"/>
          </a:xfrm>
          <a:prstGeom prst="rect">
            <a:avLst/>
          </a:prstGeom>
          <a:noFill/>
        </p:spPr>
        <p:txBody>
          <a:bodyPr wrap="square" rtlCol="0">
            <a:spAutoFit/>
          </a:bodyPr>
          <a:lstStyle/>
          <a:p>
            <a:r>
              <a:rPr lang="zh-CN" altLang="en-US" dirty="0"/>
              <a:t>在这种模型下</a:t>
            </a:r>
            <a:r>
              <a:rPr lang="en-US" altLang="zh-CN" dirty="0"/>
              <a:t>, </a:t>
            </a:r>
            <a:r>
              <a:rPr lang="zh-CN" altLang="en-US" dirty="0"/>
              <a:t>期望能够解决什么问题呢</a:t>
            </a:r>
            <a:r>
              <a:rPr lang="en-US" altLang="zh-CN" dirty="0"/>
              <a:t>? </a:t>
            </a:r>
          </a:p>
        </p:txBody>
      </p:sp>
      <p:sp>
        <p:nvSpPr>
          <p:cNvPr id="5" name="文本框 4"/>
          <p:cNvSpPr txBox="1"/>
          <p:nvPr/>
        </p:nvSpPr>
        <p:spPr>
          <a:xfrm>
            <a:off x="905369" y="1892814"/>
            <a:ext cx="10319481" cy="2031325"/>
          </a:xfrm>
          <a:prstGeom prst="rect">
            <a:avLst/>
          </a:prstGeom>
          <a:noFill/>
        </p:spPr>
        <p:txBody>
          <a:bodyPr wrap="square" rtlCol="0">
            <a:spAutoFit/>
          </a:bodyPr>
          <a:lstStyle/>
          <a:p>
            <a:r>
              <a:rPr lang="zh-CN" altLang="en-US" dirty="0"/>
              <a:t>复仇者联盟</a:t>
            </a:r>
            <a:r>
              <a:rPr lang="en-US" altLang="zh-CN" dirty="0"/>
              <a:t>4: </a:t>
            </a:r>
            <a:r>
              <a:rPr lang="zh-CN" altLang="en-US" dirty="0"/>
              <a:t>时空劫持</a:t>
            </a:r>
            <a:r>
              <a:rPr lang="en-US" altLang="zh-CN" dirty="0"/>
              <a:t>: </a:t>
            </a:r>
            <a:r>
              <a:rPr lang="zh-CN" altLang="en-US" dirty="0"/>
              <a:t>宇宙还是同一个宇宙</a:t>
            </a:r>
            <a:r>
              <a:rPr lang="en-US" altLang="zh-CN" dirty="0"/>
              <a:t>, </a:t>
            </a:r>
            <a:r>
              <a:rPr lang="zh-CN" altLang="en-US" dirty="0"/>
              <a:t>回到的过去就是现在的未来</a:t>
            </a:r>
            <a:r>
              <a:rPr lang="en-US" altLang="zh-CN" dirty="0"/>
              <a:t>, </a:t>
            </a:r>
            <a:r>
              <a:rPr lang="zh-CN" altLang="en-US" dirty="0"/>
              <a:t>我们的现在就是未来的过去</a:t>
            </a:r>
            <a:r>
              <a:rPr lang="en-US" altLang="zh-CN" dirty="0"/>
              <a:t>.</a:t>
            </a:r>
            <a:r>
              <a:rPr lang="zh-CN" altLang="en-US" dirty="0"/>
              <a:t>钢铁侠还专门做了一个莫比乌斯环的模型</a:t>
            </a:r>
            <a:r>
              <a:rPr lang="en-US" altLang="zh-CN" dirty="0"/>
              <a:t>. </a:t>
            </a:r>
            <a:r>
              <a:rPr lang="zh-CN" altLang="en-US" dirty="0"/>
              <a:t>验证其正确性</a:t>
            </a:r>
            <a:r>
              <a:rPr lang="en-US" altLang="zh-CN" dirty="0"/>
              <a:t>.</a:t>
            </a:r>
          </a:p>
          <a:p>
            <a:r>
              <a:rPr lang="zh-CN" altLang="en-US" dirty="0"/>
              <a:t>回到过去拿宝石</a:t>
            </a:r>
            <a:r>
              <a:rPr lang="en-US" altLang="zh-CN" dirty="0"/>
              <a:t>, </a:t>
            </a:r>
            <a:r>
              <a:rPr lang="zh-CN" altLang="en-US" dirty="0"/>
              <a:t>胜利后还是要把宝石还回去</a:t>
            </a:r>
            <a:r>
              <a:rPr lang="en-US" altLang="zh-CN" dirty="0"/>
              <a:t>, </a:t>
            </a:r>
            <a:r>
              <a:rPr lang="zh-CN" altLang="en-US" dirty="0"/>
              <a:t>确保不会产生平行宇宙</a:t>
            </a:r>
            <a:r>
              <a:rPr lang="en-US" altLang="zh-CN" dirty="0"/>
              <a:t>. </a:t>
            </a:r>
            <a:r>
              <a:rPr lang="zh-CN" altLang="en-US" dirty="0"/>
              <a:t>强调不要做对过去有重大影响的事情</a:t>
            </a:r>
            <a:r>
              <a:rPr lang="en-US" altLang="zh-CN" dirty="0"/>
              <a:t>. </a:t>
            </a:r>
            <a:r>
              <a:rPr lang="zh-CN" altLang="en-US" dirty="0"/>
              <a:t>侧面说明了顺序和因果关系的重要性</a:t>
            </a:r>
            <a:r>
              <a:rPr lang="en-US" altLang="zh-CN" dirty="0"/>
              <a:t>.</a:t>
            </a:r>
          </a:p>
          <a:p>
            <a:r>
              <a:rPr lang="zh-CN" altLang="en-US" dirty="0"/>
              <a:t>这个在单节点系统中可以通过事务实现</a:t>
            </a:r>
            <a:r>
              <a:rPr lang="en-US" altLang="zh-CN" dirty="0"/>
              <a:t>. </a:t>
            </a:r>
            <a:r>
              <a:rPr lang="zh-CN" altLang="en-US" dirty="0"/>
              <a:t>在分布式系统中</a:t>
            </a:r>
            <a:r>
              <a:rPr lang="en-US" altLang="zh-CN" dirty="0"/>
              <a:t>,</a:t>
            </a:r>
            <a:r>
              <a:rPr lang="zh-CN" altLang="en-US" dirty="0"/>
              <a:t>多个节点由于网络和时间的复杂性</a:t>
            </a:r>
            <a:r>
              <a:rPr lang="en-US" altLang="zh-CN" dirty="0"/>
              <a:t>, </a:t>
            </a:r>
            <a:r>
              <a:rPr lang="zh-CN" altLang="en-US" dirty="0"/>
              <a:t>更需要确保顺序和因果关系</a:t>
            </a:r>
            <a:r>
              <a:rPr lang="en-US" altLang="zh-CN" dirty="0"/>
              <a:t>.  </a:t>
            </a:r>
            <a:r>
              <a:rPr lang="zh-CN" altLang="en-US" dirty="0"/>
              <a:t>比如</a:t>
            </a:r>
            <a:r>
              <a:rPr lang="en-US" altLang="zh-CN" dirty="0"/>
              <a:t>: </a:t>
            </a:r>
            <a:r>
              <a:rPr lang="zh-CN" altLang="en-US" dirty="0"/>
              <a:t>看直播</a:t>
            </a:r>
            <a:r>
              <a:rPr lang="en-US" altLang="zh-CN" dirty="0"/>
              <a:t>, </a:t>
            </a:r>
            <a:r>
              <a:rPr lang="zh-CN" altLang="en-US" dirty="0"/>
              <a:t>中国队赢了</a:t>
            </a:r>
            <a:r>
              <a:rPr lang="en-US" altLang="zh-CN" dirty="0"/>
              <a:t>, </a:t>
            </a:r>
            <a:r>
              <a:rPr lang="zh-CN" altLang="en-US" dirty="0"/>
              <a:t>平局哦</a:t>
            </a:r>
            <a:r>
              <a:rPr lang="en-US" altLang="zh-CN" dirty="0"/>
              <a:t>.</a:t>
            </a:r>
          </a:p>
          <a:p>
            <a:r>
              <a:rPr lang="zh-CN" altLang="en-US" dirty="0"/>
              <a:t>使得整个系统看起来好像只有一个数据副本</a:t>
            </a:r>
            <a:r>
              <a:rPr lang="en-US" altLang="zh-CN" dirty="0"/>
              <a:t>. </a:t>
            </a:r>
            <a:r>
              <a:rPr lang="zh-CN" altLang="en-US" dirty="0"/>
              <a:t>称为可线性化</a:t>
            </a:r>
            <a:r>
              <a:rPr lang="en-US" altLang="zh-CN" dirty="0"/>
              <a:t>.</a:t>
            </a: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904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7761" y="787179"/>
            <a:ext cx="10319481" cy="646331"/>
          </a:xfrm>
          <a:prstGeom prst="rect">
            <a:avLst/>
          </a:prstGeom>
          <a:noFill/>
        </p:spPr>
        <p:txBody>
          <a:bodyPr wrap="square" rtlCol="0">
            <a:spAutoFit/>
          </a:bodyPr>
          <a:lstStyle/>
          <a:p>
            <a:r>
              <a:rPr lang="zh-CN" altLang="en-US" dirty="0"/>
              <a:t>原子提交</a:t>
            </a:r>
            <a:r>
              <a:rPr lang="en-US" altLang="zh-CN" dirty="0"/>
              <a:t>.</a:t>
            </a:r>
          </a:p>
          <a:p>
            <a:r>
              <a:rPr lang="zh-CN" altLang="en-US" dirty="0"/>
              <a:t>单节点执行事务时</a:t>
            </a:r>
            <a:r>
              <a:rPr lang="en-US" altLang="zh-CN" dirty="0"/>
              <a:t>, </a:t>
            </a:r>
            <a:r>
              <a:rPr lang="zh-CN" altLang="en-US" dirty="0"/>
              <a:t>要么全部成功</a:t>
            </a:r>
            <a:r>
              <a:rPr lang="en-US" altLang="zh-CN" dirty="0"/>
              <a:t>, </a:t>
            </a:r>
            <a:r>
              <a:rPr lang="zh-CN" altLang="en-US" dirty="0"/>
              <a:t>要么全部失败</a:t>
            </a:r>
            <a:r>
              <a:rPr lang="en-US" altLang="zh-CN" dirty="0"/>
              <a:t>, </a:t>
            </a:r>
            <a:r>
              <a:rPr lang="zh-CN" altLang="en-US" dirty="0"/>
              <a:t>希望在多节点上也能满足原子性</a:t>
            </a:r>
            <a:r>
              <a:rPr lang="en-US" altLang="zh-CN" dirty="0"/>
              <a:t>.</a:t>
            </a:r>
          </a:p>
        </p:txBody>
      </p:sp>
      <p:sp>
        <p:nvSpPr>
          <p:cNvPr id="5" name="文本框 4"/>
          <p:cNvSpPr txBox="1"/>
          <p:nvPr/>
        </p:nvSpPr>
        <p:spPr>
          <a:xfrm>
            <a:off x="907760" y="1997102"/>
            <a:ext cx="10319481" cy="646331"/>
          </a:xfrm>
          <a:prstGeom prst="rect">
            <a:avLst/>
          </a:prstGeom>
          <a:noFill/>
        </p:spPr>
        <p:txBody>
          <a:bodyPr wrap="square" rtlCol="0">
            <a:spAutoFit/>
          </a:bodyPr>
          <a:lstStyle/>
          <a:p>
            <a:r>
              <a:rPr lang="zh-CN" altLang="en-US" dirty="0"/>
              <a:t>锁与租约 </a:t>
            </a:r>
            <a:r>
              <a:rPr lang="en-US" altLang="zh-CN" dirty="0"/>
              <a:t>/ </a:t>
            </a:r>
            <a:r>
              <a:rPr lang="zh-CN" altLang="en-US" dirty="0"/>
              <a:t>唯一性约束</a:t>
            </a:r>
            <a:r>
              <a:rPr lang="en-US" altLang="zh-CN" dirty="0"/>
              <a:t>.</a:t>
            </a:r>
          </a:p>
          <a:p>
            <a:r>
              <a:rPr lang="zh-CN" altLang="en-US" dirty="0"/>
              <a:t>客户端争夺锁时</a:t>
            </a:r>
            <a:r>
              <a:rPr lang="en-US" altLang="zh-CN" dirty="0"/>
              <a:t>, </a:t>
            </a:r>
            <a:r>
              <a:rPr lang="zh-CN" altLang="en-US" dirty="0"/>
              <a:t>要决定其中的一个成功</a:t>
            </a:r>
            <a:r>
              <a:rPr lang="en-US" altLang="zh-CN" dirty="0"/>
              <a:t>, </a:t>
            </a:r>
            <a:r>
              <a:rPr lang="zh-CN" altLang="en-US" dirty="0"/>
              <a:t>其他失败</a:t>
            </a:r>
            <a:r>
              <a:rPr lang="en-US" altLang="zh-CN" dirty="0"/>
              <a:t>.</a:t>
            </a:r>
          </a:p>
        </p:txBody>
      </p:sp>
      <p:sp>
        <p:nvSpPr>
          <p:cNvPr id="7" name="文本框 6"/>
          <p:cNvSpPr txBox="1"/>
          <p:nvPr/>
        </p:nvSpPr>
        <p:spPr>
          <a:xfrm>
            <a:off x="907759" y="3207025"/>
            <a:ext cx="10319481" cy="646331"/>
          </a:xfrm>
          <a:prstGeom prst="rect">
            <a:avLst/>
          </a:prstGeom>
          <a:noFill/>
        </p:spPr>
        <p:txBody>
          <a:bodyPr wrap="square" rtlCol="0">
            <a:spAutoFit/>
          </a:bodyPr>
          <a:lstStyle/>
          <a:p>
            <a:r>
              <a:rPr lang="zh-CN" altLang="en-US" dirty="0"/>
              <a:t>成员 </a:t>
            </a:r>
            <a:r>
              <a:rPr lang="en-US" altLang="zh-CN" dirty="0"/>
              <a:t>/ </a:t>
            </a:r>
            <a:r>
              <a:rPr lang="zh-CN" altLang="en-US" dirty="0"/>
              <a:t>协调服务</a:t>
            </a:r>
            <a:r>
              <a:rPr lang="en-US" altLang="zh-CN" dirty="0"/>
              <a:t>.</a:t>
            </a:r>
          </a:p>
          <a:p>
            <a:r>
              <a:rPr lang="zh-CN" altLang="en-US" dirty="0"/>
              <a:t>确定哪些节点处于活动状态</a:t>
            </a:r>
            <a:r>
              <a:rPr lang="en-US" altLang="zh-CN" dirty="0"/>
              <a:t>, </a:t>
            </a:r>
            <a:r>
              <a:rPr lang="zh-CN" altLang="en-US" dirty="0"/>
              <a:t>让所有节点就节点的存活状态达成一致</a:t>
            </a:r>
            <a:r>
              <a:rPr lang="en-US" altLang="zh-CN" dirty="0"/>
              <a:t>.</a:t>
            </a:r>
          </a:p>
        </p:txBody>
      </p:sp>
      <p:sp>
        <p:nvSpPr>
          <p:cNvPr id="8" name="文本框 7"/>
          <p:cNvSpPr txBox="1"/>
          <p:nvPr/>
        </p:nvSpPr>
        <p:spPr>
          <a:xfrm>
            <a:off x="907759" y="4980540"/>
            <a:ext cx="10319481" cy="646331"/>
          </a:xfrm>
          <a:prstGeom prst="rect">
            <a:avLst/>
          </a:prstGeom>
          <a:noFill/>
        </p:spPr>
        <p:txBody>
          <a:bodyPr wrap="square" rtlCol="0">
            <a:spAutoFit/>
          </a:bodyPr>
          <a:lstStyle/>
          <a:p>
            <a:r>
              <a:rPr lang="zh-CN" altLang="en-US" dirty="0"/>
              <a:t>抽象出一个更统一的概念</a:t>
            </a:r>
            <a:r>
              <a:rPr lang="en-US" altLang="zh-CN" dirty="0"/>
              <a:t>:</a:t>
            </a:r>
          </a:p>
          <a:p>
            <a:r>
              <a:rPr lang="zh-CN" altLang="en-US" dirty="0"/>
              <a:t>共识</a:t>
            </a:r>
            <a:r>
              <a:rPr lang="en-US" altLang="zh-CN" dirty="0"/>
              <a:t>: </a:t>
            </a:r>
            <a:r>
              <a:rPr lang="zh-CN" altLang="en-US" dirty="0"/>
              <a:t>让多个节点就某一项提议达成一致</a:t>
            </a:r>
            <a:r>
              <a:rPr lang="en-US" altLang="zh-CN" dirty="0"/>
              <a:t>.</a:t>
            </a:r>
          </a:p>
        </p:txBody>
      </p:sp>
    </p:spTree>
    <p:extLst>
      <p:ext uri="{BB962C8B-B14F-4D97-AF65-F5344CB8AC3E}">
        <p14:creationId xmlns:p14="http://schemas.microsoft.com/office/powerpoint/2010/main" val="252374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7523" y="727544"/>
            <a:ext cx="10319481" cy="1477328"/>
          </a:xfrm>
          <a:prstGeom prst="rect">
            <a:avLst/>
          </a:prstGeom>
          <a:noFill/>
        </p:spPr>
        <p:txBody>
          <a:bodyPr wrap="square" rtlCol="0">
            <a:spAutoFit/>
          </a:bodyPr>
          <a:lstStyle/>
          <a:p>
            <a:r>
              <a:rPr lang="zh-CN" altLang="en-US" dirty="0"/>
              <a:t>共识算法需要满足以下性质</a:t>
            </a:r>
            <a:r>
              <a:rPr lang="en-US" altLang="zh-CN" dirty="0"/>
              <a:t>:</a:t>
            </a:r>
          </a:p>
          <a:p>
            <a:pPr marL="285750" indent="-285750">
              <a:buFontTx/>
              <a:buChar char="-"/>
            </a:pPr>
            <a:r>
              <a:rPr lang="zh-CN" altLang="en-US" dirty="0"/>
              <a:t>协商一致性</a:t>
            </a:r>
            <a:endParaRPr lang="en-US" altLang="zh-CN" dirty="0"/>
          </a:p>
          <a:p>
            <a:pPr marL="285750" indent="-285750">
              <a:buFontTx/>
              <a:buChar char="-"/>
            </a:pPr>
            <a:r>
              <a:rPr lang="zh-CN" altLang="en-US" dirty="0"/>
              <a:t>诚实性</a:t>
            </a:r>
            <a:endParaRPr lang="en-US" altLang="zh-CN" dirty="0"/>
          </a:p>
          <a:p>
            <a:pPr marL="285750" indent="-285750">
              <a:buFontTx/>
              <a:buChar char="-"/>
            </a:pPr>
            <a:r>
              <a:rPr lang="zh-CN" altLang="en-US" dirty="0"/>
              <a:t>合法性</a:t>
            </a:r>
            <a:endParaRPr lang="en-US" altLang="zh-CN" dirty="0"/>
          </a:p>
          <a:p>
            <a:pPr marL="285750" indent="-285750">
              <a:buFontTx/>
              <a:buChar char="-"/>
            </a:pPr>
            <a:r>
              <a:rPr lang="zh-CN" altLang="en-US" dirty="0"/>
              <a:t>可终止性</a:t>
            </a:r>
            <a:r>
              <a:rPr lang="en-US" altLang="zh-CN" dirty="0"/>
              <a:t>: </a:t>
            </a:r>
            <a:r>
              <a:rPr lang="zh-CN" altLang="en-US" dirty="0"/>
              <a:t>容错</a:t>
            </a:r>
            <a:r>
              <a:rPr lang="en-US" altLang="zh-CN" dirty="0"/>
              <a:t>, </a:t>
            </a:r>
            <a:r>
              <a:rPr lang="zh-CN" altLang="en-US" dirty="0"/>
              <a:t>强调共识算法不能原地空转</a:t>
            </a:r>
            <a:r>
              <a:rPr lang="en-US" altLang="zh-CN" dirty="0"/>
              <a:t>, </a:t>
            </a:r>
            <a:r>
              <a:rPr lang="zh-CN" altLang="en-US" dirty="0"/>
              <a:t>即使出现某些节点故障</a:t>
            </a:r>
            <a:r>
              <a:rPr lang="en-US" altLang="zh-CN" dirty="0"/>
              <a:t>, </a:t>
            </a:r>
            <a:r>
              <a:rPr lang="zh-CN" altLang="en-US" dirty="0"/>
              <a:t>其他节点也必须最终做出决定</a:t>
            </a:r>
            <a:r>
              <a:rPr lang="en-US" altLang="zh-CN" dirty="0"/>
              <a:t>.</a:t>
            </a:r>
          </a:p>
        </p:txBody>
      </p:sp>
      <p:sp>
        <p:nvSpPr>
          <p:cNvPr id="5" name="文本框 4"/>
          <p:cNvSpPr txBox="1"/>
          <p:nvPr/>
        </p:nvSpPr>
        <p:spPr>
          <a:xfrm>
            <a:off x="837523" y="3684478"/>
            <a:ext cx="10319481" cy="369332"/>
          </a:xfrm>
          <a:prstGeom prst="rect">
            <a:avLst/>
          </a:prstGeom>
          <a:noFill/>
        </p:spPr>
        <p:txBody>
          <a:bodyPr wrap="square" rtlCol="0">
            <a:spAutoFit/>
          </a:bodyPr>
          <a:lstStyle/>
          <a:p>
            <a:r>
              <a:rPr lang="zh-CN" altLang="en-US" dirty="0"/>
              <a:t>两阶段提交 </a:t>
            </a:r>
            <a:r>
              <a:rPr lang="en-US" altLang="zh-CN" dirty="0"/>
              <a:t>(two-phase commit, 2PC)</a:t>
            </a:r>
          </a:p>
        </p:txBody>
      </p:sp>
      <p:sp>
        <p:nvSpPr>
          <p:cNvPr id="6" name="文本框 5"/>
          <p:cNvSpPr txBox="1"/>
          <p:nvPr/>
        </p:nvSpPr>
        <p:spPr>
          <a:xfrm>
            <a:off x="837523" y="2691890"/>
            <a:ext cx="10319481" cy="646331"/>
          </a:xfrm>
          <a:prstGeom prst="rect">
            <a:avLst/>
          </a:prstGeom>
          <a:noFill/>
        </p:spPr>
        <p:txBody>
          <a:bodyPr wrap="square" rtlCol="0">
            <a:spAutoFit/>
          </a:bodyPr>
          <a:lstStyle/>
          <a:p>
            <a:r>
              <a:rPr lang="en-US" altLang="zh-CN" dirty="0">
                <a:hlinkClick r:id="rId2"/>
              </a:rPr>
              <a:t>https://draveness.me/consensus</a:t>
            </a:r>
            <a:endParaRPr lang="en-US" altLang="zh-CN" dirty="0"/>
          </a:p>
          <a:p>
            <a:r>
              <a:rPr lang="en-US" altLang="zh-CN" dirty="0">
                <a:hlinkClick r:id="rId3"/>
              </a:rPr>
              <a:t>https://matt33.com/2018/07/08/distribute-system-consistency-protocol/</a:t>
            </a:r>
            <a:endParaRPr lang="en-US" altLang="zh-CN" dirty="0"/>
          </a:p>
        </p:txBody>
      </p:sp>
      <p:sp>
        <p:nvSpPr>
          <p:cNvPr id="7" name="矩形 6"/>
          <p:cNvSpPr/>
          <p:nvPr/>
        </p:nvSpPr>
        <p:spPr>
          <a:xfrm>
            <a:off x="837523" y="4400067"/>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099938" y="482506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99938" y="546911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099938" y="607216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634540" y="4825063"/>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702489" y="4835547"/>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290885" y="5469117"/>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6244224" y="4823738"/>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610194" y="548064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180484" y="6073314"/>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506451" y="5464885"/>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916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157" y="718641"/>
            <a:ext cx="10319481" cy="923330"/>
          </a:xfrm>
          <a:prstGeom prst="rect">
            <a:avLst/>
          </a:prstGeom>
          <a:noFill/>
        </p:spPr>
        <p:txBody>
          <a:bodyPr wrap="square" rtlCol="0">
            <a:spAutoFit/>
          </a:bodyPr>
          <a:lstStyle/>
          <a:p>
            <a:r>
              <a:rPr lang="zh-CN" altLang="en-US" dirty="0"/>
              <a:t>两阶段提交核心</a:t>
            </a:r>
            <a:r>
              <a:rPr lang="en-US" altLang="zh-CN" dirty="0"/>
              <a:t>:</a:t>
            </a:r>
          </a:p>
          <a:p>
            <a:pPr marL="285750" indent="-285750">
              <a:buFontTx/>
              <a:buChar char="-"/>
            </a:pPr>
            <a:r>
              <a:rPr lang="zh-CN" altLang="en-US" dirty="0"/>
              <a:t>当参与者投票 </a:t>
            </a:r>
            <a:r>
              <a:rPr lang="en-US" altLang="zh-CN" dirty="0"/>
              <a:t>`</a:t>
            </a:r>
            <a:r>
              <a:rPr lang="zh-CN" altLang="en-US" dirty="0"/>
              <a:t>是</a:t>
            </a:r>
            <a:r>
              <a:rPr lang="en-US" altLang="zh-CN" dirty="0"/>
              <a:t>`, </a:t>
            </a:r>
            <a:r>
              <a:rPr lang="zh-CN" altLang="en-US" dirty="0"/>
              <a:t>做出了肯定的承诺</a:t>
            </a:r>
            <a:r>
              <a:rPr lang="en-US" altLang="zh-CN" dirty="0"/>
              <a:t>.</a:t>
            </a:r>
          </a:p>
          <a:p>
            <a:pPr marL="285750" indent="-285750">
              <a:buFontTx/>
              <a:buChar char="-"/>
            </a:pPr>
            <a:r>
              <a:rPr lang="zh-CN" altLang="en-US" dirty="0"/>
              <a:t>当协调者做出决定</a:t>
            </a:r>
            <a:r>
              <a:rPr lang="en-US" altLang="zh-CN" dirty="0"/>
              <a:t>, </a:t>
            </a:r>
            <a:r>
              <a:rPr lang="zh-CN" altLang="en-US" dirty="0"/>
              <a:t>这个决定也是不可撤销的</a:t>
            </a:r>
            <a:r>
              <a:rPr lang="en-US" altLang="zh-CN" dirty="0"/>
              <a:t>.</a:t>
            </a:r>
          </a:p>
        </p:txBody>
      </p:sp>
      <p:sp>
        <p:nvSpPr>
          <p:cNvPr id="5" name="文本框 4"/>
          <p:cNvSpPr txBox="1"/>
          <p:nvPr/>
        </p:nvSpPr>
        <p:spPr>
          <a:xfrm>
            <a:off x="731764" y="2286024"/>
            <a:ext cx="10319481" cy="646331"/>
          </a:xfrm>
          <a:prstGeom prst="rect">
            <a:avLst/>
          </a:prstGeom>
          <a:noFill/>
        </p:spPr>
        <p:txBody>
          <a:bodyPr wrap="square" rtlCol="0">
            <a:spAutoFit/>
          </a:bodyPr>
          <a:lstStyle/>
          <a:p>
            <a:r>
              <a:rPr lang="zh-CN" altLang="en-US" dirty="0"/>
              <a:t>两阶段提交的缺陷</a:t>
            </a:r>
            <a:r>
              <a:rPr lang="en-US" altLang="zh-CN" dirty="0"/>
              <a:t>:</a:t>
            </a:r>
          </a:p>
          <a:p>
            <a:pPr marL="285750" indent="-285750">
              <a:buFontTx/>
              <a:buChar char="-"/>
            </a:pPr>
            <a:r>
              <a:rPr lang="zh-CN" altLang="en-US" dirty="0"/>
              <a:t>协调者发生故障</a:t>
            </a:r>
            <a:r>
              <a:rPr lang="en-US" altLang="zh-CN" dirty="0"/>
              <a:t>, </a:t>
            </a:r>
            <a:r>
              <a:rPr lang="zh-CN" altLang="en-US" dirty="0"/>
              <a:t>参与者只能持续等待</a:t>
            </a:r>
            <a:r>
              <a:rPr lang="en-US" altLang="zh-CN" dirty="0"/>
              <a:t>.</a:t>
            </a:r>
          </a:p>
        </p:txBody>
      </p:sp>
      <p:sp>
        <p:nvSpPr>
          <p:cNvPr id="6" name="矩形 5"/>
          <p:cNvSpPr/>
          <p:nvPr/>
        </p:nvSpPr>
        <p:spPr>
          <a:xfrm>
            <a:off x="734156" y="3541326"/>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1996571" y="396632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996571" y="461037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96571" y="521342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531173" y="396632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599122" y="397680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187518" y="4610376"/>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140857" y="396499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506827" y="462190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7117" y="521457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403084" y="460614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123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14846" y="2605652"/>
            <a:ext cx="4134465"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单节点数据系统</a:t>
            </a:r>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180" y="735520"/>
            <a:ext cx="10319481" cy="646331"/>
          </a:xfrm>
          <a:prstGeom prst="rect">
            <a:avLst/>
          </a:prstGeom>
          <a:noFill/>
        </p:spPr>
        <p:txBody>
          <a:bodyPr wrap="square" rtlCol="0">
            <a:spAutoFit/>
          </a:bodyPr>
          <a:lstStyle/>
          <a:p>
            <a:r>
              <a:rPr lang="en-US" altLang="zh-CN" dirty="0"/>
              <a:t>Paxos, Raft, Zab </a:t>
            </a:r>
            <a:r>
              <a:rPr lang="zh-CN" altLang="en-US" dirty="0"/>
              <a:t>算法</a:t>
            </a:r>
            <a:r>
              <a:rPr lang="en-US" altLang="zh-CN" dirty="0"/>
              <a:t>.</a:t>
            </a:r>
          </a:p>
          <a:p>
            <a:r>
              <a:rPr lang="zh-CN" altLang="en-US" dirty="0"/>
              <a:t>共同的设计思想</a:t>
            </a:r>
            <a:r>
              <a:rPr lang="en-US" altLang="zh-CN" dirty="0"/>
              <a:t>: </a:t>
            </a:r>
            <a:r>
              <a:rPr lang="zh-CN" altLang="en-US" dirty="0"/>
              <a:t>采用全序关系广播 </a:t>
            </a:r>
            <a:r>
              <a:rPr lang="en-US" altLang="zh-CN" dirty="0"/>
              <a:t>/ </a:t>
            </a:r>
            <a:r>
              <a:rPr lang="zh-CN" altLang="en-US" dirty="0"/>
              <a:t>原子广播</a:t>
            </a:r>
            <a:r>
              <a:rPr lang="en-US" altLang="zh-CN" dirty="0"/>
              <a:t>.</a:t>
            </a:r>
          </a:p>
        </p:txBody>
      </p:sp>
      <p:sp>
        <p:nvSpPr>
          <p:cNvPr id="5" name="文本框 4"/>
          <p:cNvSpPr txBox="1"/>
          <p:nvPr/>
        </p:nvSpPr>
        <p:spPr>
          <a:xfrm>
            <a:off x="827180" y="1909662"/>
            <a:ext cx="10319481" cy="1754326"/>
          </a:xfrm>
          <a:prstGeom prst="rect">
            <a:avLst/>
          </a:prstGeom>
          <a:noFill/>
        </p:spPr>
        <p:txBody>
          <a:bodyPr wrap="square" rtlCol="0">
            <a:spAutoFit/>
          </a:bodyPr>
          <a:lstStyle/>
          <a:p>
            <a:r>
              <a:rPr lang="zh-CN" altLang="en-US" dirty="0"/>
              <a:t>全序关系广播需要满足以下两个基本安全属性</a:t>
            </a:r>
            <a:r>
              <a:rPr lang="en-US" altLang="zh-CN" dirty="0"/>
              <a:t>:</a:t>
            </a:r>
          </a:p>
          <a:p>
            <a:pPr marL="285750" indent="-285750">
              <a:buFontTx/>
              <a:buChar char="-"/>
            </a:pPr>
            <a:r>
              <a:rPr lang="zh-CN" altLang="en-US" dirty="0"/>
              <a:t>可靠发送</a:t>
            </a:r>
            <a:r>
              <a:rPr lang="en-US" altLang="zh-CN" dirty="0"/>
              <a:t>: </a:t>
            </a:r>
            <a:r>
              <a:rPr lang="zh-CN" altLang="en-US" dirty="0"/>
              <a:t>没有消息丢失</a:t>
            </a:r>
            <a:r>
              <a:rPr lang="en-US" altLang="zh-CN" dirty="0"/>
              <a:t>, </a:t>
            </a:r>
            <a:r>
              <a:rPr lang="zh-CN" altLang="en-US" dirty="0"/>
              <a:t>如果消息到达了某一个节点</a:t>
            </a:r>
            <a:r>
              <a:rPr lang="en-US" altLang="zh-CN" dirty="0"/>
              <a:t>, </a:t>
            </a:r>
            <a:r>
              <a:rPr lang="zh-CN" altLang="en-US" dirty="0"/>
              <a:t>则它一定要发送到所有节点</a:t>
            </a:r>
            <a:r>
              <a:rPr lang="en-US" altLang="zh-CN" dirty="0"/>
              <a:t>.</a:t>
            </a:r>
          </a:p>
          <a:p>
            <a:pPr marL="285750" indent="-285750">
              <a:buFontTx/>
              <a:buChar char="-"/>
            </a:pPr>
            <a:r>
              <a:rPr lang="zh-CN" altLang="en-US" dirty="0"/>
              <a:t>严格有序</a:t>
            </a:r>
            <a:r>
              <a:rPr lang="en-US" altLang="zh-CN" dirty="0"/>
              <a:t>: </a:t>
            </a:r>
            <a:r>
              <a:rPr lang="zh-CN" altLang="en-US" dirty="0"/>
              <a:t>消息总是以相同的顺序发送给每个节点</a:t>
            </a:r>
            <a:r>
              <a:rPr lang="en-US" altLang="zh-CN" dirty="0"/>
              <a:t>.</a:t>
            </a:r>
          </a:p>
          <a:p>
            <a:r>
              <a:rPr lang="zh-CN" altLang="en-US" dirty="0"/>
              <a:t>即使节点或网络故障</a:t>
            </a:r>
            <a:r>
              <a:rPr lang="en-US" altLang="zh-CN" dirty="0"/>
              <a:t>, </a:t>
            </a:r>
            <a:r>
              <a:rPr lang="zh-CN" altLang="en-US" dirty="0"/>
              <a:t>全序关系广播也必须保证以上两条</a:t>
            </a:r>
            <a:r>
              <a:rPr lang="en-US" altLang="zh-CN" dirty="0"/>
              <a:t>. </a:t>
            </a:r>
            <a:r>
              <a:rPr lang="zh-CN" altLang="en-US" dirty="0"/>
              <a:t>算法要求继续重试</a:t>
            </a:r>
            <a:r>
              <a:rPr lang="en-US" altLang="zh-CN" dirty="0"/>
              <a:t>, </a:t>
            </a:r>
            <a:r>
              <a:rPr lang="zh-CN" altLang="en-US" dirty="0"/>
              <a:t>直到最终网络修复</a:t>
            </a:r>
            <a:r>
              <a:rPr lang="en-US" altLang="zh-CN" dirty="0"/>
              <a:t>, </a:t>
            </a:r>
            <a:r>
              <a:rPr lang="zh-CN" altLang="en-US" dirty="0"/>
              <a:t>消息以正确的顺序发送成功</a:t>
            </a:r>
            <a:r>
              <a:rPr lang="en-US" altLang="zh-CN" dirty="0"/>
              <a:t>.</a:t>
            </a:r>
          </a:p>
          <a:p>
            <a:r>
              <a:rPr lang="zh-CN" altLang="en-US" dirty="0"/>
              <a:t>消息的传递可以认为是追加一条日志</a:t>
            </a:r>
            <a:r>
              <a:rPr lang="en-US" altLang="zh-CN" dirty="0"/>
              <a:t>, </a:t>
            </a:r>
            <a:r>
              <a:rPr lang="zh-CN" altLang="en-US" dirty="0"/>
              <a:t>将日志发送到所有的节点</a:t>
            </a:r>
            <a:r>
              <a:rPr lang="en-US" altLang="zh-CN" dirty="0"/>
              <a:t>.</a:t>
            </a:r>
          </a:p>
        </p:txBody>
      </p:sp>
      <p:sp>
        <p:nvSpPr>
          <p:cNvPr id="6" name="文本框 5"/>
          <p:cNvSpPr txBox="1"/>
          <p:nvPr/>
        </p:nvSpPr>
        <p:spPr>
          <a:xfrm>
            <a:off x="827180" y="4191800"/>
            <a:ext cx="10319481" cy="1477328"/>
          </a:xfrm>
          <a:prstGeom prst="rect">
            <a:avLst/>
          </a:prstGeom>
          <a:noFill/>
        </p:spPr>
        <p:txBody>
          <a:bodyPr wrap="square" rtlCol="0">
            <a:spAutoFit/>
          </a:bodyPr>
          <a:lstStyle/>
          <a:p>
            <a:r>
              <a:rPr lang="zh-CN" altLang="en-US" dirty="0"/>
              <a:t>全序关系广播相当于持续的多轮共识</a:t>
            </a:r>
            <a:r>
              <a:rPr lang="en-US" altLang="zh-CN" dirty="0"/>
              <a:t>:</a:t>
            </a:r>
          </a:p>
          <a:p>
            <a:pPr marL="285750" indent="-285750">
              <a:buFontTx/>
              <a:buChar char="-"/>
            </a:pPr>
            <a:r>
              <a:rPr lang="zh-CN" altLang="en-US" dirty="0"/>
              <a:t>由于协商一致性</a:t>
            </a:r>
            <a:r>
              <a:rPr lang="en-US" altLang="zh-CN" dirty="0"/>
              <a:t>, </a:t>
            </a:r>
            <a:r>
              <a:rPr lang="zh-CN" altLang="en-US" dirty="0"/>
              <a:t>所有节点决定以相同的顺序发送相同的消息</a:t>
            </a:r>
            <a:r>
              <a:rPr lang="en-US" altLang="zh-CN" dirty="0"/>
              <a:t>.</a:t>
            </a:r>
          </a:p>
          <a:p>
            <a:pPr marL="285750" indent="-285750">
              <a:buFontTx/>
              <a:buChar char="-"/>
            </a:pPr>
            <a:r>
              <a:rPr lang="zh-CN" altLang="en-US" dirty="0"/>
              <a:t>由于诚实性</a:t>
            </a:r>
            <a:r>
              <a:rPr lang="en-US" altLang="zh-CN" dirty="0"/>
              <a:t>, </a:t>
            </a:r>
            <a:r>
              <a:rPr lang="zh-CN" altLang="en-US" dirty="0"/>
              <a:t>消息不能重复发送</a:t>
            </a:r>
            <a:r>
              <a:rPr lang="en-US" altLang="zh-CN" dirty="0"/>
              <a:t>.</a:t>
            </a:r>
          </a:p>
          <a:p>
            <a:pPr marL="285750" indent="-285750">
              <a:buFontTx/>
              <a:buChar char="-"/>
            </a:pPr>
            <a:r>
              <a:rPr lang="zh-CN" altLang="en-US" dirty="0"/>
              <a:t>由于合法性</a:t>
            </a:r>
            <a:r>
              <a:rPr lang="en-US" altLang="zh-CN" dirty="0"/>
              <a:t>, </a:t>
            </a:r>
            <a:r>
              <a:rPr lang="zh-CN" altLang="en-US" dirty="0"/>
              <a:t>消息不会被破坏</a:t>
            </a:r>
            <a:r>
              <a:rPr lang="en-US" altLang="zh-CN" dirty="0"/>
              <a:t>, </a:t>
            </a:r>
            <a:r>
              <a:rPr lang="zh-CN" altLang="en-US" dirty="0"/>
              <a:t>也不是凭空捏造的</a:t>
            </a:r>
            <a:r>
              <a:rPr lang="en-US" altLang="zh-CN" dirty="0"/>
              <a:t>.</a:t>
            </a:r>
          </a:p>
          <a:p>
            <a:pPr marL="285750" indent="-285750">
              <a:buFontTx/>
              <a:buChar char="-"/>
            </a:pPr>
            <a:r>
              <a:rPr lang="zh-CN" altLang="en-US" dirty="0"/>
              <a:t>由于可终止性</a:t>
            </a:r>
            <a:r>
              <a:rPr lang="en-US" altLang="zh-CN" dirty="0"/>
              <a:t>, </a:t>
            </a:r>
            <a:r>
              <a:rPr lang="zh-CN" altLang="en-US" dirty="0"/>
              <a:t>消息不会丢失</a:t>
            </a:r>
            <a:r>
              <a:rPr lang="en-US" altLang="zh-CN" dirty="0"/>
              <a:t>.</a:t>
            </a:r>
          </a:p>
        </p:txBody>
      </p:sp>
    </p:spTree>
    <p:extLst>
      <p:ext uri="{BB962C8B-B14F-4D97-AF65-F5344CB8AC3E}">
        <p14:creationId xmlns:p14="http://schemas.microsoft.com/office/powerpoint/2010/main" val="1173165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178" y="4069447"/>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593" y="449444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593" y="513849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593" y="574154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00809" y="4482914"/>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988399" y="514872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27178" y="2003850"/>
            <a:ext cx="10319481" cy="1200329"/>
          </a:xfrm>
          <a:prstGeom prst="rect">
            <a:avLst/>
          </a:prstGeom>
          <a:noFill/>
        </p:spPr>
        <p:txBody>
          <a:bodyPr wrap="square" rtlCol="0">
            <a:spAutoFit/>
          </a:bodyPr>
          <a:lstStyle/>
          <a:p>
            <a:r>
              <a:rPr lang="en-US" altLang="zh-CN" dirty="0"/>
              <a:t>ZooKeeper </a:t>
            </a:r>
            <a:r>
              <a:rPr lang="zh-CN" altLang="en-US" dirty="0"/>
              <a:t>是主从模式的</a:t>
            </a:r>
            <a:r>
              <a:rPr lang="en-US" altLang="zh-CN" dirty="0"/>
              <a:t>, </a:t>
            </a:r>
            <a:r>
              <a:rPr lang="zh-CN" altLang="en-US" dirty="0"/>
              <a:t>具体实现如下</a:t>
            </a:r>
            <a:r>
              <a:rPr lang="en-US" altLang="zh-CN" dirty="0"/>
              <a:t>:</a:t>
            </a:r>
          </a:p>
          <a:p>
            <a:pPr marL="285750" indent="-285750">
              <a:buFontTx/>
              <a:buChar char="-"/>
            </a:pPr>
            <a:r>
              <a:rPr lang="en-US" altLang="zh-CN" dirty="0"/>
              <a:t>Leader </a:t>
            </a:r>
            <a:r>
              <a:rPr lang="zh-CN" altLang="en-US" dirty="0"/>
              <a:t>向所有 </a:t>
            </a:r>
            <a:r>
              <a:rPr lang="en-US" altLang="zh-CN" dirty="0"/>
              <a:t>Follower </a:t>
            </a:r>
            <a:r>
              <a:rPr lang="zh-CN" altLang="en-US" dirty="0"/>
              <a:t>发送一个 </a:t>
            </a:r>
            <a:r>
              <a:rPr lang="en-US" altLang="zh-CN" dirty="0"/>
              <a:t>Proposal </a:t>
            </a:r>
            <a:r>
              <a:rPr lang="zh-CN" altLang="en-US" dirty="0"/>
              <a:t>消息 </a:t>
            </a:r>
            <a:r>
              <a:rPr lang="en-US" altLang="zh-CN" dirty="0"/>
              <a:t>p.</a:t>
            </a:r>
          </a:p>
          <a:p>
            <a:pPr marL="285750" indent="-285750">
              <a:buFontTx/>
              <a:buChar char="-"/>
            </a:pPr>
            <a:r>
              <a:rPr lang="zh-CN" altLang="en-US" dirty="0"/>
              <a:t>当一个 </a:t>
            </a:r>
            <a:r>
              <a:rPr lang="en-US" altLang="zh-CN" dirty="0"/>
              <a:t>Follower </a:t>
            </a:r>
            <a:r>
              <a:rPr lang="zh-CN" altLang="en-US" dirty="0"/>
              <a:t>接收到消息 </a:t>
            </a:r>
            <a:r>
              <a:rPr lang="en-US" altLang="zh-CN" dirty="0"/>
              <a:t>p </a:t>
            </a:r>
            <a:r>
              <a:rPr lang="zh-CN" altLang="en-US" dirty="0"/>
              <a:t>后</a:t>
            </a:r>
            <a:r>
              <a:rPr lang="en-US" altLang="zh-CN" dirty="0"/>
              <a:t>, </a:t>
            </a:r>
            <a:r>
              <a:rPr lang="zh-CN" altLang="en-US" dirty="0"/>
              <a:t>会响应 </a:t>
            </a:r>
            <a:r>
              <a:rPr lang="en-US" altLang="zh-CN" dirty="0"/>
              <a:t>Leader </a:t>
            </a:r>
            <a:r>
              <a:rPr lang="zh-CN" altLang="en-US" dirty="0"/>
              <a:t>一个 </a:t>
            </a:r>
            <a:r>
              <a:rPr lang="en-US" altLang="zh-CN" dirty="0"/>
              <a:t>ACK, </a:t>
            </a:r>
            <a:r>
              <a:rPr lang="zh-CN" altLang="en-US" dirty="0"/>
              <a:t>表示已接收该 </a:t>
            </a:r>
            <a:r>
              <a:rPr lang="en-US" altLang="zh-CN" dirty="0"/>
              <a:t>Proposal.</a:t>
            </a:r>
          </a:p>
          <a:p>
            <a:pPr marL="285750" indent="-285750">
              <a:buFontTx/>
              <a:buChar char="-"/>
            </a:pPr>
            <a:r>
              <a:rPr lang="zh-CN" altLang="en-US" dirty="0"/>
              <a:t>当收到仲裁量的服务器发送的确认消息后</a:t>
            </a:r>
            <a:r>
              <a:rPr lang="en-US" altLang="zh-CN" dirty="0"/>
              <a:t>, Leader </a:t>
            </a:r>
            <a:r>
              <a:rPr lang="zh-CN" altLang="en-US" dirty="0"/>
              <a:t>就发送消息通知 </a:t>
            </a:r>
            <a:r>
              <a:rPr lang="en-US" altLang="zh-CN" dirty="0"/>
              <a:t>Follower </a:t>
            </a:r>
            <a:r>
              <a:rPr lang="zh-CN" altLang="en-US" dirty="0"/>
              <a:t>进行提交</a:t>
            </a:r>
            <a:r>
              <a:rPr lang="en-US" altLang="zh-CN" dirty="0"/>
              <a:t>.</a:t>
            </a:r>
          </a:p>
        </p:txBody>
      </p:sp>
      <p:cxnSp>
        <p:nvCxnSpPr>
          <p:cNvPr id="19" name="直接箭头连接符 18"/>
          <p:cNvCxnSpPr/>
          <p:nvPr/>
        </p:nvCxnSpPr>
        <p:spPr>
          <a:xfrm>
            <a:off x="4469905" y="4505973"/>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457495" y="5159322"/>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092280" y="4491615"/>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079870" y="5157423"/>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827178" y="681785"/>
            <a:ext cx="10319481" cy="369332"/>
          </a:xfrm>
          <a:prstGeom prst="rect">
            <a:avLst/>
          </a:prstGeom>
          <a:noFill/>
        </p:spPr>
        <p:txBody>
          <a:bodyPr wrap="square" rtlCol="0">
            <a:spAutoFit/>
          </a:bodyPr>
          <a:lstStyle/>
          <a:p>
            <a:r>
              <a:rPr lang="en-US" altLang="zh-CN" dirty="0"/>
              <a:t>ZooKeeper: </a:t>
            </a:r>
            <a:r>
              <a:rPr lang="zh-CN" altLang="en-US" dirty="0"/>
              <a:t>内嵌 </a:t>
            </a:r>
            <a:r>
              <a:rPr lang="en-US" altLang="zh-CN" dirty="0"/>
              <a:t>ZooKeeper </a:t>
            </a:r>
            <a:r>
              <a:rPr lang="zh-CN" altLang="en-US" dirty="0"/>
              <a:t>原子广播协议 </a:t>
            </a:r>
            <a:r>
              <a:rPr lang="en-US" altLang="zh-CN" dirty="0"/>
              <a:t>(ZooKeeper Atomic Broadcast protocol, Zab).</a:t>
            </a:r>
          </a:p>
        </p:txBody>
      </p:sp>
      <p:sp>
        <p:nvSpPr>
          <p:cNvPr id="29" name="文本框 28"/>
          <p:cNvSpPr txBox="1"/>
          <p:nvPr/>
        </p:nvSpPr>
        <p:spPr>
          <a:xfrm>
            <a:off x="827178" y="1342817"/>
            <a:ext cx="10319481" cy="369332"/>
          </a:xfrm>
          <a:prstGeom prst="rect">
            <a:avLst/>
          </a:prstGeom>
          <a:noFill/>
        </p:spPr>
        <p:txBody>
          <a:bodyPr wrap="square" rtlCol="0">
            <a:spAutoFit/>
          </a:bodyPr>
          <a:lstStyle/>
          <a:p>
            <a:r>
              <a:rPr lang="en-US" altLang="zh-CN" dirty="0">
                <a:hlinkClick r:id="rId2"/>
              </a:rPr>
              <a:t>https://blog.csdn.net/qq_28674045/article/details/51392523</a:t>
            </a:r>
            <a:endParaRPr lang="en-US" altLang="zh-CN" dirty="0"/>
          </a:p>
        </p:txBody>
      </p:sp>
    </p:spTree>
    <p:extLst>
      <p:ext uri="{BB962C8B-B14F-4D97-AF65-F5344CB8AC3E}">
        <p14:creationId xmlns:p14="http://schemas.microsoft.com/office/powerpoint/2010/main" val="3231138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1032" y="753347"/>
            <a:ext cx="10319481" cy="646331"/>
          </a:xfrm>
          <a:prstGeom prst="rect">
            <a:avLst/>
          </a:prstGeom>
          <a:noFill/>
        </p:spPr>
        <p:txBody>
          <a:bodyPr wrap="square" rtlCol="0">
            <a:spAutoFit/>
          </a:bodyPr>
          <a:lstStyle/>
          <a:p>
            <a:r>
              <a:rPr lang="en-US" altLang="zh-CN" dirty="0"/>
              <a:t>ZooKeeper is a distributed, open-source coordination service for distributed applications.</a:t>
            </a:r>
          </a:p>
          <a:p>
            <a:r>
              <a:rPr lang="en-US" altLang="zh-CN" dirty="0"/>
              <a:t>ZooKeeper </a:t>
            </a:r>
            <a:r>
              <a:rPr lang="zh-CN" altLang="en-US" dirty="0"/>
              <a:t>是一个用于分布式应用程序的开源分布式协调服务</a:t>
            </a:r>
            <a:r>
              <a:rPr lang="en-US" altLang="zh-CN" dirty="0"/>
              <a:t>.</a:t>
            </a:r>
          </a:p>
        </p:txBody>
      </p:sp>
      <p:sp>
        <p:nvSpPr>
          <p:cNvPr id="5" name="文本框 4"/>
          <p:cNvSpPr txBox="1"/>
          <p:nvPr/>
        </p:nvSpPr>
        <p:spPr>
          <a:xfrm>
            <a:off x="851032" y="1677023"/>
            <a:ext cx="10319481" cy="1477328"/>
          </a:xfrm>
          <a:prstGeom prst="rect">
            <a:avLst/>
          </a:prstGeom>
          <a:noFill/>
        </p:spPr>
        <p:txBody>
          <a:bodyPr wrap="square" rtlCol="0">
            <a:spAutoFit/>
          </a:bodyPr>
          <a:lstStyle/>
          <a:p>
            <a:r>
              <a:rPr lang="zh-CN" altLang="en-US" dirty="0"/>
              <a:t>设计目标</a:t>
            </a:r>
            <a:r>
              <a:rPr lang="en-US" altLang="zh-CN" dirty="0"/>
              <a:t>:</a:t>
            </a:r>
          </a:p>
          <a:p>
            <a:pPr marL="285750" indent="-285750">
              <a:buFontTx/>
              <a:buChar char="-"/>
            </a:pPr>
            <a:r>
              <a:rPr lang="zh-CN" altLang="en-US" dirty="0"/>
              <a:t>简单</a:t>
            </a:r>
            <a:endParaRPr lang="en-US" altLang="zh-CN" dirty="0"/>
          </a:p>
          <a:p>
            <a:pPr marL="285750" indent="-285750">
              <a:buFontTx/>
              <a:buChar char="-"/>
            </a:pPr>
            <a:r>
              <a:rPr lang="zh-CN" altLang="en-US" dirty="0"/>
              <a:t>多节点 </a:t>
            </a:r>
            <a:r>
              <a:rPr lang="en-US" altLang="zh-CN" dirty="0"/>
              <a:t>/ </a:t>
            </a:r>
            <a:r>
              <a:rPr lang="zh-CN" altLang="en-US" dirty="0"/>
              <a:t>多副本</a:t>
            </a:r>
            <a:endParaRPr lang="en-US" altLang="zh-CN" dirty="0"/>
          </a:p>
          <a:p>
            <a:pPr marL="285750" indent="-285750">
              <a:buFontTx/>
              <a:buChar char="-"/>
            </a:pPr>
            <a:r>
              <a:rPr lang="zh-CN" altLang="en-US" dirty="0"/>
              <a:t>有序</a:t>
            </a:r>
            <a:endParaRPr lang="en-US" altLang="zh-CN" dirty="0"/>
          </a:p>
          <a:p>
            <a:pPr marL="285750" indent="-285750">
              <a:buFontTx/>
              <a:buChar char="-"/>
            </a:pPr>
            <a:r>
              <a:rPr lang="zh-CN" altLang="en-US" dirty="0"/>
              <a:t>高性能</a:t>
            </a:r>
            <a:endParaRPr lang="en-US" altLang="zh-CN" dirty="0"/>
          </a:p>
        </p:txBody>
      </p:sp>
      <p:pic>
        <p:nvPicPr>
          <p:cNvPr id="1026" name="Picture 2" descr="ZooKeeper Ser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032" y="3757699"/>
            <a:ext cx="5715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07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5130" y="1072724"/>
            <a:ext cx="10319481" cy="369332"/>
          </a:xfrm>
          <a:prstGeom prst="rect">
            <a:avLst/>
          </a:prstGeom>
          <a:noFill/>
        </p:spPr>
        <p:txBody>
          <a:bodyPr wrap="square" rtlCol="0">
            <a:spAutoFit/>
          </a:bodyPr>
          <a:lstStyle/>
          <a:p>
            <a:r>
              <a:rPr lang="zh-CN" altLang="en-US" dirty="0"/>
              <a:t>高性能</a:t>
            </a:r>
            <a:r>
              <a:rPr lang="en-US" altLang="zh-CN" dirty="0"/>
              <a:t>, </a:t>
            </a:r>
            <a:r>
              <a:rPr lang="zh-CN" altLang="en-US" dirty="0"/>
              <a:t>高可用</a:t>
            </a:r>
            <a:endParaRPr lang="en-US" altLang="zh-CN" dirty="0"/>
          </a:p>
        </p:txBody>
      </p:sp>
      <p:pic>
        <p:nvPicPr>
          <p:cNvPr id="3074" name="Picture 2" descr="ZooKeeper Throughput as the Read-Write Ratio Va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764" y="1876508"/>
            <a:ext cx="47625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iability in the Presence of Err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468" y="1876508"/>
            <a:ext cx="4884143"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684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6449" y="912372"/>
            <a:ext cx="9573128" cy="1200329"/>
          </a:xfrm>
          <a:prstGeom prst="rect">
            <a:avLst/>
          </a:prstGeom>
          <a:noFill/>
        </p:spPr>
        <p:txBody>
          <a:bodyPr wrap="square" rtlCol="0">
            <a:spAutoFit/>
          </a:bodyPr>
          <a:lstStyle/>
          <a:p>
            <a:r>
              <a:rPr lang="zh-CN" altLang="en-US" dirty="0"/>
              <a:t>数据模型</a:t>
            </a:r>
            <a:r>
              <a:rPr lang="en-US" altLang="zh-CN" dirty="0"/>
              <a:t>.</a:t>
            </a:r>
          </a:p>
          <a:p>
            <a:pPr marL="285750" indent="-285750">
              <a:buFontTx/>
              <a:buChar char="-"/>
            </a:pPr>
            <a:r>
              <a:rPr lang="zh-CN" altLang="en-US" dirty="0"/>
              <a:t>类似文件系统</a:t>
            </a:r>
            <a:r>
              <a:rPr lang="en-US" altLang="zh-CN" dirty="0"/>
              <a:t>.</a:t>
            </a:r>
          </a:p>
          <a:p>
            <a:pPr marL="285750" indent="-285750">
              <a:buFontTx/>
              <a:buChar char="-"/>
            </a:pPr>
            <a:r>
              <a:rPr lang="en-US" altLang="zh-CN" dirty="0"/>
              <a:t>ACL</a:t>
            </a:r>
          </a:p>
          <a:p>
            <a:pPr marL="285750" indent="-285750">
              <a:buFontTx/>
              <a:buChar char="-"/>
            </a:pPr>
            <a:r>
              <a:rPr lang="zh-CN" altLang="en-US" dirty="0"/>
              <a:t>持久节点和临时节点</a:t>
            </a:r>
            <a:r>
              <a:rPr lang="en-US" altLang="zh-CN" dirty="0"/>
              <a:t>.</a:t>
            </a:r>
          </a:p>
        </p:txBody>
      </p:sp>
      <p:pic>
        <p:nvPicPr>
          <p:cNvPr id="2050" name="Picture 2" descr="ZooKeeper's Hierarchical Name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449" y="2512627"/>
            <a:ext cx="4210050" cy="240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238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41865" y="889843"/>
            <a:ext cx="9573128" cy="1477328"/>
          </a:xfrm>
          <a:prstGeom prst="rect">
            <a:avLst/>
          </a:prstGeom>
          <a:noFill/>
        </p:spPr>
        <p:txBody>
          <a:bodyPr wrap="square" rtlCol="0">
            <a:spAutoFit/>
          </a:bodyPr>
          <a:lstStyle/>
          <a:p>
            <a:r>
              <a:rPr lang="zh-CN" altLang="en-US" dirty="0"/>
              <a:t>角色</a:t>
            </a:r>
            <a:r>
              <a:rPr lang="en-US" altLang="zh-CN" dirty="0"/>
              <a:t>:</a:t>
            </a:r>
          </a:p>
          <a:p>
            <a:pPr marL="285750" indent="-285750">
              <a:buFontTx/>
              <a:buChar char="-"/>
            </a:pPr>
            <a:r>
              <a:rPr lang="en-US" altLang="zh-CN" dirty="0"/>
              <a:t>Leader</a:t>
            </a:r>
          </a:p>
          <a:p>
            <a:pPr marL="285750" indent="-285750">
              <a:buFontTx/>
              <a:buChar char="-"/>
            </a:pPr>
            <a:r>
              <a:rPr lang="en-US" altLang="zh-CN" dirty="0"/>
              <a:t>Follower</a:t>
            </a:r>
          </a:p>
          <a:p>
            <a:pPr marL="285750" indent="-285750">
              <a:buFontTx/>
              <a:buChar char="-"/>
            </a:pPr>
            <a:r>
              <a:rPr lang="en-US" altLang="zh-CN" dirty="0"/>
              <a:t>Observer</a:t>
            </a:r>
          </a:p>
          <a:p>
            <a:endParaRPr lang="en-US" altLang="zh-CN" dirty="0"/>
          </a:p>
        </p:txBody>
      </p:sp>
      <p:sp>
        <p:nvSpPr>
          <p:cNvPr id="6" name="文本框 5"/>
          <p:cNvSpPr txBox="1"/>
          <p:nvPr/>
        </p:nvSpPr>
        <p:spPr>
          <a:xfrm>
            <a:off x="1041865" y="3296640"/>
            <a:ext cx="9573128" cy="1200329"/>
          </a:xfrm>
          <a:prstGeom prst="rect">
            <a:avLst/>
          </a:prstGeom>
          <a:noFill/>
        </p:spPr>
        <p:txBody>
          <a:bodyPr wrap="square" rtlCol="0">
            <a:spAutoFit/>
          </a:bodyPr>
          <a:lstStyle/>
          <a:p>
            <a:r>
              <a:rPr lang="zh-CN" altLang="en-US" dirty="0"/>
              <a:t>会话</a:t>
            </a:r>
            <a:r>
              <a:rPr lang="en-US" altLang="zh-CN" dirty="0"/>
              <a:t>:</a:t>
            </a:r>
          </a:p>
          <a:p>
            <a:pPr marL="285750" indent="-285750">
              <a:buFontTx/>
              <a:buChar char="-"/>
            </a:pPr>
            <a:r>
              <a:rPr lang="zh-CN" altLang="en-US" dirty="0"/>
              <a:t>客户端建立连接</a:t>
            </a:r>
            <a:endParaRPr lang="en-US" altLang="zh-CN" dirty="0"/>
          </a:p>
          <a:p>
            <a:pPr marL="285750" indent="-285750">
              <a:buFontTx/>
              <a:buChar char="-"/>
            </a:pPr>
            <a:r>
              <a:rPr lang="zh-CN" altLang="en-US" dirty="0"/>
              <a:t>增删改查</a:t>
            </a:r>
            <a:endParaRPr lang="en-US" altLang="zh-CN" dirty="0"/>
          </a:p>
          <a:p>
            <a:pPr marL="285750" indent="-285750">
              <a:buFontTx/>
              <a:buChar char="-"/>
            </a:pPr>
            <a:r>
              <a:rPr lang="en-US" altLang="zh-CN" dirty="0"/>
              <a:t>Watcher </a:t>
            </a:r>
            <a:r>
              <a:rPr lang="zh-CN" altLang="en-US" dirty="0"/>
              <a:t>机制</a:t>
            </a:r>
            <a:endParaRPr lang="en-US" altLang="zh-CN" dirty="0"/>
          </a:p>
        </p:txBody>
      </p:sp>
    </p:spTree>
    <p:extLst>
      <p:ext uri="{BB962C8B-B14F-4D97-AF65-F5344CB8AC3E}">
        <p14:creationId xmlns:p14="http://schemas.microsoft.com/office/powerpoint/2010/main" val="432452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0304" y="784029"/>
            <a:ext cx="9573128" cy="369332"/>
          </a:xfrm>
          <a:prstGeom prst="rect">
            <a:avLst/>
          </a:prstGeom>
          <a:noFill/>
        </p:spPr>
        <p:txBody>
          <a:bodyPr wrap="square" rtlCol="0">
            <a:spAutoFit/>
          </a:bodyPr>
          <a:lstStyle/>
          <a:p>
            <a:r>
              <a:rPr lang="zh-CN" altLang="en-US" dirty="0"/>
              <a:t>内存数据</a:t>
            </a:r>
            <a:endParaRPr lang="en-US" altLang="zh-CN" dirty="0"/>
          </a:p>
        </p:txBody>
      </p:sp>
      <p:sp>
        <p:nvSpPr>
          <p:cNvPr id="5" name="文本框 4"/>
          <p:cNvSpPr txBox="1"/>
          <p:nvPr/>
        </p:nvSpPr>
        <p:spPr>
          <a:xfrm>
            <a:off x="970304" y="3798898"/>
            <a:ext cx="9573128" cy="369332"/>
          </a:xfrm>
          <a:prstGeom prst="rect">
            <a:avLst/>
          </a:prstGeom>
          <a:noFill/>
        </p:spPr>
        <p:txBody>
          <a:bodyPr wrap="square" rtlCol="0">
            <a:spAutoFit/>
          </a:bodyPr>
          <a:lstStyle/>
          <a:p>
            <a:r>
              <a:rPr lang="zh-CN" altLang="en-US" dirty="0"/>
              <a:t>快照</a:t>
            </a:r>
            <a:endParaRPr lang="en-US" altLang="zh-CN" dirty="0"/>
          </a:p>
        </p:txBody>
      </p:sp>
      <p:sp>
        <p:nvSpPr>
          <p:cNvPr id="6" name="文本框 5"/>
          <p:cNvSpPr txBox="1"/>
          <p:nvPr/>
        </p:nvSpPr>
        <p:spPr>
          <a:xfrm>
            <a:off x="970304" y="2416696"/>
            <a:ext cx="9573128" cy="369332"/>
          </a:xfrm>
          <a:prstGeom prst="rect">
            <a:avLst/>
          </a:prstGeom>
          <a:noFill/>
        </p:spPr>
        <p:txBody>
          <a:bodyPr wrap="square" rtlCol="0">
            <a:spAutoFit/>
          </a:bodyPr>
          <a:lstStyle/>
          <a:p>
            <a:r>
              <a:rPr lang="zh-CN" altLang="en-US" dirty="0"/>
              <a:t>事务日志</a:t>
            </a:r>
            <a:endParaRPr lang="en-US" altLang="zh-CN" dirty="0"/>
          </a:p>
        </p:txBody>
      </p:sp>
    </p:spTree>
    <p:extLst>
      <p:ext uri="{BB962C8B-B14F-4D97-AF65-F5344CB8AC3E}">
        <p14:creationId xmlns:p14="http://schemas.microsoft.com/office/powerpoint/2010/main" val="3815281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6207" y="1149789"/>
            <a:ext cx="9573128" cy="1477328"/>
          </a:xfrm>
          <a:prstGeom prst="rect">
            <a:avLst/>
          </a:prstGeom>
          <a:noFill/>
        </p:spPr>
        <p:txBody>
          <a:bodyPr wrap="square" rtlCol="0">
            <a:spAutoFit/>
          </a:bodyPr>
          <a:lstStyle/>
          <a:p>
            <a:r>
              <a:rPr lang="en-US" altLang="zh-CN" dirty="0"/>
              <a:t>ZooKeeper </a:t>
            </a:r>
            <a:r>
              <a:rPr lang="zh-CN" altLang="en-US" dirty="0"/>
              <a:t>除了满足在假设的模型下期望的解决的问题</a:t>
            </a:r>
            <a:r>
              <a:rPr lang="en-US" altLang="zh-CN" dirty="0"/>
              <a:t>, </a:t>
            </a:r>
            <a:r>
              <a:rPr lang="zh-CN" altLang="en-US" dirty="0"/>
              <a:t>在实际当中有哪些应用呢</a:t>
            </a:r>
            <a:r>
              <a:rPr lang="en-US" altLang="zh-CN" dirty="0"/>
              <a:t>?</a:t>
            </a:r>
          </a:p>
          <a:p>
            <a:pPr marL="285750" indent="-285750">
              <a:buFontTx/>
              <a:buChar char="-"/>
            </a:pPr>
            <a:r>
              <a:rPr lang="en-US" altLang="zh-CN" dirty="0"/>
              <a:t>Hadoop</a:t>
            </a:r>
          </a:p>
          <a:p>
            <a:pPr marL="285750" indent="-285750">
              <a:buFontTx/>
              <a:buChar char="-"/>
            </a:pPr>
            <a:r>
              <a:rPr lang="en-US" altLang="zh-CN" dirty="0"/>
              <a:t>Hbase</a:t>
            </a:r>
          </a:p>
          <a:p>
            <a:pPr marL="285750" indent="-285750">
              <a:buFontTx/>
              <a:buChar char="-"/>
            </a:pPr>
            <a:r>
              <a:rPr lang="en-US" altLang="zh-CN" dirty="0"/>
              <a:t>Kafka</a:t>
            </a:r>
          </a:p>
          <a:p>
            <a:pPr marL="285750" indent="-285750">
              <a:buFontTx/>
              <a:buChar char="-"/>
            </a:pPr>
            <a:r>
              <a:rPr lang="en-US" altLang="zh-CN" dirty="0"/>
              <a:t>Dubbo</a:t>
            </a:r>
          </a:p>
        </p:txBody>
      </p:sp>
      <p:sp>
        <p:nvSpPr>
          <p:cNvPr id="5" name="文本框 4"/>
          <p:cNvSpPr txBox="1"/>
          <p:nvPr/>
        </p:nvSpPr>
        <p:spPr>
          <a:xfrm>
            <a:off x="986207" y="3711434"/>
            <a:ext cx="9573128" cy="369332"/>
          </a:xfrm>
          <a:prstGeom prst="rect">
            <a:avLst/>
          </a:prstGeom>
          <a:noFill/>
        </p:spPr>
        <p:txBody>
          <a:bodyPr wrap="square" rtlCol="0">
            <a:spAutoFit/>
          </a:bodyPr>
          <a:lstStyle/>
          <a:p>
            <a:r>
              <a:rPr lang="zh-CN" altLang="en-US" dirty="0"/>
              <a:t>通过 </a:t>
            </a:r>
            <a:r>
              <a:rPr lang="en-US" altLang="zh-CN" dirty="0"/>
              <a:t>Shell </a:t>
            </a:r>
            <a:r>
              <a:rPr lang="zh-CN" altLang="en-US" dirty="0"/>
              <a:t>实现一个主从模式的例子</a:t>
            </a:r>
            <a:endParaRPr lang="en-US" altLang="zh-CN" dirty="0"/>
          </a:p>
        </p:txBody>
      </p:sp>
      <p:sp>
        <p:nvSpPr>
          <p:cNvPr id="6" name="文本框 5"/>
          <p:cNvSpPr txBox="1"/>
          <p:nvPr/>
        </p:nvSpPr>
        <p:spPr>
          <a:xfrm>
            <a:off x="986207" y="4969066"/>
            <a:ext cx="9573128" cy="369332"/>
          </a:xfrm>
          <a:prstGeom prst="rect">
            <a:avLst/>
          </a:prstGeom>
          <a:noFill/>
        </p:spPr>
        <p:txBody>
          <a:bodyPr wrap="square" rtlCol="0">
            <a:spAutoFit/>
          </a:bodyPr>
          <a:lstStyle/>
          <a:p>
            <a:r>
              <a:rPr lang="en-US" altLang="zh-CN" dirty="0"/>
              <a:t>Configurator </a:t>
            </a:r>
            <a:r>
              <a:rPr lang="zh-CN" altLang="en-US" dirty="0"/>
              <a:t>注册中心应用</a:t>
            </a:r>
            <a:endParaRPr lang="en-US" altLang="zh-CN" dirty="0"/>
          </a:p>
        </p:txBody>
      </p:sp>
    </p:spTree>
    <p:extLst>
      <p:ext uri="{BB962C8B-B14F-4D97-AF65-F5344CB8AC3E}">
        <p14:creationId xmlns:p14="http://schemas.microsoft.com/office/powerpoint/2010/main" val="298002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94264" y="1775777"/>
            <a:ext cx="760832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数据应用开发遇到的复杂状况</a:t>
            </a:r>
            <a:endParaRPr lang="en-US" altLang="zh-CN" sz="24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894263" y="2742640"/>
            <a:ext cx="7608325"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数据库软件或硬件随时失效，应用程序随时奔溃</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应用于数据库之间的链接随时中断</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多个客户端可能同时写入数据库</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导致数据覆盖</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客户端可能读到一些无意义</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部分更新的数据</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其他边界条件竞争引入的各种奇怪问题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47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706323"/>
            <a:ext cx="10581644" cy="707886"/>
          </a:xfrm>
          <a:prstGeom prst="rect">
            <a:avLst/>
          </a:prstGeom>
          <a:noFill/>
        </p:spPr>
        <p:txBody>
          <a:bodyPr wrap="square" rtlCol="0" anchor="t">
            <a:spAutoFit/>
          </a:bodyPr>
          <a:lstStyle/>
          <a:p>
            <a:r>
              <a:rPr lang="zh-CN" altLang="en-US" sz="2000" dirty="0">
                <a:latin typeface="微软雅黑"/>
                <a:ea typeface="微软雅黑"/>
              </a:rPr>
              <a:t>事务作为一个抽象层，将应用程序的多个读，写操作捆绑在一起形成一个逻辑单元，从而简</a:t>
            </a:r>
            <a:r>
              <a:rPr lang="zh-CN" altLang="en-US" sz="2000">
                <a:latin typeface="微软雅黑"/>
                <a:ea typeface="微软雅黑"/>
              </a:rPr>
              <a:t>化了应用层的处理逻辑 。</a:t>
            </a:r>
            <a:endParaRPr lang="en-US" altLang="zh-CN" sz="2000">
              <a:latin typeface="微软雅黑"/>
              <a:ea typeface="微软雅黑"/>
            </a:endParaRPr>
          </a:p>
        </p:txBody>
      </p:sp>
      <p:sp>
        <p:nvSpPr>
          <p:cNvPr id="5" name="文本框 4"/>
          <p:cNvSpPr txBox="1"/>
          <p:nvPr/>
        </p:nvSpPr>
        <p:spPr>
          <a:xfrm>
            <a:off x="845395" y="4350264"/>
            <a:ext cx="10581644"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Atomicity - </a:t>
            </a:r>
            <a:r>
              <a:rPr lang="zh-CN" altLang="en-US" dirty="0">
                <a:latin typeface="微软雅黑" panose="020B0503020204020204" pitchFamily="34" charset="-122"/>
                <a:ea typeface="微软雅黑" panose="020B0503020204020204" pitchFamily="34" charset="-122"/>
              </a:rPr>
              <a:t>原子性：</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多个写操作纳入一个原子事务，出错时中止并全部丢弃。</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Consistency - </a:t>
            </a:r>
            <a:r>
              <a:rPr lang="zh-CN" altLang="en-US" dirty="0">
                <a:latin typeface="微软雅黑" panose="020B0503020204020204" pitchFamily="34" charset="-122"/>
                <a:ea typeface="微软雅黑" panose="020B0503020204020204" pitchFamily="34" charset="-122"/>
              </a:rPr>
              <a:t>一致性：从应用层面指数据有一个预期的有效状态。</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Durability - </a:t>
            </a:r>
            <a:r>
              <a:rPr lang="zh-CN" altLang="en-US" dirty="0">
                <a:latin typeface="微软雅黑" panose="020B0503020204020204" pitchFamily="34" charset="-122"/>
                <a:ea typeface="微软雅黑" panose="020B0503020204020204" pitchFamily="34" charset="-122"/>
              </a:rPr>
              <a:t>持久性：事务一旦提交成功，就永久生效。</a:t>
            </a:r>
          </a:p>
        </p:txBody>
      </p:sp>
      <p:sp>
        <p:nvSpPr>
          <p:cNvPr id="6" name="文本框 5"/>
          <p:cNvSpPr txBox="1"/>
          <p:nvPr/>
        </p:nvSpPr>
        <p:spPr>
          <a:xfrm>
            <a:off x="845395" y="1092410"/>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事务</a:t>
            </a:r>
          </a:p>
        </p:txBody>
      </p:sp>
      <p:sp>
        <p:nvSpPr>
          <p:cNvPr id="7" name="文本框 6"/>
          <p:cNvSpPr txBox="1"/>
          <p:nvPr/>
        </p:nvSpPr>
        <p:spPr>
          <a:xfrm>
            <a:off x="845395" y="3732496"/>
            <a:ext cx="10581644"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ACID - </a:t>
            </a:r>
            <a:r>
              <a:rPr lang="zh-CN" altLang="en-US" sz="2000" dirty="0">
                <a:latin typeface="微软雅黑" panose="020B0503020204020204" pitchFamily="34" charset="-122"/>
                <a:ea typeface="微软雅黑" panose="020B0503020204020204" pitchFamily="34" charset="-122"/>
              </a:rPr>
              <a:t>安全保证</a:t>
            </a:r>
          </a:p>
        </p:txBody>
      </p:sp>
    </p:spTree>
    <p:extLst>
      <p:ext uri="{BB962C8B-B14F-4D97-AF65-F5344CB8AC3E}">
        <p14:creationId xmlns:p14="http://schemas.microsoft.com/office/powerpoint/2010/main" val="318852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9347" y="511623"/>
            <a:ext cx="10533935"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Isolation - </a:t>
            </a:r>
            <a:r>
              <a:rPr lang="zh-CN" altLang="en-US" dirty="0">
                <a:latin typeface="微软雅黑" panose="020B0503020204020204" pitchFamily="34" charset="-122"/>
                <a:ea typeface="微软雅黑" panose="020B0503020204020204" pitchFamily="34" charset="-122"/>
              </a:rPr>
              <a:t>隔离性：并发执行的多个事务相互隔离。</a:t>
            </a:r>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1302026" y="3925957"/>
            <a:ext cx="8895521" cy="242684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22104" y="4574362"/>
            <a:ext cx="6788426" cy="1324"/>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22104" y="5219741"/>
            <a:ext cx="6788426" cy="1"/>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22104" y="5864087"/>
            <a:ext cx="6788426" cy="1036"/>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82224" y="457568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12812" y="457568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01208" y="5219741"/>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096197" y="4574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49347" y="1662101"/>
            <a:ext cx="10533935"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读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提交：防止脏读和脏写。</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实现方式：锁，版本。</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可重复读：防止读倾斜。</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实现方式：快照级别隔离。</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串行化：最高隔离级别，可防止所有竞争条件。</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实现方式：实际串行执行，两阶段加锁，可串行化的快照隔离。</a:t>
            </a:r>
            <a:endParaRPr lang="en-US" altLang="zh-CN"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1049347" y="1292769"/>
            <a:ext cx="1053393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隔离级别</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371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78184" y="1867217"/>
            <a:ext cx="6914456"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单节点系统最大的问题？</a:t>
            </a:r>
            <a:endParaRPr lang="en-US" altLang="zh-CN"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778184" y="2964497"/>
            <a:ext cx="760832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单点问题</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5147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68769" y="2698728"/>
            <a:ext cx="4134465" cy="769441"/>
          </a:xfrm>
          <a:prstGeom prst="rect">
            <a:avLst/>
          </a:prstGeom>
          <a:noFill/>
        </p:spPr>
        <p:txBody>
          <a:bodyPr wrap="none" rtlCol="0">
            <a:spAutoFit/>
          </a:bodyPr>
          <a:lstStyle/>
          <a:p>
            <a:r>
              <a:rPr lang="zh-CN" altLang="en-US" sz="4400" dirty="0">
                <a:latin typeface="微软雅黑" panose="020B0503020204020204" pitchFamily="34" charset="-122"/>
                <a:ea typeface="微软雅黑" panose="020B0503020204020204" pitchFamily="34" charset="-122"/>
              </a:rPr>
              <a:t>多节点数据系统</a:t>
            </a:r>
          </a:p>
        </p:txBody>
      </p:sp>
    </p:spTree>
    <p:extLst>
      <p:ext uri="{BB962C8B-B14F-4D97-AF65-F5344CB8AC3E}">
        <p14:creationId xmlns:p14="http://schemas.microsoft.com/office/powerpoint/2010/main" val="182117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多副本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复制</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85458" y="2442230"/>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复制方案：多主节点复制，无主节点复制，主从复制。</a:t>
            </a:r>
            <a:endParaRPr lang="en-US" altLang="zh-CN" sz="2000" dirty="0">
              <a:latin typeface="微软雅黑" panose="020B0503020204020204" pitchFamily="34" charset="-122"/>
              <a:ea typeface="微软雅黑" panose="020B0503020204020204" pitchFamily="34" charset="-122"/>
            </a:endParaRPr>
          </a:p>
        </p:txBody>
      </p:sp>
      <p:sp>
        <p:nvSpPr>
          <p:cNvPr id="43" name="矩形 42"/>
          <p:cNvSpPr/>
          <p:nvPr/>
        </p:nvSpPr>
        <p:spPr>
          <a:xfrm>
            <a:off x="2317897" y="3640774"/>
            <a:ext cx="7166345"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359425" y="4541186"/>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5212080" y="4417942"/>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7576819" y="388653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7576819" y="4917733"/>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85458" y="1026457"/>
            <a:ext cx="10581644"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提高可用性</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降低访问延迟</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提高吞吐量</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060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9990" y="1057619"/>
            <a:ext cx="8945697" cy="262361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150895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15300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275605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150895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151943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153007"/>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150762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334872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16453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275720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14877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167288" y="4680662"/>
            <a:ext cx="9890837"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同步复制：所有节点保持最新，安全；阻塞。</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异步复制：无阻塞，吞吐性能好；数据延迟，丢失。</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半同步复制：灵活度高。</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56861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TotalTime>
  <Words>2008</Words>
  <Application>Microsoft Office PowerPoint</Application>
  <PresentationFormat>Widescreen</PresentationFormat>
  <Paragraphs>181</Paragraphs>
  <Slides>27</Slides>
  <Notes>15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1131</cp:revision>
  <dcterms:created xsi:type="dcterms:W3CDTF">2019-05-04T05:38:13Z</dcterms:created>
  <dcterms:modified xsi:type="dcterms:W3CDTF">2019-05-06T13:57:05Z</dcterms:modified>
</cp:coreProperties>
</file>