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4" r:id="rId23"/>
    <p:sldId id="276" r:id="rId24"/>
    <p:sldId id="277" r:id="rId25"/>
    <p:sldId id="27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4468" autoAdjust="0"/>
  </p:normalViewPr>
  <p:slideViewPr>
    <p:cSldViewPr snapToGrid="0">
      <p:cViewPr varScale="1">
        <p:scale>
          <a:sx n="60" d="100"/>
          <a:sy n="60" d="100"/>
        </p:scale>
        <p:origin x="95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a:t>
            </a:r>
            <a:r>
              <a:rPr lang="en-US" altLang="zh-CN" sz="1200" baseline="0" dirty="0"/>
              <a:t>,</a:t>
            </a:r>
            <a:r>
              <a:rPr lang="en-US" altLang="zh-CN" sz="1200" dirty="0"/>
              <a:t> </a:t>
            </a:r>
            <a:r>
              <a:rPr lang="zh-CN" altLang="en-US" sz="1200" baseline="0" dirty="0"/>
              <a:t>和 </a:t>
            </a:r>
            <a:r>
              <a:rPr lang="en-US" altLang="zh-CN" sz="1200" baseline="0" dirty="0"/>
              <a:t>ZooKeeper </a:t>
            </a:r>
            <a:r>
              <a:rPr lang="zh-CN" altLang="en-US" sz="1200" baseline="0" dirty="0"/>
              <a:t>技术的讨论</a:t>
            </a:r>
            <a:r>
              <a:rPr lang="en-US" altLang="zh-CN" sz="1200" baseline="0" dirty="0"/>
              <a:t>.</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首先从单节点数据系统开始</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作为开发或运维人员，在处理关系型数据库时，可能遇到以下复杂的情况：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即使断电或数据库奔溃也一直保存在磁盘中。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sz="1200" dirty="0"/>
              <a:t>       降低访问延迟：使数据在地理位置上更接近用户。</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t>到目前为止，我们发现在多节点系统中，会有很多复杂的问题出现。</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tt33.com/2018/07/08/distribute-system-consistency-protocol/" TargetMode="External"/><Relationship Id="rId2" Type="http://schemas.openxmlformats.org/officeDocument/2006/relationships/hyperlink" Target="https://draveness.me/consensu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blog.csdn.net/qq_28674045/article/details/513925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6939" y="2700780"/>
            <a:ext cx="7819769" cy="769441"/>
          </a:xfrm>
          <a:prstGeom prst="rect">
            <a:avLst/>
          </a:prstGeom>
          <a:noFill/>
        </p:spPr>
        <p:txBody>
          <a:bodyPr wrap="none" rtlCol="0">
            <a:spAutoFit/>
          </a:bodyPr>
          <a:lstStyle/>
          <a:p>
            <a:r>
              <a:rPr lang="en-US" altLang="zh-CN" sz="4400" dirty="0">
                <a:latin typeface="微软雅黑" panose="020B0503020204020204" pitchFamily="34" charset="-122"/>
                <a:ea typeface="微软雅黑" panose="020B0503020204020204" pitchFamily="34" charset="-122"/>
              </a:rPr>
              <a:t>ZooKeeper </a:t>
            </a:r>
            <a:r>
              <a:rPr lang="zh-CN" altLang="en-US" sz="4400" dirty="0">
                <a:latin typeface="微软雅黑" panose="020B0503020204020204" pitchFamily="34" charset="-122"/>
                <a:ea typeface="微软雅黑" panose="020B0503020204020204" pitchFamily="34" charset="-122"/>
              </a:rPr>
              <a:t>分布式原理与实践</a:t>
            </a: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855" y="1885045"/>
            <a:ext cx="9890837"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01857" y="4569272"/>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1856" y="1218119"/>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2938" y="739876"/>
            <a:ext cx="9890837" cy="2554545"/>
          </a:xfrm>
          <a:prstGeom prst="rect">
            <a:avLst/>
          </a:prstGeom>
          <a:noFill/>
        </p:spPr>
        <p:txBody>
          <a:bodyPr wrap="square" rtlCol="0">
            <a:spAutoFit/>
          </a:bodyPr>
          <a:lstStyle/>
          <a:p>
            <a:r>
              <a:rPr lang="zh-CN" altLang="en-US" sz="2000" dirty="0"/>
              <a:t>不可靠的网络</a:t>
            </a:r>
            <a:r>
              <a:rPr lang="en-US" altLang="zh-CN" sz="2000" dirty="0"/>
              <a:t>, </a:t>
            </a:r>
            <a:r>
              <a:rPr lang="zh-CN" altLang="en-US" sz="2000" dirty="0"/>
              <a:t>由于互联网为了充分利用资源</a:t>
            </a:r>
            <a:r>
              <a:rPr lang="en-US" altLang="zh-CN" sz="2000" dirty="0"/>
              <a:t>, </a:t>
            </a:r>
            <a:r>
              <a:rPr lang="zh-CN" altLang="en-US" sz="2000" dirty="0"/>
              <a:t>采用动态分配网络宽带的方式</a:t>
            </a:r>
            <a:r>
              <a:rPr lang="en-US" altLang="zh-CN" sz="2000" dirty="0"/>
              <a:t>, </a:t>
            </a:r>
            <a:r>
              <a:rPr lang="zh-CN" altLang="en-US" sz="2000" dirty="0"/>
              <a:t>请求会出现排队</a:t>
            </a:r>
            <a:r>
              <a:rPr lang="en-US" altLang="zh-CN" sz="2000" dirty="0"/>
              <a:t>, </a:t>
            </a:r>
            <a:r>
              <a:rPr lang="zh-CN" altLang="en-US" sz="2000" dirty="0"/>
              <a:t>响应超时等各种情况</a:t>
            </a:r>
            <a:r>
              <a:rPr lang="en-US" altLang="zh-CN" sz="2000" dirty="0"/>
              <a:t>.</a:t>
            </a:r>
          </a:p>
          <a:p>
            <a:pPr marL="342900" indent="-342900">
              <a:buFontTx/>
              <a:buChar char="-"/>
            </a:pPr>
            <a:r>
              <a:rPr lang="zh-CN" altLang="en-US" sz="2000" dirty="0"/>
              <a:t>请求可能已经丢失</a:t>
            </a:r>
            <a:r>
              <a:rPr lang="en-US" altLang="zh-CN" sz="2000" dirty="0"/>
              <a:t>.</a:t>
            </a:r>
          </a:p>
          <a:p>
            <a:pPr marL="342900" indent="-342900">
              <a:buFontTx/>
              <a:buChar char="-"/>
            </a:pPr>
            <a:r>
              <a:rPr lang="zh-CN" altLang="en-US" sz="2000" dirty="0"/>
              <a:t>请求可能正在队列中等待</a:t>
            </a:r>
            <a:r>
              <a:rPr lang="en-US" altLang="zh-CN" sz="2000" dirty="0"/>
              <a:t>, </a:t>
            </a:r>
            <a:r>
              <a:rPr lang="zh-CN" altLang="en-US" sz="2000" dirty="0"/>
              <a:t>无法马上发送</a:t>
            </a:r>
            <a:r>
              <a:rPr lang="en-US" altLang="zh-CN" sz="2000" dirty="0"/>
              <a:t>.</a:t>
            </a:r>
          </a:p>
          <a:p>
            <a:pPr marL="342900" indent="-342900">
              <a:buFontTx/>
              <a:buChar char="-"/>
            </a:pPr>
            <a:r>
              <a:rPr lang="zh-CN" altLang="en-US" sz="2000" dirty="0"/>
              <a:t>远程接收节点可能已经失效</a:t>
            </a:r>
            <a:r>
              <a:rPr lang="en-US" altLang="zh-CN" sz="2000" dirty="0"/>
              <a:t>.</a:t>
            </a:r>
          </a:p>
          <a:p>
            <a:pPr marL="342900" indent="-342900">
              <a:buFontTx/>
              <a:buChar char="-"/>
            </a:pPr>
            <a:r>
              <a:rPr lang="zh-CN" altLang="en-US" sz="2000" dirty="0"/>
              <a:t>远程接收节点可能暂时无法响应</a:t>
            </a:r>
            <a:r>
              <a:rPr lang="en-US" altLang="zh-CN" sz="2000" dirty="0"/>
              <a:t>.</a:t>
            </a:r>
          </a:p>
          <a:p>
            <a:pPr marL="342900" indent="-342900">
              <a:buFontTx/>
              <a:buChar char="-"/>
            </a:pPr>
            <a:r>
              <a:rPr lang="zh-CN" altLang="en-US" sz="2000" dirty="0"/>
              <a:t>远程接收节点已经完成了处理</a:t>
            </a:r>
            <a:r>
              <a:rPr lang="en-US" altLang="zh-CN" sz="2000" dirty="0"/>
              <a:t>, </a:t>
            </a:r>
            <a:r>
              <a:rPr lang="zh-CN" altLang="en-US" sz="2000" dirty="0"/>
              <a:t>但回复却在网络中丢失</a:t>
            </a:r>
            <a:r>
              <a:rPr lang="en-US" altLang="zh-CN" sz="2000" dirty="0"/>
              <a:t>.</a:t>
            </a:r>
          </a:p>
          <a:p>
            <a:pPr marL="342900" indent="-342900">
              <a:buFontTx/>
              <a:buChar char="-"/>
            </a:pPr>
            <a:r>
              <a:rPr lang="zh-CN" altLang="en-US" sz="2000" dirty="0"/>
              <a:t>远程接收节点已经完成了处理</a:t>
            </a:r>
            <a:r>
              <a:rPr lang="en-US" altLang="zh-CN" sz="2000" dirty="0"/>
              <a:t>, </a:t>
            </a:r>
            <a:r>
              <a:rPr lang="zh-CN" altLang="en-US" sz="2000" dirty="0"/>
              <a:t>但回复却被延迟处理</a:t>
            </a:r>
            <a:r>
              <a:rPr lang="en-US" altLang="zh-CN" sz="2000" dirty="0"/>
              <a:t>.</a:t>
            </a: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2938" y="237135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05353" y="27963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05353" y="344041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05353" y="40434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39955" y="279635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07904" y="280683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96300" y="344040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449639" y="279503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15609" y="345194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85899" y="404460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11866" y="343617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42937" y="574528"/>
            <a:ext cx="9277855" cy="1015663"/>
          </a:xfrm>
          <a:prstGeom prst="rect">
            <a:avLst/>
          </a:prstGeom>
          <a:noFill/>
        </p:spPr>
        <p:txBody>
          <a:bodyPr wrap="square" rtlCol="0">
            <a:spAutoFit/>
          </a:bodyPr>
          <a:lstStyle/>
          <a:p>
            <a:r>
              <a:rPr lang="zh-CN" altLang="en-US" sz="2000" dirty="0"/>
              <a:t>不可靠的时钟</a:t>
            </a:r>
            <a:endParaRPr lang="en-US" altLang="zh-CN" sz="2000" dirty="0"/>
          </a:p>
          <a:p>
            <a:pPr marL="342900" indent="-342900">
              <a:buFontTx/>
              <a:buChar char="-"/>
            </a:pPr>
            <a:r>
              <a:rPr lang="en-US" altLang="zh-CN" sz="2000" dirty="0"/>
              <a:t>NTP </a:t>
            </a:r>
            <a:r>
              <a:rPr lang="zh-CN" altLang="en-US" sz="2000" dirty="0"/>
              <a:t>同步受限于当时的网络环境</a:t>
            </a:r>
            <a:r>
              <a:rPr lang="en-US" altLang="zh-CN" sz="2000" dirty="0"/>
              <a:t>.</a:t>
            </a:r>
          </a:p>
          <a:p>
            <a:pPr marL="342900" indent="-342900">
              <a:buFontTx/>
              <a:buChar char="-"/>
            </a:pPr>
            <a:r>
              <a:rPr lang="en-US" altLang="zh-CN" sz="2000" dirty="0"/>
              <a:t>NTP </a:t>
            </a:r>
            <a:r>
              <a:rPr lang="zh-CN" altLang="en-US" sz="2000" dirty="0"/>
              <a:t>服务器本身问题</a:t>
            </a:r>
            <a:r>
              <a:rPr lang="en-US" altLang="zh-CN" sz="2000" dirty="0"/>
              <a:t>.</a:t>
            </a: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86059" y="502966"/>
            <a:ext cx="9277855" cy="1938992"/>
          </a:xfrm>
          <a:prstGeom prst="rect">
            <a:avLst/>
          </a:prstGeom>
          <a:noFill/>
        </p:spPr>
        <p:txBody>
          <a:bodyPr wrap="square" rtlCol="0">
            <a:spAutoFit/>
          </a:bodyPr>
          <a:lstStyle/>
          <a:p>
            <a:r>
              <a:rPr lang="zh-CN" altLang="en-US" sz="2000" dirty="0"/>
              <a:t>拜占庭故障</a:t>
            </a:r>
            <a:r>
              <a:rPr lang="en-US" altLang="zh-CN" sz="2000" dirty="0"/>
              <a:t>, </a:t>
            </a:r>
            <a:r>
              <a:rPr lang="zh-CN" altLang="en-US" sz="2000" dirty="0"/>
              <a:t>某些节点甚至不遵从协议</a:t>
            </a:r>
            <a:r>
              <a:rPr lang="en-US" altLang="zh-CN" sz="2000" dirty="0"/>
              <a:t>, </a:t>
            </a:r>
            <a:r>
              <a:rPr lang="zh-CN" altLang="en-US" sz="2000" dirty="0"/>
              <a:t>恶意攻击</a:t>
            </a:r>
            <a:r>
              <a:rPr lang="en-US" altLang="zh-CN" sz="2000" dirty="0"/>
              <a:t>, </a:t>
            </a:r>
            <a:r>
              <a:rPr lang="zh-CN" altLang="en-US" sz="2000" dirty="0"/>
              <a:t>干扰网络</a:t>
            </a:r>
            <a:r>
              <a:rPr lang="en-US" altLang="zh-CN" sz="2000" dirty="0"/>
              <a:t>.</a:t>
            </a:r>
          </a:p>
          <a:p>
            <a:pPr marL="342900" indent="-342900">
              <a:buFontTx/>
              <a:buChar char="-"/>
            </a:pPr>
            <a:r>
              <a:rPr lang="zh-CN" altLang="en-US" sz="2000" dirty="0"/>
              <a:t>航空航天领域</a:t>
            </a:r>
            <a:r>
              <a:rPr lang="en-US" altLang="zh-CN" sz="2000" dirty="0"/>
              <a:t>, </a:t>
            </a:r>
            <a:r>
              <a:rPr lang="zh-CN" altLang="en-US" sz="2000" dirty="0"/>
              <a:t>飞行控制系统由于辐射发生故障</a:t>
            </a:r>
            <a:r>
              <a:rPr lang="en-US" altLang="zh-CN" sz="2000" dirty="0"/>
              <a:t>, </a:t>
            </a:r>
            <a:r>
              <a:rPr lang="zh-CN" altLang="en-US" sz="2000" dirty="0"/>
              <a:t>行为不可预知</a:t>
            </a:r>
            <a:r>
              <a:rPr lang="en-US" altLang="zh-CN" sz="2000" dirty="0"/>
              <a:t>.</a:t>
            </a:r>
          </a:p>
          <a:p>
            <a:pPr marL="342900" indent="-342900">
              <a:buFontTx/>
              <a:buChar char="-"/>
            </a:pPr>
            <a:r>
              <a:rPr lang="zh-CN" altLang="en-US" sz="2000" dirty="0"/>
              <a:t>区块链</a:t>
            </a:r>
            <a:r>
              <a:rPr lang="en-US" altLang="zh-CN" sz="2000" dirty="0"/>
              <a:t>, </a:t>
            </a:r>
            <a:r>
              <a:rPr lang="zh-CN" altLang="en-US" sz="2000" dirty="0"/>
              <a:t>某些参与者可能会作弊</a:t>
            </a:r>
            <a:r>
              <a:rPr lang="en-US" altLang="zh-CN" sz="2000" dirty="0"/>
              <a:t>. </a:t>
            </a:r>
            <a:r>
              <a:rPr lang="zh-CN" altLang="en-US" sz="2000" dirty="0"/>
              <a:t>让互不信任的当事人就某项交易达成一致</a:t>
            </a:r>
            <a:r>
              <a:rPr lang="en-US" altLang="zh-CN" sz="2000" dirty="0"/>
              <a:t>.</a:t>
            </a:r>
          </a:p>
          <a:p>
            <a:pPr marL="800100" lvl="1" indent="-342900">
              <a:buFontTx/>
              <a:buChar char="-"/>
            </a:pPr>
            <a:r>
              <a:rPr lang="zh-CN" altLang="en-US" sz="2000" dirty="0"/>
              <a:t>工作量证明 </a:t>
            </a:r>
            <a:r>
              <a:rPr lang="en-US" altLang="zh-CN" sz="2000" dirty="0"/>
              <a:t>POW, </a:t>
            </a:r>
            <a:r>
              <a:rPr lang="zh-CN" altLang="en-US" sz="2000" dirty="0"/>
              <a:t>浪费严重</a:t>
            </a:r>
            <a:r>
              <a:rPr lang="en-US" altLang="zh-CN" sz="2000" dirty="0"/>
              <a:t>. </a:t>
            </a:r>
            <a:r>
              <a:rPr lang="zh-CN" altLang="en-US" sz="2000" dirty="0"/>
              <a:t>比特币通过 </a:t>
            </a:r>
            <a:r>
              <a:rPr lang="en-US" altLang="zh-CN" sz="2000" dirty="0"/>
              <a:t>POW </a:t>
            </a:r>
            <a:r>
              <a:rPr lang="zh-CN" altLang="en-US" sz="2000" dirty="0"/>
              <a:t>获得记账权</a:t>
            </a:r>
            <a:r>
              <a:rPr lang="en-US" altLang="zh-CN" sz="2000" dirty="0"/>
              <a:t>.</a:t>
            </a:r>
          </a:p>
          <a:p>
            <a:pPr marL="800100" lvl="1" indent="-342900">
              <a:buFontTx/>
              <a:buChar char="-"/>
            </a:pPr>
            <a:r>
              <a:rPr lang="zh-CN" altLang="en-US" sz="2000" dirty="0"/>
              <a:t>股权证明 </a:t>
            </a:r>
            <a:r>
              <a:rPr lang="en-US" altLang="zh-CN" sz="2000" dirty="0"/>
              <a:t>POS. </a:t>
            </a:r>
            <a:r>
              <a:rPr lang="zh-CN" altLang="en-US" sz="2000" dirty="0"/>
              <a:t>未来币</a:t>
            </a:r>
            <a:r>
              <a:rPr lang="en-US" altLang="zh-CN" sz="2000" dirty="0"/>
              <a:t>.</a:t>
            </a:r>
          </a:p>
          <a:p>
            <a:pPr marL="800100" lvl="1" indent="-342900">
              <a:buFontTx/>
              <a:buChar char="-"/>
            </a:pPr>
            <a:r>
              <a:rPr lang="zh-CN" altLang="en-US" sz="2000" dirty="0"/>
              <a:t>混合机制 </a:t>
            </a:r>
            <a:r>
              <a:rPr lang="en-US" altLang="zh-CN" sz="2000" dirty="0"/>
              <a:t>POW + POS. </a:t>
            </a:r>
            <a:r>
              <a:rPr lang="zh-CN" altLang="en-US" sz="2000" dirty="0"/>
              <a:t>以太坊</a:t>
            </a:r>
            <a:r>
              <a:rPr lang="en-US" altLang="zh-CN" sz="2000" dirty="0"/>
              <a:t>.</a:t>
            </a:r>
          </a:p>
        </p:txBody>
      </p:sp>
      <p:sp>
        <p:nvSpPr>
          <p:cNvPr id="5" name="文本框 4"/>
          <p:cNvSpPr txBox="1"/>
          <p:nvPr/>
        </p:nvSpPr>
        <p:spPr>
          <a:xfrm>
            <a:off x="620203" y="4185745"/>
            <a:ext cx="10893286" cy="1938992"/>
          </a:xfrm>
          <a:prstGeom prst="rect">
            <a:avLst/>
          </a:prstGeom>
          <a:noFill/>
        </p:spPr>
        <p:txBody>
          <a:bodyPr wrap="square" rtlCol="0">
            <a:spAutoFit/>
          </a:bodyPr>
          <a:lstStyle/>
          <a:p>
            <a:r>
              <a:rPr lang="zh-CN" altLang="en-US" sz="2000" dirty="0"/>
              <a:t>如何在复杂的分布式环境下做有意义的事情呢</a:t>
            </a:r>
            <a:r>
              <a:rPr lang="en-US" altLang="zh-CN" sz="2000" dirty="0"/>
              <a:t>?</a:t>
            </a:r>
          </a:p>
          <a:p>
            <a:r>
              <a:rPr lang="zh-CN" altLang="en-US" sz="2000" dirty="0"/>
              <a:t>假设模型</a:t>
            </a:r>
            <a:r>
              <a:rPr lang="en-US" altLang="zh-CN" sz="2000" dirty="0"/>
              <a:t>:</a:t>
            </a:r>
          </a:p>
          <a:p>
            <a:pPr marL="342900" indent="-342900">
              <a:buFontTx/>
              <a:buChar char="-"/>
            </a:pPr>
            <a:r>
              <a:rPr lang="en-US" altLang="zh-CN" sz="2000" dirty="0"/>
              <a:t>1. </a:t>
            </a:r>
            <a:r>
              <a:rPr lang="zh-CN" altLang="en-US" sz="2000" dirty="0"/>
              <a:t>只有在没有中央决策机制的点对点网络中</a:t>
            </a:r>
            <a:r>
              <a:rPr lang="en-US" altLang="zh-CN" sz="2000" dirty="0"/>
              <a:t>, </a:t>
            </a:r>
            <a:r>
              <a:rPr lang="zh-CN" altLang="en-US" sz="2000" dirty="0"/>
              <a:t>拜占庭容错才更有必要</a:t>
            </a:r>
            <a:r>
              <a:rPr lang="en-US" altLang="zh-CN" sz="2000" dirty="0"/>
              <a:t>. </a:t>
            </a:r>
            <a:r>
              <a:rPr lang="zh-CN" altLang="en-US" sz="2000" dirty="0"/>
              <a:t>我们假定没有拜占庭故障</a:t>
            </a:r>
            <a:r>
              <a:rPr lang="en-US" altLang="zh-CN" sz="2000" dirty="0"/>
              <a:t>, </a:t>
            </a:r>
            <a:r>
              <a:rPr lang="zh-CN" altLang="en-US" sz="2000" dirty="0"/>
              <a:t>所有节点都在自己的数据中心里</a:t>
            </a:r>
            <a:r>
              <a:rPr lang="en-US" altLang="zh-CN" sz="2000" dirty="0"/>
              <a:t>, </a:t>
            </a:r>
            <a:r>
              <a:rPr lang="zh-CN" altLang="en-US" sz="2000" dirty="0"/>
              <a:t>由一个可信任的组织集中控制</a:t>
            </a:r>
            <a:r>
              <a:rPr lang="en-US" altLang="zh-CN" sz="2000" dirty="0"/>
              <a:t>.</a:t>
            </a:r>
          </a:p>
          <a:p>
            <a:pPr marL="342900" indent="-342900">
              <a:buFontTx/>
              <a:buChar char="-"/>
            </a:pPr>
            <a:r>
              <a:rPr lang="en-US" altLang="zh-CN" sz="2000" dirty="0"/>
              <a:t>2. </a:t>
            </a:r>
            <a:r>
              <a:rPr lang="zh-CN" altLang="en-US" sz="2000" dirty="0"/>
              <a:t>计时方面</a:t>
            </a:r>
            <a:r>
              <a:rPr lang="en-US" altLang="zh-CN" sz="2000" dirty="0"/>
              <a:t>, </a:t>
            </a:r>
            <a:r>
              <a:rPr lang="zh-CN" altLang="en-US" sz="2000" dirty="0"/>
              <a:t>假定进程暂停和时钟漂移有上界</a:t>
            </a:r>
            <a:r>
              <a:rPr lang="en-US" altLang="zh-CN" sz="2000" dirty="0"/>
              <a:t>: </a:t>
            </a:r>
            <a:r>
              <a:rPr lang="zh-CN" altLang="en-US" sz="2000" dirty="0"/>
              <a:t>大多数情况下</a:t>
            </a:r>
            <a:r>
              <a:rPr lang="en-US" altLang="zh-CN" sz="2000" dirty="0"/>
              <a:t>, </a:t>
            </a:r>
            <a:r>
              <a:rPr lang="zh-CN" altLang="en-US" sz="2000" dirty="0"/>
              <a:t>网络和进程都比较稳定</a:t>
            </a:r>
            <a:r>
              <a:rPr lang="en-US" altLang="zh-CN" sz="2000" dirty="0"/>
              <a:t>.</a:t>
            </a:r>
          </a:p>
          <a:p>
            <a:pPr marL="342900" indent="-342900">
              <a:buFontTx/>
              <a:buChar char="-"/>
            </a:pPr>
            <a:r>
              <a:rPr lang="en-US" altLang="zh-CN" sz="2000" dirty="0"/>
              <a:t>3. </a:t>
            </a:r>
            <a:r>
              <a:rPr lang="zh-CN" altLang="en-US" sz="2000" dirty="0"/>
              <a:t>节点失效方面</a:t>
            </a:r>
            <a:r>
              <a:rPr lang="en-US" altLang="zh-CN" sz="2000" dirty="0"/>
              <a:t>, </a:t>
            </a:r>
            <a:r>
              <a:rPr lang="zh-CN" altLang="en-US" sz="2000" dirty="0"/>
              <a:t>假定节点可能会奔溃</a:t>
            </a:r>
            <a:r>
              <a:rPr lang="en-US" altLang="zh-CN" sz="2000" dirty="0"/>
              <a:t>, </a:t>
            </a:r>
            <a:r>
              <a:rPr lang="zh-CN" altLang="en-US" sz="2000" dirty="0"/>
              <a:t>并且会在一段时间后再其次响应</a:t>
            </a:r>
            <a:r>
              <a:rPr lang="en-US" altLang="zh-CN" sz="2000" dirty="0"/>
              <a:t>.</a:t>
            </a:r>
          </a:p>
        </p:txBody>
      </p:sp>
      <p:sp>
        <p:nvSpPr>
          <p:cNvPr id="6" name="文本框 5"/>
          <p:cNvSpPr txBox="1"/>
          <p:nvPr/>
        </p:nvSpPr>
        <p:spPr>
          <a:xfrm>
            <a:off x="898498" y="3113796"/>
            <a:ext cx="5334800" cy="400110"/>
          </a:xfrm>
          <a:prstGeom prst="rect">
            <a:avLst/>
          </a:prstGeom>
          <a:noFill/>
        </p:spPr>
        <p:txBody>
          <a:bodyPr wrap="square" rtlCol="0">
            <a:spAutoFit/>
          </a:bodyPr>
          <a:lstStyle/>
          <a:p>
            <a:r>
              <a:rPr lang="zh-CN" altLang="en-US" sz="2000" dirty="0"/>
              <a:t>墨菲定律</a:t>
            </a:r>
            <a:r>
              <a:rPr lang="en-US" altLang="zh-CN" sz="2000" dirty="0"/>
              <a:t>: </a:t>
            </a:r>
            <a:r>
              <a:rPr lang="zh-CN" altLang="en-US" sz="2000" dirty="0"/>
              <a:t>所有可能出错的事情一定会出错</a:t>
            </a:r>
            <a:r>
              <a:rPr lang="en-US" altLang="zh-CN" sz="2000" dirty="0"/>
              <a:t>.</a:t>
            </a: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369332"/>
          </a:xfrm>
          <a:prstGeom prst="rect">
            <a:avLst/>
          </a:prstGeom>
          <a:noFill/>
        </p:spPr>
        <p:txBody>
          <a:bodyPr wrap="square" rtlCol="0">
            <a:spAutoFit/>
          </a:bodyPr>
          <a:lstStyle/>
          <a:p>
            <a:r>
              <a:rPr lang="zh-CN" altLang="en-US" dirty="0"/>
              <a:t>在这种模型下</a:t>
            </a:r>
            <a:r>
              <a:rPr lang="en-US" altLang="zh-CN" dirty="0"/>
              <a:t>, </a:t>
            </a:r>
            <a:r>
              <a:rPr lang="zh-CN" altLang="en-US" dirty="0"/>
              <a:t>期望能够解决什么问题呢</a:t>
            </a:r>
            <a:r>
              <a:rPr lang="en-US" altLang="zh-CN" dirty="0"/>
              <a:t>? </a:t>
            </a:r>
          </a:p>
        </p:txBody>
      </p:sp>
      <p:sp>
        <p:nvSpPr>
          <p:cNvPr id="5" name="文本框 4"/>
          <p:cNvSpPr txBox="1"/>
          <p:nvPr/>
        </p:nvSpPr>
        <p:spPr>
          <a:xfrm>
            <a:off x="905369" y="1892814"/>
            <a:ext cx="10319481" cy="2031325"/>
          </a:xfrm>
          <a:prstGeom prst="rect">
            <a:avLst/>
          </a:prstGeom>
          <a:noFill/>
        </p:spPr>
        <p:txBody>
          <a:bodyPr wrap="square" rtlCol="0">
            <a:spAutoFit/>
          </a:bodyPr>
          <a:lstStyle/>
          <a:p>
            <a:r>
              <a:rPr lang="zh-CN" altLang="en-US" dirty="0"/>
              <a:t>复仇者联盟</a:t>
            </a:r>
            <a:r>
              <a:rPr lang="en-US" altLang="zh-CN" dirty="0"/>
              <a:t>4: </a:t>
            </a:r>
            <a:r>
              <a:rPr lang="zh-CN" altLang="en-US" dirty="0"/>
              <a:t>时空劫持</a:t>
            </a:r>
            <a:r>
              <a:rPr lang="en-US" altLang="zh-CN" dirty="0"/>
              <a:t>: </a:t>
            </a:r>
            <a:r>
              <a:rPr lang="zh-CN" altLang="en-US" dirty="0"/>
              <a:t>宇宙还是同一个宇宙</a:t>
            </a:r>
            <a:r>
              <a:rPr lang="en-US" altLang="zh-CN" dirty="0"/>
              <a:t>, </a:t>
            </a:r>
            <a:r>
              <a:rPr lang="zh-CN" altLang="en-US" dirty="0"/>
              <a:t>回到的过去就是现在的未来</a:t>
            </a:r>
            <a:r>
              <a:rPr lang="en-US" altLang="zh-CN" dirty="0"/>
              <a:t>, </a:t>
            </a:r>
            <a:r>
              <a:rPr lang="zh-CN" altLang="en-US" dirty="0"/>
              <a:t>我们的现在就是未来的过去</a:t>
            </a:r>
            <a:r>
              <a:rPr lang="en-US" altLang="zh-CN" dirty="0"/>
              <a:t>.</a:t>
            </a:r>
            <a:r>
              <a:rPr lang="zh-CN" altLang="en-US" dirty="0"/>
              <a:t>钢铁侠还专门做了一个莫比乌斯环的模型</a:t>
            </a:r>
            <a:r>
              <a:rPr lang="en-US" altLang="zh-CN" dirty="0"/>
              <a:t>. </a:t>
            </a:r>
            <a:r>
              <a:rPr lang="zh-CN" altLang="en-US" dirty="0"/>
              <a:t>验证其正确性</a:t>
            </a:r>
            <a:r>
              <a:rPr lang="en-US" altLang="zh-CN" dirty="0"/>
              <a:t>.</a:t>
            </a:r>
          </a:p>
          <a:p>
            <a:r>
              <a:rPr lang="zh-CN" altLang="en-US" dirty="0"/>
              <a:t>回到过去拿宝石</a:t>
            </a:r>
            <a:r>
              <a:rPr lang="en-US" altLang="zh-CN" dirty="0"/>
              <a:t>, </a:t>
            </a:r>
            <a:r>
              <a:rPr lang="zh-CN" altLang="en-US" dirty="0"/>
              <a:t>胜利后还是要把宝石还回去</a:t>
            </a:r>
            <a:r>
              <a:rPr lang="en-US" altLang="zh-CN" dirty="0"/>
              <a:t>, </a:t>
            </a:r>
            <a:r>
              <a:rPr lang="zh-CN" altLang="en-US" dirty="0"/>
              <a:t>确保不会产生平行宇宙</a:t>
            </a:r>
            <a:r>
              <a:rPr lang="en-US" altLang="zh-CN" dirty="0"/>
              <a:t>. </a:t>
            </a:r>
            <a:r>
              <a:rPr lang="zh-CN" altLang="en-US" dirty="0"/>
              <a:t>强调不要做对过去有重大影响的事情</a:t>
            </a:r>
            <a:r>
              <a:rPr lang="en-US" altLang="zh-CN" dirty="0"/>
              <a:t>. </a:t>
            </a:r>
            <a:r>
              <a:rPr lang="zh-CN" altLang="en-US" dirty="0"/>
              <a:t>侧面说明了顺序和因果关系的重要性</a:t>
            </a:r>
            <a:r>
              <a:rPr lang="en-US" altLang="zh-CN" dirty="0"/>
              <a:t>.</a:t>
            </a:r>
          </a:p>
          <a:p>
            <a:r>
              <a:rPr lang="zh-CN" altLang="en-US" dirty="0"/>
              <a:t>这个在单节点系统中可以通过事务实现</a:t>
            </a:r>
            <a:r>
              <a:rPr lang="en-US" altLang="zh-CN" dirty="0"/>
              <a:t>. </a:t>
            </a:r>
            <a:r>
              <a:rPr lang="zh-CN" altLang="en-US" dirty="0"/>
              <a:t>在分布式系统中</a:t>
            </a:r>
            <a:r>
              <a:rPr lang="en-US" altLang="zh-CN" dirty="0"/>
              <a:t>,</a:t>
            </a:r>
            <a:r>
              <a:rPr lang="zh-CN" altLang="en-US" dirty="0"/>
              <a:t>多个节点由于网络和时间的复杂性</a:t>
            </a:r>
            <a:r>
              <a:rPr lang="en-US" altLang="zh-CN" dirty="0"/>
              <a:t>, </a:t>
            </a:r>
            <a:r>
              <a:rPr lang="zh-CN" altLang="en-US" dirty="0"/>
              <a:t>更需要确保顺序和因果关系</a:t>
            </a:r>
            <a:r>
              <a:rPr lang="en-US" altLang="zh-CN" dirty="0"/>
              <a:t>.  </a:t>
            </a:r>
            <a:r>
              <a:rPr lang="zh-CN" altLang="en-US" dirty="0"/>
              <a:t>比如</a:t>
            </a:r>
            <a:r>
              <a:rPr lang="en-US" altLang="zh-CN" dirty="0"/>
              <a:t>: </a:t>
            </a:r>
            <a:r>
              <a:rPr lang="zh-CN" altLang="en-US" dirty="0"/>
              <a:t>看直播</a:t>
            </a:r>
            <a:r>
              <a:rPr lang="en-US" altLang="zh-CN" dirty="0"/>
              <a:t>, </a:t>
            </a:r>
            <a:r>
              <a:rPr lang="zh-CN" altLang="en-US" dirty="0"/>
              <a:t>中国队赢了</a:t>
            </a:r>
            <a:r>
              <a:rPr lang="en-US" altLang="zh-CN" dirty="0"/>
              <a:t>, </a:t>
            </a:r>
            <a:r>
              <a:rPr lang="zh-CN" altLang="en-US" dirty="0"/>
              <a:t>平局哦</a:t>
            </a:r>
            <a:r>
              <a:rPr lang="en-US" altLang="zh-CN" dirty="0"/>
              <a:t>.</a:t>
            </a:r>
          </a:p>
          <a:p>
            <a:r>
              <a:rPr lang="zh-CN" altLang="en-US" dirty="0"/>
              <a:t>使得整个系统看起来好像只有一个数据副本</a:t>
            </a:r>
            <a:r>
              <a:rPr lang="en-US" altLang="zh-CN" dirty="0"/>
              <a:t>. </a:t>
            </a:r>
            <a:r>
              <a:rPr lang="zh-CN" altLang="en-US" dirty="0"/>
              <a:t>称为可线性化</a:t>
            </a:r>
            <a:r>
              <a:rPr lang="en-US" altLang="zh-CN" dirty="0"/>
              <a:t>.</a:t>
            </a: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0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646331"/>
          </a:xfrm>
          <a:prstGeom prst="rect">
            <a:avLst/>
          </a:prstGeom>
          <a:noFill/>
        </p:spPr>
        <p:txBody>
          <a:bodyPr wrap="square" rtlCol="0">
            <a:spAutoFit/>
          </a:bodyPr>
          <a:lstStyle/>
          <a:p>
            <a:r>
              <a:rPr lang="zh-CN" altLang="en-US" dirty="0"/>
              <a:t>原子提交</a:t>
            </a:r>
            <a:r>
              <a:rPr lang="en-US" altLang="zh-CN" dirty="0"/>
              <a:t>.</a:t>
            </a:r>
          </a:p>
          <a:p>
            <a:r>
              <a:rPr lang="zh-CN" altLang="en-US" dirty="0"/>
              <a:t>单节点执行事务时</a:t>
            </a:r>
            <a:r>
              <a:rPr lang="en-US" altLang="zh-CN" dirty="0"/>
              <a:t>, </a:t>
            </a:r>
            <a:r>
              <a:rPr lang="zh-CN" altLang="en-US" dirty="0"/>
              <a:t>要么全部成功</a:t>
            </a:r>
            <a:r>
              <a:rPr lang="en-US" altLang="zh-CN" dirty="0"/>
              <a:t>, </a:t>
            </a:r>
            <a:r>
              <a:rPr lang="zh-CN" altLang="en-US" dirty="0"/>
              <a:t>要么全部失败</a:t>
            </a:r>
            <a:r>
              <a:rPr lang="en-US" altLang="zh-CN" dirty="0"/>
              <a:t>, </a:t>
            </a:r>
            <a:r>
              <a:rPr lang="zh-CN" altLang="en-US" dirty="0"/>
              <a:t>希望在多节点上也能满足原子性</a:t>
            </a:r>
            <a:r>
              <a:rPr lang="en-US" altLang="zh-CN" dirty="0"/>
              <a:t>.</a:t>
            </a:r>
          </a:p>
        </p:txBody>
      </p:sp>
      <p:sp>
        <p:nvSpPr>
          <p:cNvPr id="5" name="文本框 4"/>
          <p:cNvSpPr txBox="1"/>
          <p:nvPr/>
        </p:nvSpPr>
        <p:spPr>
          <a:xfrm>
            <a:off x="907760" y="1997102"/>
            <a:ext cx="10319481" cy="646331"/>
          </a:xfrm>
          <a:prstGeom prst="rect">
            <a:avLst/>
          </a:prstGeom>
          <a:noFill/>
        </p:spPr>
        <p:txBody>
          <a:bodyPr wrap="square" rtlCol="0">
            <a:spAutoFit/>
          </a:bodyPr>
          <a:lstStyle/>
          <a:p>
            <a:r>
              <a:rPr lang="zh-CN" altLang="en-US" dirty="0"/>
              <a:t>锁与租约 </a:t>
            </a:r>
            <a:r>
              <a:rPr lang="en-US" altLang="zh-CN" dirty="0"/>
              <a:t>/ </a:t>
            </a:r>
            <a:r>
              <a:rPr lang="zh-CN" altLang="en-US" dirty="0"/>
              <a:t>唯一性约束</a:t>
            </a:r>
            <a:r>
              <a:rPr lang="en-US" altLang="zh-CN" dirty="0"/>
              <a:t>.</a:t>
            </a:r>
          </a:p>
          <a:p>
            <a:r>
              <a:rPr lang="zh-CN" altLang="en-US" dirty="0"/>
              <a:t>客户端争夺锁时</a:t>
            </a:r>
            <a:r>
              <a:rPr lang="en-US" altLang="zh-CN" dirty="0"/>
              <a:t>, </a:t>
            </a:r>
            <a:r>
              <a:rPr lang="zh-CN" altLang="en-US" dirty="0"/>
              <a:t>要决定其中的一个成功</a:t>
            </a:r>
            <a:r>
              <a:rPr lang="en-US" altLang="zh-CN" dirty="0"/>
              <a:t>, </a:t>
            </a:r>
            <a:r>
              <a:rPr lang="zh-CN" altLang="en-US" dirty="0"/>
              <a:t>其他失败</a:t>
            </a:r>
            <a:r>
              <a:rPr lang="en-US" altLang="zh-CN" dirty="0"/>
              <a:t>.</a:t>
            </a:r>
          </a:p>
        </p:txBody>
      </p:sp>
      <p:sp>
        <p:nvSpPr>
          <p:cNvPr id="7" name="文本框 6"/>
          <p:cNvSpPr txBox="1"/>
          <p:nvPr/>
        </p:nvSpPr>
        <p:spPr>
          <a:xfrm>
            <a:off x="907759" y="3207025"/>
            <a:ext cx="10319481" cy="646331"/>
          </a:xfrm>
          <a:prstGeom prst="rect">
            <a:avLst/>
          </a:prstGeom>
          <a:noFill/>
        </p:spPr>
        <p:txBody>
          <a:bodyPr wrap="square" rtlCol="0">
            <a:spAutoFit/>
          </a:bodyPr>
          <a:lstStyle/>
          <a:p>
            <a:r>
              <a:rPr lang="zh-CN" altLang="en-US" dirty="0"/>
              <a:t>成员 </a:t>
            </a:r>
            <a:r>
              <a:rPr lang="en-US" altLang="zh-CN" dirty="0"/>
              <a:t>/ </a:t>
            </a:r>
            <a:r>
              <a:rPr lang="zh-CN" altLang="en-US" dirty="0"/>
              <a:t>协调服务</a:t>
            </a:r>
            <a:r>
              <a:rPr lang="en-US" altLang="zh-CN" dirty="0"/>
              <a:t>.</a:t>
            </a:r>
          </a:p>
          <a:p>
            <a:r>
              <a:rPr lang="zh-CN" altLang="en-US" dirty="0"/>
              <a:t>确定哪些节点处于活动状态</a:t>
            </a:r>
            <a:r>
              <a:rPr lang="en-US" altLang="zh-CN" dirty="0"/>
              <a:t>, </a:t>
            </a:r>
            <a:r>
              <a:rPr lang="zh-CN" altLang="en-US" dirty="0"/>
              <a:t>让所有节点就节点的存活状态达成一致</a:t>
            </a:r>
            <a:r>
              <a:rPr lang="en-US" altLang="zh-CN" dirty="0"/>
              <a:t>.</a:t>
            </a:r>
          </a:p>
        </p:txBody>
      </p:sp>
      <p:sp>
        <p:nvSpPr>
          <p:cNvPr id="8" name="文本框 7"/>
          <p:cNvSpPr txBox="1"/>
          <p:nvPr/>
        </p:nvSpPr>
        <p:spPr>
          <a:xfrm>
            <a:off x="907759" y="4980540"/>
            <a:ext cx="10319481" cy="646331"/>
          </a:xfrm>
          <a:prstGeom prst="rect">
            <a:avLst/>
          </a:prstGeom>
          <a:noFill/>
        </p:spPr>
        <p:txBody>
          <a:bodyPr wrap="square" rtlCol="0">
            <a:spAutoFit/>
          </a:bodyPr>
          <a:lstStyle/>
          <a:p>
            <a:r>
              <a:rPr lang="zh-CN" altLang="en-US" dirty="0"/>
              <a:t>抽象出一个更统一的概念</a:t>
            </a:r>
            <a:r>
              <a:rPr lang="en-US" altLang="zh-CN" dirty="0"/>
              <a:t>:</a:t>
            </a:r>
          </a:p>
          <a:p>
            <a:r>
              <a:rPr lang="zh-CN" altLang="en-US" dirty="0"/>
              <a:t>共识</a:t>
            </a:r>
            <a:r>
              <a:rPr lang="en-US" altLang="zh-CN" dirty="0"/>
              <a:t>: </a:t>
            </a:r>
            <a:r>
              <a:rPr lang="zh-CN" altLang="en-US" dirty="0"/>
              <a:t>让多个节点就某一项提议达成一致</a:t>
            </a:r>
            <a:r>
              <a:rPr lang="en-US" altLang="zh-CN" dirty="0"/>
              <a:t>.</a:t>
            </a:r>
          </a:p>
        </p:txBody>
      </p:sp>
    </p:spTree>
    <p:extLst>
      <p:ext uri="{BB962C8B-B14F-4D97-AF65-F5344CB8AC3E}">
        <p14:creationId xmlns:p14="http://schemas.microsoft.com/office/powerpoint/2010/main" val="252374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7523" y="727544"/>
            <a:ext cx="10319481" cy="1477328"/>
          </a:xfrm>
          <a:prstGeom prst="rect">
            <a:avLst/>
          </a:prstGeom>
          <a:noFill/>
        </p:spPr>
        <p:txBody>
          <a:bodyPr wrap="square" rtlCol="0">
            <a:spAutoFit/>
          </a:bodyPr>
          <a:lstStyle/>
          <a:p>
            <a:r>
              <a:rPr lang="zh-CN" altLang="en-US" dirty="0"/>
              <a:t>共识算法需要满足以下性质</a:t>
            </a:r>
            <a:r>
              <a:rPr lang="en-US" altLang="zh-CN" dirty="0"/>
              <a:t>:</a:t>
            </a:r>
          </a:p>
          <a:p>
            <a:pPr marL="285750" indent="-285750">
              <a:buFontTx/>
              <a:buChar char="-"/>
            </a:pPr>
            <a:r>
              <a:rPr lang="zh-CN" altLang="en-US" dirty="0"/>
              <a:t>协商一致性</a:t>
            </a:r>
            <a:endParaRPr lang="en-US" altLang="zh-CN" dirty="0"/>
          </a:p>
          <a:p>
            <a:pPr marL="285750" indent="-285750">
              <a:buFontTx/>
              <a:buChar char="-"/>
            </a:pPr>
            <a:r>
              <a:rPr lang="zh-CN" altLang="en-US" dirty="0"/>
              <a:t>诚实性</a:t>
            </a:r>
            <a:endParaRPr lang="en-US" altLang="zh-CN" dirty="0"/>
          </a:p>
          <a:p>
            <a:pPr marL="285750" indent="-285750">
              <a:buFontTx/>
              <a:buChar char="-"/>
            </a:pPr>
            <a:r>
              <a:rPr lang="zh-CN" altLang="en-US" dirty="0"/>
              <a:t>合法性</a:t>
            </a:r>
            <a:endParaRPr lang="en-US" altLang="zh-CN" dirty="0"/>
          </a:p>
          <a:p>
            <a:pPr marL="285750" indent="-285750">
              <a:buFontTx/>
              <a:buChar char="-"/>
            </a:pPr>
            <a:r>
              <a:rPr lang="zh-CN" altLang="en-US" dirty="0"/>
              <a:t>可终止性</a:t>
            </a:r>
            <a:r>
              <a:rPr lang="en-US" altLang="zh-CN" dirty="0"/>
              <a:t>: </a:t>
            </a:r>
            <a:r>
              <a:rPr lang="zh-CN" altLang="en-US" dirty="0"/>
              <a:t>容错</a:t>
            </a:r>
            <a:r>
              <a:rPr lang="en-US" altLang="zh-CN" dirty="0"/>
              <a:t>, </a:t>
            </a:r>
            <a:r>
              <a:rPr lang="zh-CN" altLang="en-US" dirty="0"/>
              <a:t>强调共识算法不能原地空转</a:t>
            </a:r>
            <a:r>
              <a:rPr lang="en-US" altLang="zh-CN" dirty="0"/>
              <a:t>, </a:t>
            </a:r>
            <a:r>
              <a:rPr lang="zh-CN" altLang="en-US" dirty="0"/>
              <a:t>即使出现某些节点故障</a:t>
            </a:r>
            <a:r>
              <a:rPr lang="en-US" altLang="zh-CN" dirty="0"/>
              <a:t>, </a:t>
            </a:r>
            <a:r>
              <a:rPr lang="zh-CN" altLang="en-US" dirty="0"/>
              <a:t>其他节点也必须最终做出决定</a:t>
            </a:r>
            <a:r>
              <a:rPr lang="en-US" altLang="zh-CN" dirty="0"/>
              <a:t>.</a:t>
            </a:r>
          </a:p>
        </p:txBody>
      </p:sp>
      <p:sp>
        <p:nvSpPr>
          <p:cNvPr id="5" name="文本框 4"/>
          <p:cNvSpPr txBox="1"/>
          <p:nvPr/>
        </p:nvSpPr>
        <p:spPr>
          <a:xfrm>
            <a:off x="837523" y="3684478"/>
            <a:ext cx="10319481" cy="369332"/>
          </a:xfrm>
          <a:prstGeom prst="rect">
            <a:avLst/>
          </a:prstGeom>
          <a:noFill/>
        </p:spPr>
        <p:txBody>
          <a:bodyPr wrap="square" rtlCol="0">
            <a:spAutoFit/>
          </a:bodyPr>
          <a:lstStyle/>
          <a:p>
            <a:r>
              <a:rPr lang="zh-CN" altLang="en-US" dirty="0"/>
              <a:t>两阶段提交 </a:t>
            </a:r>
            <a:r>
              <a:rPr lang="en-US" altLang="zh-CN" dirty="0"/>
              <a:t>(two-phase commit, 2PC)</a:t>
            </a:r>
          </a:p>
        </p:txBody>
      </p:sp>
      <p:sp>
        <p:nvSpPr>
          <p:cNvPr id="6" name="文本框 5"/>
          <p:cNvSpPr txBox="1"/>
          <p:nvPr/>
        </p:nvSpPr>
        <p:spPr>
          <a:xfrm>
            <a:off x="837523" y="2691890"/>
            <a:ext cx="10319481" cy="646331"/>
          </a:xfrm>
          <a:prstGeom prst="rect">
            <a:avLst/>
          </a:prstGeom>
          <a:noFill/>
        </p:spPr>
        <p:txBody>
          <a:bodyPr wrap="square" rtlCol="0">
            <a:spAutoFit/>
          </a:bodyPr>
          <a:lstStyle/>
          <a:p>
            <a:r>
              <a:rPr lang="en-US" altLang="zh-CN" dirty="0">
                <a:hlinkClick r:id="rId2"/>
              </a:rPr>
              <a:t>https://draveness.me/consensus</a:t>
            </a:r>
            <a:endParaRPr lang="en-US" altLang="zh-CN" dirty="0"/>
          </a:p>
          <a:p>
            <a:r>
              <a:rPr lang="en-US" altLang="zh-CN" dirty="0">
                <a:hlinkClick r:id="rId3"/>
              </a:rPr>
              <a:t>https://matt33.com/2018/07/08/distribute-system-consistency-protocol/</a:t>
            </a:r>
            <a:endParaRPr lang="en-US" altLang="zh-CN" dirty="0"/>
          </a:p>
        </p:txBody>
      </p:sp>
      <p:sp>
        <p:nvSpPr>
          <p:cNvPr id="7" name="矩形 6"/>
          <p:cNvSpPr/>
          <p:nvPr/>
        </p:nvSpPr>
        <p:spPr>
          <a:xfrm>
            <a:off x="837523" y="440006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099938" y="4825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99938" y="54691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99938" y="607216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34540" y="4825063"/>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02489" y="4835547"/>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90885" y="546911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244224" y="4823738"/>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10194" y="548064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80484" y="6073314"/>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506451" y="5464885"/>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1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157" y="718641"/>
            <a:ext cx="10319481" cy="923330"/>
          </a:xfrm>
          <a:prstGeom prst="rect">
            <a:avLst/>
          </a:prstGeom>
          <a:noFill/>
        </p:spPr>
        <p:txBody>
          <a:bodyPr wrap="square" rtlCol="0">
            <a:spAutoFit/>
          </a:bodyPr>
          <a:lstStyle/>
          <a:p>
            <a:r>
              <a:rPr lang="zh-CN" altLang="en-US" dirty="0"/>
              <a:t>两阶段提交核心</a:t>
            </a:r>
            <a:r>
              <a:rPr lang="en-US" altLang="zh-CN" dirty="0"/>
              <a:t>:</a:t>
            </a:r>
          </a:p>
          <a:p>
            <a:pPr marL="285750" indent="-285750">
              <a:buFontTx/>
              <a:buChar char="-"/>
            </a:pPr>
            <a:r>
              <a:rPr lang="zh-CN" altLang="en-US" dirty="0"/>
              <a:t>当参与者投票 </a:t>
            </a:r>
            <a:r>
              <a:rPr lang="en-US" altLang="zh-CN" dirty="0"/>
              <a:t>`</a:t>
            </a:r>
            <a:r>
              <a:rPr lang="zh-CN" altLang="en-US" dirty="0"/>
              <a:t>是</a:t>
            </a:r>
            <a:r>
              <a:rPr lang="en-US" altLang="zh-CN" dirty="0"/>
              <a:t>`, </a:t>
            </a:r>
            <a:r>
              <a:rPr lang="zh-CN" altLang="en-US" dirty="0"/>
              <a:t>做出了肯定的承诺</a:t>
            </a:r>
            <a:r>
              <a:rPr lang="en-US" altLang="zh-CN" dirty="0"/>
              <a:t>.</a:t>
            </a:r>
          </a:p>
          <a:p>
            <a:pPr marL="285750" indent="-285750">
              <a:buFontTx/>
              <a:buChar char="-"/>
            </a:pPr>
            <a:r>
              <a:rPr lang="zh-CN" altLang="en-US" dirty="0"/>
              <a:t>当协调者做出决定</a:t>
            </a:r>
            <a:r>
              <a:rPr lang="en-US" altLang="zh-CN" dirty="0"/>
              <a:t>, </a:t>
            </a:r>
            <a:r>
              <a:rPr lang="zh-CN" altLang="en-US" dirty="0"/>
              <a:t>这个决定也是不可撤销的</a:t>
            </a:r>
            <a:r>
              <a:rPr lang="en-US" altLang="zh-CN" dirty="0"/>
              <a:t>.</a:t>
            </a:r>
          </a:p>
        </p:txBody>
      </p:sp>
      <p:sp>
        <p:nvSpPr>
          <p:cNvPr id="5" name="文本框 4"/>
          <p:cNvSpPr txBox="1"/>
          <p:nvPr/>
        </p:nvSpPr>
        <p:spPr>
          <a:xfrm>
            <a:off x="731764" y="2286024"/>
            <a:ext cx="10319481" cy="646331"/>
          </a:xfrm>
          <a:prstGeom prst="rect">
            <a:avLst/>
          </a:prstGeom>
          <a:noFill/>
        </p:spPr>
        <p:txBody>
          <a:bodyPr wrap="square" rtlCol="0">
            <a:spAutoFit/>
          </a:bodyPr>
          <a:lstStyle/>
          <a:p>
            <a:r>
              <a:rPr lang="zh-CN" altLang="en-US" dirty="0"/>
              <a:t>两阶段提交的缺陷</a:t>
            </a:r>
            <a:r>
              <a:rPr lang="en-US" altLang="zh-CN" dirty="0"/>
              <a:t>:</a:t>
            </a:r>
          </a:p>
          <a:p>
            <a:pPr marL="285750" indent="-285750">
              <a:buFontTx/>
              <a:buChar char="-"/>
            </a:pPr>
            <a:r>
              <a:rPr lang="zh-CN" altLang="en-US" dirty="0"/>
              <a:t>协调者发生故障</a:t>
            </a:r>
            <a:r>
              <a:rPr lang="en-US" altLang="zh-CN" dirty="0"/>
              <a:t>, </a:t>
            </a:r>
            <a:r>
              <a:rPr lang="zh-CN" altLang="en-US" dirty="0"/>
              <a:t>参与者只能持续等待</a:t>
            </a:r>
            <a:r>
              <a:rPr lang="en-US" altLang="zh-CN" dirty="0"/>
              <a:t>.</a:t>
            </a:r>
          </a:p>
        </p:txBody>
      </p:sp>
      <p:sp>
        <p:nvSpPr>
          <p:cNvPr id="6" name="矩形 5"/>
          <p:cNvSpPr/>
          <p:nvPr/>
        </p:nvSpPr>
        <p:spPr>
          <a:xfrm>
            <a:off x="734156" y="354132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996571" y="396632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96571" y="461037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96571" y="521342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31173" y="396632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99122" y="397680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187518" y="461037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40857" y="396499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06827" y="462190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7117" y="521457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03084" y="460614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2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35520"/>
            <a:ext cx="10319481" cy="646331"/>
          </a:xfrm>
          <a:prstGeom prst="rect">
            <a:avLst/>
          </a:prstGeom>
          <a:noFill/>
        </p:spPr>
        <p:txBody>
          <a:bodyPr wrap="square" rtlCol="0">
            <a:spAutoFit/>
          </a:bodyPr>
          <a:lstStyle/>
          <a:p>
            <a:r>
              <a:rPr lang="en-US" altLang="zh-CN" dirty="0"/>
              <a:t>Paxos, Raft, Zab </a:t>
            </a:r>
            <a:r>
              <a:rPr lang="zh-CN" altLang="en-US" dirty="0"/>
              <a:t>算法</a:t>
            </a:r>
            <a:r>
              <a:rPr lang="en-US" altLang="zh-CN" dirty="0"/>
              <a:t>.</a:t>
            </a:r>
          </a:p>
          <a:p>
            <a:r>
              <a:rPr lang="zh-CN" altLang="en-US" dirty="0"/>
              <a:t>共同的设计思想</a:t>
            </a:r>
            <a:r>
              <a:rPr lang="en-US" altLang="zh-CN" dirty="0"/>
              <a:t>: </a:t>
            </a:r>
            <a:r>
              <a:rPr lang="zh-CN" altLang="en-US" dirty="0"/>
              <a:t>采用全序关系广播 </a:t>
            </a:r>
            <a:r>
              <a:rPr lang="en-US" altLang="zh-CN" dirty="0"/>
              <a:t>/ </a:t>
            </a:r>
            <a:r>
              <a:rPr lang="zh-CN" altLang="en-US" dirty="0"/>
              <a:t>原子广播</a:t>
            </a:r>
            <a:r>
              <a:rPr lang="en-US" altLang="zh-CN" dirty="0"/>
              <a:t>.</a:t>
            </a:r>
          </a:p>
        </p:txBody>
      </p:sp>
      <p:sp>
        <p:nvSpPr>
          <p:cNvPr id="5" name="文本框 4"/>
          <p:cNvSpPr txBox="1"/>
          <p:nvPr/>
        </p:nvSpPr>
        <p:spPr>
          <a:xfrm>
            <a:off x="827180" y="1909662"/>
            <a:ext cx="10319481" cy="1754326"/>
          </a:xfrm>
          <a:prstGeom prst="rect">
            <a:avLst/>
          </a:prstGeom>
          <a:noFill/>
        </p:spPr>
        <p:txBody>
          <a:bodyPr wrap="square" rtlCol="0">
            <a:spAutoFit/>
          </a:bodyPr>
          <a:lstStyle/>
          <a:p>
            <a:r>
              <a:rPr lang="zh-CN" altLang="en-US" dirty="0"/>
              <a:t>全序关系广播需要满足以下两个基本安全属性</a:t>
            </a:r>
            <a:r>
              <a:rPr lang="en-US" altLang="zh-CN" dirty="0"/>
              <a:t>:</a:t>
            </a:r>
          </a:p>
          <a:p>
            <a:pPr marL="285750" indent="-285750">
              <a:buFontTx/>
              <a:buChar char="-"/>
            </a:pPr>
            <a:r>
              <a:rPr lang="zh-CN" altLang="en-US" dirty="0"/>
              <a:t>可靠发送</a:t>
            </a:r>
            <a:r>
              <a:rPr lang="en-US" altLang="zh-CN" dirty="0"/>
              <a:t>: </a:t>
            </a:r>
            <a:r>
              <a:rPr lang="zh-CN" altLang="en-US" dirty="0"/>
              <a:t>没有消息丢失</a:t>
            </a:r>
            <a:r>
              <a:rPr lang="en-US" altLang="zh-CN" dirty="0"/>
              <a:t>, </a:t>
            </a:r>
            <a:r>
              <a:rPr lang="zh-CN" altLang="en-US" dirty="0"/>
              <a:t>如果消息到达了某一个节点</a:t>
            </a:r>
            <a:r>
              <a:rPr lang="en-US" altLang="zh-CN" dirty="0"/>
              <a:t>, </a:t>
            </a:r>
            <a:r>
              <a:rPr lang="zh-CN" altLang="en-US" dirty="0"/>
              <a:t>则它一定要发送到所有节点</a:t>
            </a:r>
            <a:r>
              <a:rPr lang="en-US" altLang="zh-CN" dirty="0"/>
              <a:t>.</a:t>
            </a:r>
          </a:p>
          <a:p>
            <a:pPr marL="285750" indent="-285750">
              <a:buFontTx/>
              <a:buChar char="-"/>
            </a:pPr>
            <a:r>
              <a:rPr lang="zh-CN" altLang="en-US" dirty="0"/>
              <a:t>严格有序</a:t>
            </a:r>
            <a:r>
              <a:rPr lang="en-US" altLang="zh-CN" dirty="0"/>
              <a:t>: </a:t>
            </a:r>
            <a:r>
              <a:rPr lang="zh-CN" altLang="en-US" dirty="0"/>
              <a:t>消息总是以相同的顺序发送给每个节点</a:t>
            </a:r>
            <a:r>
              <a:rPr lang="en-US" altLang="zh-CN" dirty="0"/>
              <a:t>.</a:t>
            </a:r>
          </a:p>
          <a:p>
            <a:r>
              <a:rPr lang="zh-CN" altLang="en-US" dirty="0"/>
              <a:t>即使节点或网络故障</a:t>
            </a:r>
            <a:r>
              <a:rPr lang="en-US" altLang="zh-CN" dirty="0"/>
              <a:t>, </a:t>
            </a:r>
            <a:r>
              <a:rPr lang="zh-CN" altLang="en-US" dirty="0"/>
              <a:t>全序关系广播也必须保证以上两条</a:t>
            </a:r>
            <a:r>
              <a:rPr lang="en-US" altLang="zh-CN" dirty="0"/>
              <a:t>. </a:t>
            </a:r>
            <a:r>
              <a:rPr lang="zh-CN" altLang="en-US" dirty="0"/>
              <a:t>算法要求继续重试</a:t>
            </a:r>
            <a:r>
              <a:rPr lang="en-US" altLang="zh-CN" dirty="0"/>
              <a:t>, </a:t>
            </a:r>
            <a:r>
              <a:rPr lang="zh-CN" altLang="en-US" dirty="0"/>
              <a:t>直到最终网络修复</a:t>
            </a:r>
            <a:r>
              <a:rPr lang="en-US" altLang="zh-CN" dirty="0"/>
              <a:t>, </a:t>
            </a:r>
            <a:r>
              <a:rPr lang="zh-CN" altLang="en-US" dirty="0"/>
              <a:t>消息以正确的顺序发送成功</a:t>
            </a:r>
            <a:r>
              <a:rPr lang="en-US" altLang="zh-CN" dirty="0"/>
              <a:t>.</a:t>
            </a:r>
          </a:p>
          <a:p>
            <a:r>
              <a:rPr lang="zh-CN" altLang="en-US" dirty="0"/>
              <a:t>消息的传递可以认为是追加一条日志</a:t>
            </a:r>
            <a:r>
              <a:rPr lang="en-US" altLang="zh-CN" dirty="0"/>
              <a:t>, </a:t>
            </a:r>
            <a:r>
              <a:rPr lang="zh-CN" altLang="en-US" dirty="0"/>
              <a:t>将日志发送到所有的节点</a:t>
            </a:r>
            <a:r>
              <a:rPr lang="en-US" altLang="zh-CN" dirty="0"/>
              <a:t>.</a:t>
            </a:r>
          </a:p>
        </p:txBody>
      </p:sp>
      <p:sp>
        <p:nvSpPr>
          <p:cNvPr id="6" name="文本框 5"/>
          <p:cNvSpPr txBox="1"/>
          <p:nvPr/>
        </p:nvSpPr>
        <p:spPr>
          <a:xfrm>
            <a:off x="827180" y="4191800"/>
            <a:ext cx="10319481" cy="1477328"/>
          </a:xfrm>
          <a:prstGeom prst="rect">
            <a:avLst/>
          </a:prstGeom>
          <a:noFill/>
        </p:spPr>
        <p:txBody>
          <a:bodyPr wrap="square" rtlCol="0">
            <a:spAutoFit/>
          </a:bodyPr>
          <a:lstStyle/>
          <a:p>
            <a:r>
              <a:rPr lang="zh-CN" altLang="en-US" dirty="0"/>
              <a:t>全序关系广播相当于持续的多轮共识</a:t>
            </a:r>
            <a:r>
              <a:rPr lang="en-US" altLang="zh-CN" dirty="0"/>
              <a:t>:</a:t>
            </a:r>
          </a:p>
          <a:p>
            <a:pPr marL="285750" indent="-285750">
              <a:buFontTx/>
              <a:buChar char="-"/>
            </a:pPr>
            <a:r>
              <a:rPr lang="zh-CN" altLang="en-US" dirty="0"/>
              <a:t>由于协商一致性</a:t>
            </a:r>
            <a:r>
              <a:rPr lang="en-US" altLang="zh-CN" dirty="0"/>
              <a:t>, </a:t>
            </a:r>
            <a:r>
              <a:rPr lang="zh-CN" altLang="en-US" dirty="0"/>
              <a:t>所有节点决定以相同的顺序发送相同的消息</a:t>
            </a:r>
            <a:r>
              <a:rPr lang="en-US" altLang="zh-CN" dirty="0"/>
              <a:t>.</a:t>
            </a:r>
          </a:p>
          <a:p>
            <a:pPr marL="285750" indent="-285750">
              <a:buFontTx/>
              <a:buChar char="-"/>
            </a:pPr>
            <a:r>
              <a:rPr lang="zh-CN" altLang="en-US" dirty="0"/>
              <a:t>由于诚实性</a:t>
            </a:r>
            <a:r>
              <a:rPr lang="en-US" altLang="zh-CN" dirty="0"/>
              <a:t>, </a:t>
            </a:r>
            <a:r>
              <a:rPr lang="zh-CN" altLang="en-US" dirty="0"/>
              <a:t>消息不能重复发送</a:t>
            </a:r>
            <a:r>
              <a:rPr lang="en-US" altLang="zh-CN" dirty="0"/>
              <a:t>.</a:t>
            </a:r>
          </a:p>
          <a:p>
            <a:pPr marL="285750" indent="-285750">
              <a:buFontTx/>
              <a:buChar char="-"/>
            </a:pPr>
            <a:r>
              <a:rPr lang="zh-CN" altLang="en-US" dirty="0"/>
              <a:t>由于合法性</a:t>
            </a:r>
            <a:r>
              <a:rPr lang="en-US" altLang="zh-CN" dirty="0"/>
              <a:t>, </a:t>
            </a:r>
            <a:r>
              <a:rPr lang="zh-CN" altLang="en-US" dirty="0"/>
              <a:t>消息不会被破坏</a:t>
            </a:r>
            <a:r>
              <a:rPr lang="en-US" altLang="zh-CN" dirty="0"/>
              <a:t>, </a:t>
            </a:r>
            <a:r>
              <a:rPr lang="zh-CN" altLang="en-US" dirty="0"/>
              <a:t>也不是凭空捏造的</a:t>
            </a:r>
            <a:r>
              <a:rPr lang="en-US" altLang="zh-CN" dirty="0"/>
              <a:t>.</a:t>
            </a:r>
          </a:p>
          <a:p>
            <a:pPr marL="285750" indent="-285750">
              <a:buFontTx/>
              <a:buChar char="-"/>
            </a:pPr>
            <a:r>
              <a:rPr lang="zh-CN" altLang="en-US" dirty="0"/>
              <a:t>由于可终止性</a:t>
            </a:r>
            <a:r>
              <a:rPr lang="en-US" altLang="zh-CN" dirty="0"/>
              <a:t>, </a:t>
            </a:r>
            <a:r>
              <a:rPr lang="zh-CN" altLang="en-US" dirty="0"/>
              <a:t>消息不会丢失</a:t>
            </a:r>
            <a:r>
              <a:rPr lang="en-US" altLang="zh-CN" dirty="0"/>
              <a:t>.</a:t>
            </a:r>
          </a:p>
        </p:txBody>
      </p:sp>
    </p:spTree>
    <p:extLst>
      <p:ext uri="{BB962C8B-B14F-4D97-AF65-F5344CB8AC3E}">
        <p14:creationId xmlns:p14="http://schemas.microsoft.com/office/powerpoint/2010/main" val="117316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178" y="406944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593" y="449444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593" y="513849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593" y="574154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00809" y="4482914"/>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88399" y="514872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7178" y="2003850"/>
            <a:ext cx="10319481" cy="1200329"/>
          </a:xfrm>
          <a:prstGeom prst="rect">
            <a:avLst/>
          </a:prstGeom>
          <a:noFill/>
        </p:spPr>
        <p:txBody>
          <a:bodyPr wrap="square" rtlCol="0">
            <a:spAutoFit/>
          </a:bodyPr>
          <a:lstStyle/>
          <a:p>
            <a:r>
              <a:rPr lang="en-US" altLang="zh-CN" dirty="0"/>
              <a:t>ZooKeeper </a:t>
            </a:r>
            <a:r>
              <a:rPr lang="zh-CN" altLang="en-US" dirty="0"/>
              <a:t>是主从模式的</a:t>
            </a:r>
            <a:r>
              <a:rPr lang="en-US" altLang="zh-CN" dirty="0"/>
              <a:t>, </a:t>
            </a:r>
            <a:r>
              <a:rPr lang="zh-CN" altLang="en-US" dirty="0"/>
              <a:t>具体实现如下</a:t>
            </a:r>
            <a:r>
              <a:rPr lang="en-US" altLang="zh-CN" dirty="0"/>
              <a:t>:</a:t>
            </a:r>
          </a:p>
          <a:p>
            <a:pPr marL="285750" indent="-285750">
              <a:buFontTx/>
              <a:buChar char="-"/>
            </a:pPr>
            <a:r>
              <a:rPr lang="en-US" altLang="zh-CN" dirty="0"/>
              <a:t>Leader </a:t>
            </a:r>
            <a:r>
              <a:rPr lang="zh-CN" altLang="en-US" dirty="0"/>
              <a:t>向所有 </a:t>
            </a:r>
            <a:r>
              <a:rPr lang="en-US" altLang="zh-CN" dirty="0"/>
              <a:t>Follower </a:t>
            </a:r>
            <a:r>
              <a:rPr lang="zh-CN" altLang="en-US" dirty="0"/>
              <a:t>发送一个 </a:t>
            </a:r>
            <a:r>
              <a:rPr lang="en-US" altLang="zh-CN" dirty="0"/>
              <a:t>Proposal </a:t>
            </a:r>
            <a:r>
              <a:rPr lang="zh-CN" altLang="en-US" dirty="0"/>
              <a:t>消息 </a:t>
            </a:r>
            <a:r>
              <a:rPr lang="en-US" altLang="zh-CN" dirty="0"/>
              <a:t>p.</a:t>
            </a:r>
          </a:p>
          <a:p>
            <a:pPr marL="285750" indent="-285750">
              <a:buFontTx/>
              <a:buChar char="-"/>
            </a:pPr>
            <a:r>
              <a:rPr lang="zh-CN" altLang="en-US" dirty="0"/>
              <a:t>当一个 </a:t>
            </a:r>
            <a:r>
              <a:rPr lang="en-US" altLang="zh-CN" dirty="0"/>
              <a:t>Follower </a:t>
            </a:r>
            <a:r>
              <a:rPr lang="zh-CN" altLang="en-US" dirty="0"/>
              <a:t>接收到消息 </a:t>
            </a:r>
            <a:r>
              <a:rPr lang="en-US" altLang="zh-CN" dirty="0"/>
              <a:t>p </a:t>
            </a:r>
            <a:r>
              <a:rPr lang="zh-CN" altLang="en-US" dirty="0"/>
              <a:t>后</a:t>
            </a:r>
            <a:r>
              <a:rPr lang="en-US" altLang="zh-CN" dirty="0"/>
              <a:t>, </a:t>
            </a:r>
            <a:r>
              <a:rPr lang="zh-CN" altLang="en-US" dirty="0"/>
              <a:t>会响应 </a:t>
            </a:r>
            <a:r>
              <a:rPr lang="en-US" altLang="zh-CN" dirty="0"/>
              <a:t>Leader </a:t>
            </a:r>
            <a:r>
              <a:rPr lang="zh-CN" altLang="en-US" dirty="0"/>
              <a:t>一个 </a:t>
            </a:r>
            <a:r>
              <a:rPr lang="en-US" altLang="zh-CN" dirty="0"/>
              <a:t>ACK, </a:t>
            </a:r>
            <a:r>
              <a:rPr lang="zh-CN" altLang="en-US" dirty="0"/>
              <a:t>表示已接收该 </a:t>
            </a:r>
            <a:r>
              <a:rPr lang="en-US" altLang="zh-CN" dirty="0"/>
              <a:t>Proposal.</a:t>
            </a:r>
          </a:p>
          <a:p>
            <a:pPr marL="285750" indent="-285750">
              <a:buFontTx/>
              <a:buChar char="-"/>
            </a:pPr>
            <a:r>
              <a:rPr lang="zh-CN" altLang="en-US" dirty="0"/>
              <a:t>当收到仲裁量的服务器发送的确认消息后</a:t>
            </a:r>
            <a:r>
              <a:rPr lang="en-US" altLang="zh-CN" dirty="0"/>
              <a:t>, Leader </a:t>
            </a:r>
            <a:r>
              <a:rPr lang="zh-CN" altLang="en-US" dirty="0"/>
              <a:t>就发送消息通知 </a:t>
            </a:r>
            <a:r>
              <a:rPr lang="en-US" altLang="zh-CN" dirty="0"/>
              <a:t>Follower </a:t>
            </a:r>
            <a:r>
              <a:rPr lang="zh-CN" altLang="en-US" dirty="0"/>
              <a:t>进行提交</a:t>
            </a:r>
            <a:r>
              <a:rPr lang="en-US" altLang="zh-CN" dirty="0"/>
              <a:t>.</a:t>
            </a:r>
          </a:p>
        </p:txBody>
      </p:sp>
      <p:cxnSp>
        <p:nvCxnSpPr>
          <p:cNvPr id="19" name="直接箭头连接符 18"/>
          <p:cNvCxnSpPr/>
          <p:nvPr/>
        </p:nvCxnSpPr>
        <p:spPr>
          <a:xfrm>
            <a:off x="4469905" y="4505973"/>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495" y="5159322"/>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92280" y="4491615"/>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79870" y="5157423"/>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27178" y="681785"/>
            <a:ext cx="10319481" cy="369332"/>
          </a:xfrm>
          <a:prstGeom prst="rect">
            <a:avLst/>
          </a:prstGeom>
          <a:noFill/>
        </p:spPr>
        <p:txBody>
          <a:bodyPr wrap="square" rtlCol="0">
            <a:spAutoFit/>
          </a:bodyPr>
          <a:lstStyle/>
          <a:p>
            <a:r>
              <a:rPr lang="en-US" altLang="zh-CN" dirty="0"/>
              <a:t>ZooKeeper: </a:t>
            </a:r>
            <a:r>
              <a:rPr lang="zh-CN" altLang="en-US" dirty="0"/>
              <a:t>内嵌 </a:t>
            </a:r>
            <a:r>
              <a:rPr lang="en-US" altLang="zh-CN" dirty="0"/>
              <a:t>ZooKeeper </a:t>
            </a:r>
            <a:r>
              <a:rPr lang="zh-CN" altLang="en-US" dirty="0"/>
              <a:t>原子广播协议 </a:t>
            </a:r>
            <a:r>
              <a:rPr lang="en-US" altLang="zh-CN" dirty="0"/>
              <a:t>(ZooKeeper Atomic Broadcast protocol, Zab).</a:t>
            </a:r>
          </a:p>
        </p:txBody>
      </p:sp>
      <p:sp>
        <p:nvSpPr>
          <p:cNvPr id="29" name="文本框 28"/>
          <p:cNvSpPr txBox="1"/>
          <p:nvPr/>
        </p:nvSpPr>
        <p:spPr>
          <a:xfrm>
            <a:off x="827178" y="1342817"/>
            <a:ext cx="10319481" cy="369332"/>
          </a:xfrm>
          <a:prstGeom prst="rect">
            <a:avLst/>
          </a:prstGeom>
          <a:noFill/>
        </p:spPr>
        <p:txBody>
          <a:bodyPr wrap="square" rtlCol="0">
            <a:spAutoFit/>
          </a:bodyPr>
          <a:lstStyle/>
          <a:p>
            <a:r>
              <a:rPr lang="en-US" altLang="zh-CN" dirty="0">
                <a:hlinkClick r:id="rId2"/>
              </a:rPr>
              <a:t>https://blog.csdn.net/qq_28674045/article/details/51392523</a:t>
            </a:r>
            <a:endParaRPr lang="en-US" altLang="zh-CN" dirty="0"/>
          </a:p>
        </p:txBody>
      </p:sp>
    </p:spTree>
    <p:extLst>
      <p:ext uri="{BB962C8B-B14F-4D97-AF65-F5344CB8AC3E}">
        <p14:creationId xmlns:p14="http://schemas.microsoft.com/office/powerpoint/2010/main" val="323113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032" y="753347"/>
            <a:ext cx="10319481" cy="646331"/>
          </a:xfrm>
          <a:prstGeom prst="rect">
            <a:avLst/>
          </a:prstGeom>
          <a:noFill/>
        </p:spPr>
        <p:txBody>
          <a:bodyPr wrap="square" rtlCol="0">
            <a:spAutoFit/>
          </a:bodyPr>
          <a:lstStyle/>
          <a:p>
            <a:r>
              <a:rPr lang="en-US" altLang="zh-CN" dirty="0"/>
              <a:t>ZooKeeper is a distributed, open-source coordination service for distributed applications.</a:t>
            </a:r>
          </a:p>
          <a:p>
            <a:r>
              <a:rPr lang="en-US" altLang="zh-CN" dirty="0"/>
              <a:t>ZooKeeper </a:t>
            </a:r>
            <a:r>
              <a:rPr lang="zh-CN" altLang="en-US" dirty="0"/>
              <a:t>是一个用于分布式应用程序的开源分布式协调服务</a:t>
            </a:r>
            <a:r>
              <a:rPr lang="en-US" altLang="zh-CN" dirty="0"/>
              <a:t>.</a:t>
            </a:r>
          </a:p>
        </p:txBody>
      </p:sp>
      <p:sp>
        <p:nvSpPr>
          <p:cNvPr id="5" name="文本框 4"/>
          <p:cNvSpPr txBox="1"/>
          <p:nvPr/>
        </p:nvSpPr>
        <p:spPr>
          <a:xfrm>
            <a:off x="851032" y="1677023"/>
            <a:ext cx="10319481" cy="1477328"/>
          </a:xfrm>
          <a:prstGeom prst="rect">
            <a:avLst/>
          </a:prstGeom>
          <a:noFill/>
        </p:spPr>
        <p:txBody>
          <a:bodyPr wrap="square" rtlCol="0">
            <a:spAutoFit/>
          </a:bodyPr>
          <a:lstStyle/>
          <a:p>
            <a:r>
              <a:rPr lang="zh-CN" altLang="en-US" dirty="0"/>
              <a:t>设计目标</a:t>
            </a:r>
            <a:r>
              <a:rPr lang="en-US" altLang="zh-CN" dirty="0"/>
              <a:t>:</a:t>
            </a:r>
          </a:p>
          <a:p>
            <a:pPr marL="285750" indent="-285750">
              <a:buFontTx/>
              <a:buChar char="-"/>
            </a:pPr>
            <a:r>
              <a:rPr lang="zh-CN" altLang="en-US" dirty="0"/>
              <a:t>简单</a:t>
            </a:r>
            <a:endParaRPr lang="en-US" altLang="zh-CN" dirty="0"/>
          </a:p>
          <a:p>
            <a:pPr marL="285750" indent="-285750">
              <a:buFontTx/>
              <a:buChar char="-"/>
            </a:pPr>
            <a:r>
              <a:rPr lang="zh-CN" altLang="en-US" dirty="0"/>
              <a:t>多节点 </a:t>
            </a:r>
            <a:r>
              <a:rPr lang="en-US" altLang="zh-CN" dirty="0"/>
              <a:t>/ </a:t>
            </a:r>
            <a:r>
              <a:rPr lang="zh-CN" altLang="en-US" dirty="0"/>
              <a:t>多副本</a:t>
            </a:r>
            <a:endParaRPr lang="en-US" altLang="zh-CN" dirty="0"/>
          </a:p>
          <a:p>
            <a:pPr marL="285750" indent="-285750">
              <a:buFontTx/>
              <a:buChar char="-"/>
            </a:pPr>
            <a:r>
              <a:rPr lang="zh-CN" altLang="en-US" dirty="0"/>
              <a:t>有序</a:t>
            </a:r>
            <a:endParaRPr lang="en-US" altLang="zh-CN" dirty="0"/>
          </a:p>
          <a:p>
            <a:pPr marL="285750" indent="-285750">
              <a:buFontTx/>
              <a:buChar char="-"/>
            </a:pPr>
            <a:r>
              <a:rPr lang="zh-CN" altLang="en-US" dirty="0"/>
              <a:t>高性能</a:t>
            </a:r>
            <a:endParaRPr lang="en-US" altLang="zh-CN" dirty="0"/>
          </a:p>
        </p:txBody>
      </p:sp>
      <p:pic>
        <p:nvPicPr>
          <p:cNvPr id="1026" name="Picture 2" descr="ZooKeeper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2" y="3757699"/>
            <a:ext cx="5715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7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5130" y="1072724"/>
            <a:ext cx="10319481" cy="369332"/>
          </a:xfrm>
          <a:prstGeom prst="rect">
            <a:avLst/>
          </a:prstGeom>
          <a:noFill/>
        </p:spPr>
        <p:txBody>
          <a:bodyPr wrap="square" rtlCol="0">
            <a:spAutoFit/>
          </a:bodyPr>
          <a:lstStyle/>
          <a:p>
            <a:r>
              <a:rPr lang="zh-CN" altLang="en-US" dirty="0"/>
              <a:t>高性能</a:t>
            </a:r>
            <a:r>
              <a:rPr lang="en-US" altLang="zh-CN" dirty="0"/>
              <a:t>, </a:t>
            </a:r>
            <a:r>
              <a:rPr lang="zh-CN" altLang="en-US" dirty="0"/>
              <a:t>高可用</a:t>
            </a:r>
            <a:endParaRPr lang="en-US" altLang="zh-CN" dirty="0"/>
          </a:p>
        </p:txBody>
      </p:sp>
      <p:pic>
        <p:nvPicPr>
          <p:cNvPr id="3074" name="Picture 2" descr="ZooKeeper Throughput as the Read-Write Ratio V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84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912372"/>
            <a:ext cx="9573128" cy="1200329"/>
          </a:xfrm>
          <a:prstGeom prst="rect">
            <a:avLst/>
          </a:prstGeom>
          <a:noFill/>
        </p:spPr>
        <p:txBody>
          <a:bodyPr wrap="square" rtlCol="0">
            <a:spAutoFit/>
          </a:bodyPr>
          <a:lstStyle/>
          <a:p>
            <a:r>
              <a:rPr lang="zh-CN" altLang="en-US" dirty="0"/>
              <a:t>数据模型</a:t>
            </a:r>
            <a:r>
              <a:rPr lang="en-US" altLang="zh-CN" dirty="0"/>
              <a:t>.</a:t>
            </a:r>
          </a:p>
          <a:p>
            <a:pPr marL="285750" indent="-285750">
              <a:buFontTx/>
              <a:buChar char="-"/>
            </a:pPr>
            <a:r>
              <a:rPr lang="zh-CN" altLang="en-US" dirty="0"/>
              <a:t>类似文件系统</a:t>
            </a:r>
            <a:r>
              <a:rPr lang="en-US" altLang="zh-CN" dirty="0"/>
              <a:t>.</a:t>
            </a:r>
          </a:p>
          <a:p>
            <a:pPr marL="285750" indent="-285750">
              <a:buFontTx/>
              <a:buChar char="-"/>
            </a:pPr>
            <a:r>
              <a:rPr lang="en-US" altLang="zh-CN" dirty="0"/>
              <a:t>ACL</a:t>
            </a:r>
          </a:p>
          <a:p>
            <a:pPr marL="285750" indent="-285750">
              <a:buFontTx/>
              <a:buChar char="-"/>
            </a:pPr>
            <a:r>
              <a:rPr lang="zh-CN" altLang="en-US" dirty="0"/>
              <a:t>持久节点和临时节点</a:t>
            </a:r>
            <a:r>
              <a:rPr lang="en-US" altLang="zh-CN" dirty="0"/>
              <a:t>.</a:t>
            </a:r>
          </a:p>
        </p:txBody>
      </p:sp>
      <p:pic>
        <p:nvPicPr>
          <p:cNvPr id="2050" name="Picture 2" descr="ZooKeeper's Hierarchical Name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9" y="2512627"/>
            <a:ext cx="42100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3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865" y="889843"/>
            <a:ext cx="9573128" cy="1477328"/>
          </a:xfrm>
          <a:prstGeom prst="rect">
            <a:avLst/>
          </a:prstGeom>
          <a:noFill/>
        </p:spPr>
        <p:txBody>
          <a:bodyPr wrap="square" rtlCol="0">
            <a:spAutoFit/>
          </a:bodyPr>
          <a:lstStyle/>
          <a:p>
            <a:r>
              <a:rPr lang="zh-CN" altLang="en-US" dirty="0"/>
              <a:t>角色</a:t>
            </a:r>
            <a:r>
              <a:rPr lang="en-US" altLang="zh-CN" dirty="0"/>
              <a:t>:</a:t>
            </a:r>
          </a:p>
          <a:p>
            <a:pPr marL="285750" indent="-285750">
              <a:buFontTx/>
              <a:buChar char="-"/>
            </a:pPr>
            <a:r>
              <a:rPr lang="en-US" altLang="zh-CN" dirty="0"/>
              <a:t>Leader</a:t>
            </a:r>
          </a:p>
          <a:p>
            <a:pPr marL="285750" indent="-285750">
              <a:buFontTx/>
              <a:buChar char="-"/>
            </a:pPr>
            <a:r>
              <a:rPr lang="en-US" altLang="zh-CN" dirty="0"/>
              <a:t>Follower</a:t>
            </a:r>
          </a:p>
          <a:p>
            <a:pPr marL="285750" indent="-285750">
              <a:buFontTx/>
              <a:buChar char="-"/>
            </a:pPr>
            <a:r>
              <a:rPr lang="en-US" altLang="zh-CN" dirty="0"/>
              <a:t>Observer</a:t>
            </a:r>
          </a:p>
          <a:p>
            <a:endParaRPr lang="en-US" altLang="zh-CN" dirty="0"/>
          </a:p>
        </p:txBody>
      </p:sp>
      <p:sp>
        <p:nvSpPr>
          <p:cNvPr id="6" name="文本框 5"/>
          <p:cNvSpPr txBox="1"/>
          <p:nvPr/>
        </p:nvSpPr>
        <p:spPr>
          <a:xfrm>
            <a:off x="1041865" y="3296640"/>
            <a:ext cx="9573128" cy="1200329"/>
          </a:xfrm>
          <a:prstGeom prst="rect">
            <a:avLst/>
          </a:prstGeom>
          <a:noFill/>
        </p:spPr>
        <p:txBody>
          <a:bodyPr wrap="square" rtlCol="0">
            <a:spAutoFit/>
          </a:bodyPr>
          <a:lstStyle/>
          <a:p>
            <a:r>
              <a:rPr lang="zh-CN" altLang="en-US" dirty="0"/>
              <a:t>会话</a:t>
            </a:r>
            <a:r>
              <a:rPr lang="en-US" altLang="zh-CN" dirty="0"/>
              <a:t>:</a:t>
            </a:r>
          </a:p>
          <a:p>
            <a:pPr marL="285750" indent="-285750">
              <a:buFontTx/>
              <a:buChar char="-"/>
            </a:pPr>
            <a:r>
              <a:rPr lang="zh-CN" altLang="en-US" dirty="0"/>
              <a:t>客户端建立连接</a:t>
            </a:r>
            <a:endParaRPr lang="en-US" altLang="zh-CN" dirty="0"/>
          </a:p>
          <a:p>
            <a:pPr marL="285750" indent="-285750">
              <a:buFontTx/>
              <a:buChar char="-"/>
            </a:pPr>
            <a:r>
              <a:rPr lang="zh-CN" altLang="en-US" dirty="0"/>
              <a:t>增删改查</a:t>
            </a:r>
            <a:endParaRPr lang="en-US" altLang="zh-CN" dirty="0"/>
          </a:p>
          <a:p>
            <a:pPr marL="285750" indent="-285750">
              <a:buFontTx/>
              <a:buChar char="-"/>
            </a:pPr>
            <a:r>
              <a:rPr lang="en-US" altLang="zh-CN" dirty="0"/>
              <a:t>Watcher </a:t>
            </a:r>
            <a:r>
              <a:rPr lang="zh-CN" altLang="en-US" dirty="0"/>
              <a:t>机制</a:t>
            </a:r>
            <a:endParaRPr lang="en-US" altLang="zh-CN" dirty="0"/>
          </a:p>
        </p:txBody>
      </p:sp>
    </p:spTree>
    <p:extLst>
      <p:ext uri="{BB962C8B-B14F-4D97-AF65-F5344CB8AC3E}">
        <p14:creationId xmlns:p14="http://schemas.microsoft.com/office/powerpoint/2010/main" val="432452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369332"/>
          </a:xfrm>
          <a:prstGeom prst="rect">
            <a:avLst/>
          </a:prstGeom>
          <a:noFill/>
        </p:spPr>
        <p:txBody>
          <a:bodyPr wrap="square" rtlCol="0">
            <a:spAutoFit/>
          </a:bodyPr>
          <a:lstStyle/>
          <a:p>
            <a:r>
              <a:rPr lang="zh-CN" altLang="en-US" dirty="0"/>
              <a:t>内存数据</a:t>
            </a:r>
            <a:endParaRPr lang="en-US" altLang="zh-CN" dirty="0"/>
          </a:p>
        </p:txBody>
      </p:sp>
      <p:sp>
        <p:nvSpPr>
          <p:cNvPr id="5" name="文本框 4"/>
          <p:cNvSpPr txBox="1"/>
          <p:nvPr/>
        </p:nvSpPr>
        <p:spPr>
          <a:xfrm>
            <a:off x="970304" y="3798898"/>
            <a:ext cx="9573128" cy="369332"/>
          </a:xfrm>
          <a:prstGeom prst="rect">
            <a:avLst/>
          </a:prstGeom>
          <a:noFill/>
        </p:spPr>
        <p:txBody>
          <a:bodyPr wrap="square" rtlCol="0">
            <a:spAutoFit/>
          </a:bodyPr>
          <a:lstStyle/>
          <a:p>
            <a:r>
              <a:rPr lang="zh-CN" altLang="en-US" dirty="0"/>
              <a:t>快照</a:t>
            </a:r>
            <a:endParaRPr lang="en-US" altLang="zh-CN" dirty="0"/>
          </a:p>
        </p:txBody>
      </p:sp>
      <p:sp>
        <p:nvSpPr>
          <p:cNvPr id="6" name="文本框 5"/>
          <p:cNvSpPr txBox="1"/>
          <p:nvPr/>
        </p:nvSpPr>
        <p:spPr>
          <a:xfrm>
            <a:off x="970304" y="2416696"/>
            <a:ext cx="9573128" cy="369332"/>
          </a:xfrm>
          <a:prstGeom prst="rect">
            <a:avLst/>
          </a:prstGeom>
          <a:noFill/>
        </p:spPr>
        <p:txBody>
          <a:bodyPr wrap="square" rtlCol="0">
            <a:spAutoFit/>
          </a:bodyPr>
          <a:lstStyle/>
          <a:p>
            <a:r>
              <a:rPr lang="zh-CN" altLang="en-US" dirty="0"/>
              <a:t>事务日志</a:t>
            </a:r>
            <a:endParaRPr lang="en-US" altLang="zh-CN" dirty="0"/>
          </a:p>
        </p:txBody>
      </p:sp>
    </p:spTree>
    <p:extLst>
      <p:ext uri="{BB962C8B-B14F-4D97-AF65-F5344CB8AC3E}">
        <p14:creationId xmlns:p14="http://schemas.microsoft.com/office/powerpoint/2010/main" val="3815281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477328"/>
          </a:xfrm>
          <a:prstGeom prst="rect">
            <a:avLst/>
          </a:prstGeom>
          <a:noFill/>
        </p:spPr>
        <p:txBody>
          <a:bodyPr wrap="square" rtlCol="0">
            <a:spAutoFit/>
          </a:bodyPr>
          <a:lstStyle/>
          <a:p>
            <a:r>
              <a:rPr lang="en-US" altLang="zh-CN" dirty="0"/>
              <a:t>ZooKeeper </a:t>
            </a:r>
            <a:r>
              <a:rPr lang="zh-CN" altLang="en-US" dirty="0"/>
              <a:t>除了满足在假设的模型下期望的解决的问题</a:t>
            </a:r>
            <a:r>
              <a:rPr lang="en-US" altLang="zh-CN" dirty="0"/>
              <a:t>, </a:t>
            </a:r>
            <a:r>
              <a:rPr lang="zh-CN" altLang="en-US" dirty="0"/>
              <a:t>在实际当中有哪些应用呢</a:t>
            </a:r>
            <a:r>
              <a:rPr lang="en-US" altLang="zh-CN" dirty="0"/>
              <a:t>?</a:t>
            </a:r>
          </a:p>
          <a:p>
            <a:pPr marL="285750" indent="-285750">
              <a:buFontTx/>
              <a:buChar char="-"/>
            </a:pPr>
            <a:r>
              <a:rPr lang="en-US" altLang="zh-CN" dirty="0"/>
              <a:t>Hadoop</a:t>
            </a:r>
          </a:p>
          <a:p>
            <a:pPr marL="285750" indent="-285750">
              <a:buFontTx/>
              <a:buChar char="-"/>
            </a:pPr>
            <a:r>
              <a:rPr lang="en-US" altLang="zh-CN" dirty="0"/>
              <a:t>Hbase</a:t>
            </a:r>
          </a:p>
          <a:p>
            <a:pPr marL="285750" indent="-285750">
              <a:buFontTx/>
              <a:buChar char="-"/>
            </a:pPr>
            <a:r>
              <a:rPr lang="en-US" altLang="zh-CN" dirty="0"/>
              <a:t>Kafka</a:t>
            </a:r>
          </a:p>
          <a:p>
            <a:pPr marL="285750" indent="-285750">
              <a:buFontTx/>
              <a:buChar char="-"/>
            </a:pPr>
            <a:r>
              <a:rPr lang="en-US" altLang="zh-CN" dirty="0"/>
              <a:t>Dubbo</a:t>
            </a:r>
          </a:p>
        </p:txBody>
      </p:sp>
      <p:sp>
        <p:nvSpPr>
          <p:cNvPr id="5" name="文本框 4"/>
          <p:cNvSpPr txBox="1"/>
          <p:nvPr/>
        </p:nvSpPr>
        <p:spPr>
          <a:xfrm>
            <a:off x="986207" y="3711434"/>
            <a:ext cx="9573128" cy="369332"/>
          </a:xfrm>
          <a:prstGeom prst="rect">
            <a:avLst/>
          </a:prstGeom>
          <a:noFill/>
        </p:spPr>
        <p:txBody>
          <a:bodyPr wrap="square" rtlCol="0">
            <a:spAutoFit/>
          </a:bodyPr>
          <a:lstStyle/>
          <a:p>
            <a:r>
              <a:rPr lang="zh-CN" altLang="en-US" dirty="0"/>
              <a:t>通过 </a:t>
            </a:r>
            <a:r>
              <a:rPr lang="en-US" altLang="zh-CN" dirty="0"/>
              <a:t>Shell </a:t>
            </a:r>
            <a:r>
              <a:rPr lang="zh-CN" altLang="en-US" dirty="0"/>
              <a:t>实现一个主从模式的例子</a:t>
            </a:r>
            <a:endParaRPr lang="en-US" altLang="zh-CN" dirty="0"/>
          </a:p>
        </p:txBody>
      </p:sp>
      <p:sp>
        <p:nvSpPr>
          <p:cNvPr id="6" name="文本框 5"/>
          <p:cNvSpPr txBox="1"/>
          <p:nvPr/>
        </p:nvSpPr>
        <p:spPr>
          <a:xfrm>
            <a:off x="986207" y="4969066"/>
            <a:ext cx="9573128" cy="369332"/>
          </a:xfrm>
          <a:prstGeom prst="rect">
            <a:avLst/>
          </a:prstGeom>
          <a:noFill/>
        </p:spPr>
        <p:txBody>
          <a:bodyPr wrap="square" rtlCol="0">
            <a:spAutoFit/>
          </a:bodyPr>
          <a:lstStyle/>
          <a:p>
            <a:r>
              <a:rPr lang="en-US" altLang="zh-CN" dirty="0"/>
              <a:t>Configurator </a:t>
            </a:r>
            <a:r>
              <a:rPr lang="zh-CN" altLang="en-US" dirty="0"/>
              <a:t>注册中心应用</a:t>
            </a:r>
            <a:endParaRPr lang="en-US" altLang="zh-CN" dirty="0"/>
          </a:p>
        </p:txBody>
      </p:sp>
    </p:spTree>
    <p:extLst>
      <p:ext uri="{BB962C8B-B14F-4D97-AF65-F5344CB8AC3E}">
        <p14:creationId xmlns:p14="http://schemas.microsoft.com/office/powerpoint/2010/main" val="29800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数据应用开发遇到的复杂状况</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3" y="2742640"/>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数据库软件或硬件随时失效，应用程序随时奔溃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06323"/>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事务作为一个抽象层，将应用程序的多个读，写操作捆绑在一起形成一个逻辑单元，从而简化了应用层的处理逻辑 。</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68769" y="2698728"/>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2008</Words>
  <Application>Microsoft Office PowerPoint</Application>
  <PresentationFormat>宽屏</PresentationFormat>
  <Paragraphs>181</Paragraphs>
  <Slides>25</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685</cp:revision>
  <dcterms:created xsi:type="dcterms:W3CDTF">2019-05-04T05:38:13Z</dcterms:created>
  <dcterms:modified xsi:type="dcterms:W3CDTF">2019-05-05T16:08:39Z</dcterms:modified>
</cp:coreProperties>
</file>