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90" r:id="rId20"/>
    <p:sldId id="283" r:id="rId21"/>
    <p:sldId id="270" r:id="rId22"/>
    <p:sldId id="271" r:id="rId23"/>
    <p:sldId id="284" r:id="rId24"/>
    <p:sldId id="285" r:id="rId25"/>
    <p:sldId id="272" r:id="rId26"/>
    <p:sldId id="273" r:id="rId27"/>
    <p:sldId id="275" r:id="rId28"/>
    <p:sldId id="274" r:id="rId29"/>
    <p:sldId id="286" r:id="rId30"/>
    <p:sldId id="276" r:id="rId31"/>
    <p:sldId id="287" r:id="rId32"/>
    <p:sldId id="288" r:id="rId33"/>
    <p:sldId id="289" r:id="rId34"/>
    <p:sldId id="277" r:id="rId35"/>
    <p:sldId id="278" r:id="rId36"/>
    <p:sldId id="291" r:id="rId37"/>
    <p:sldId id="292" r:id="rId38"/>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2452" autoAdjust="0"/>
  </p:normalViewPr>
  <p:slideViewPr>
    <p:cSldViewPr snapToGrid="0">
      <p:cViewPr varScale="1">
        <p:scale>
          <a:sx n="58" d="100"/>
          <a:sy n="58" d="100"/>
        </p:scale>
        <p:origin x="103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a:t>
            </a:r>
            <a:r>
              <a:rPr lang="ja-JP" altLang="en-US">
                <a:ea typeface="等线"/>
              </a:rPr>
              <a:t>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接下来聊一聊具体的工程实践：ZooKeeper</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简单：通过抽象出多层级的目录，节点，锁等概念，将复杂的分布式协调工作进行简化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的数据模型是一颗有层级的树，类似文件系统，使用 / 分割。</a:t>
            </a:r>
            <a:endParaRPr lang="en-US" altLang="ja-JP"/>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a:latin typeface="Calibri"/>
                <a:ea typeface="游ゴシック"/>
                <a:cs typeface="Calibri"/>
              </a:rPr>
              <a:t>是主从模式的，所以会有主节点 Leader，从节点 Follower，还有观察节点 Observer。</a:t>
            </a:r>
            <a:endParaRPr lang="en-US" altLang="ja-JP">
              <a:latin typeface="Calibri"/>
              <a:ea typeface="游ゴシック"/>
              <a:cs typeface="Calibri"/>
            </a:endParaRPr>
          </a:p>
          <a:p>
            <a:r>
              <a:rPr lang="ja-JP" altLang="en-US">
                <a:latin typeface="Calibri"/>
                <a:ea typeface="游ゴシック"/>
                <a:cs typeface="Calibri"/>
              </a:rPr>
              <a:t>主节点：负责事务操作。</a:t>
            </a:r>
            <a:endParaRPr lang="ja-JP" altLang="en-US" dirty="0">
              <a:latin typeface="Calibri"/>
              <a:ea typeface="游ゴシック"/>
              <a:cs typeface="Calibri"/>
            </a:endParaRPr>
          </a:p>
          <a:p>
            <a:r>
              <a:rPr lang="ja-JP" altLang="en-US">
                <a:latin typeface="Calibri"/>
                <a:ea typeface="游ゴシック"/>
                <a:cs typeface="Calibri"/>
              </a:rPr>
              <a:t>从节点：提供读取服务，转发事务请求，参与共识选举，接管崩溃的主节点等。</a:t>
            </a:r>
          </a:p>
          <a:p>
            <a:r>
              <a:rPr lang="ja-JP" altLang="en-US">
                <a:latin typeface="Calibri"/>
                <a:ea typeface="游ゴシック"/>
                <a:cs typeface="Calibri"/>
              </a:rPr>
              <a:t>观察节点：提供读取服务，获取来自主节点的数据。</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客户端：大部分使用 Java API。Shell 一般用于测试，管理员登录查看。</a:t>
            </a:r>
            <a:endParaRPr lang="ja-JP" altLang="en-US" dirty="0">
              <a:latin typeface="Calibri"/>
              <a:ea typeface="游ゴシック"/>
              <a:cs typeface="Calibri"/>
            </a:endParaRPr>
          </a:p>
          <a:p>
            <a:r>
              <a:rPr lang="ja-JP" altLang="en-US">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endParaRPr lang="ja-JP" altLang="en-US" dirty="0">
              <a:latin typeface="Calibri"/>
              <a:ea typeface="游ゴシック"/>
              <a:cs typeface="Calibri"/>
            </a:endParaRPr>
          </a:p>
          <a:p>
            <a:r>
              <a:rPr lang="ja-JP" altLang="en-US">
                <a:latin typeface="Calibri"/>
                <a:ea typeface="游ゴシック"/>
                <a:cs typeface="Calibri"/>
              </a:rPr>
              <a:t>图：48页</a:t>
            </a:r>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51963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1849160" y="1049027"/>
            <a:ext cx="3291952" cy="769441"/>
          </a:xfrm>
          <a:prstGeom prst="rect">
            <a:avLst/>
          </a:prstGeom>
          <a:noFill/>
        </p:spPr>
        <p:txBody>
          <a:bodyPr wrap="square" rtlCol="0" anchor="t">
            <a:spAutoFit/>
          </a:bodyPr>
          <a:lstStyle/>
          <a:p>
            <a:r>
              <a:rPr lang="zh-CN" altLang="en-US" sz="4400" dirty="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3202128" y="2977961"/>
            <a:ext cx="4780783" cy="769441"/>
          </a:xfrm>
          <a:prstGeom prst="rect">
            <a:avLst/>
          </a:prstGeom>
          <a:noFill/>
        </p:spPr>
        <p:txBody>
          <a:bodyPr wrap="square" rtlCol="0" anchor="t">
            <a:spAutoFit/>
          </a:bodyPr>
          <a:lstStyle/>
          <a:p>
            <a:r>
              <a:rPr lang="zh-CN" sz="4400">
                <a:latin typeface="微软雅黑" panose="020B0503020204020204" pitchFamily="34" charset="-122"/>
                <a:ea typeface="微软雅黑" panose="020B0503020204020204" pitchFamily="34" charset="-122"/>
                <a:cs typeface="+mn-lt"/>
              </a:rPr>
              <a:t>分布式原理</a:t>
            </a:r>
            <a:r>
              <a:rPr lang="zh-CN" altLang="en-US" sz="4400">
                <a:latin typeface="微软雅黑" panose="020B0503020204020204" pitchFamily="34" charset="-122"/>
                <a:ea typeface="微软雅黑" panose="020B0503020204020204" pitchFamily="34" charset="-122"/>
                <a:cs typeface="+mn-lt"/>
              </a:rPr>
              <a:t>与</a:t>
            </a:r>
            <a:r>
              <a:rPr lang="zh-CN" altLang="en-US" sz="4400">
                <a:latin typeface="微软雅黑" panose="020B0503020204020204" pitchFamily="34" charset="-122"/>
                <a:ea typeface="微软雅黑" panose="020B0503020204020204" pitchFamily="34" charset="-122"/>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901476"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202127" y="4166164"/>
            <a:ext cx="1371156" cy="523220"/>
          </a:xfrm>
          <a:prstGeom prst="rect">
            <a:avLst/>
          </a:prstGeom>
          <a:noFill/>
        </p:spPr>
        <p:txBody>
          <a:bodyPr wrap="square" rtlCol="0" anchor="t">
            <a:spAutoFit/>
          </a:bodyPr>
          <a:lstStyle/>
          <a:p>
            <a:r>
              <a:rPr lang="zh-CN" sz="2800">
                <a:latin typeface="微软雅黑" panose="020B0503020204020204" pitchFamily="34" charset="-122"/>
                <a:ea typeface="微软雅黑" panose="020B0503020204020204" pitchFamily="34" charset="-122"/>
              </a:rPr>
              <a:t>朱卫</a:t>
            </a:r>
            <a:r>
              <a:rPr lang="zh-CN" altLang="en-US" sz="2800">
                <a:latin typeface="微软雅黑" panose="020B0503020204020204" pitchFamily="34" charset="-122"/>
                <a:ea typeface="微软雅黑" panose="020B0503020204020204" pitchFamily="34" charset="-122"/>
              </a:rPr>
              <a:t>中</a:t>
            </a:r>
            <a:endParaRPr lang="zh-CN"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2" y="1970809"/>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2" y="1208588"/>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多副本机制的问题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同步受限于当时的网络环境。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服务器本身问题。</a:t>
            </a:r>
          </a:p>
          <a:p>
            <a:r>
              <a:rPr lang="zh-CN" altLang="en-US" sz="2000" dirty="0">
                <a:latin typeface="微软雅黑" panose="020B0503020204020204" pitchFamily="34" charset="-122"/>
                <a:ea typeface="微软雅黑" panose="020B0503020204020204" pitchFamily="34" charset="-122"/>
              </a:rPr>
              <a:t>时钟漂移。</a:t>
            </a: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拜占庭故障：某些节点不遵从协议，恶意攻击，干扰网络。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航空航天领域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飞行控制系统由于辐射发生故障，行为不可预知。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dirty="0">
                <a:latin typeface="微软雅黑" panose="020B0503020204020204" pitchFamily="34" charset="-122"/>
                <a:ea typeface="微软雅黑" panose="020B0503020204020204" pitchFamily="34" charset="-122"/>
              </a:rPr>
              <a:t>获得记账权。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如何在复杂的分布式环境下做有意义的事情呢</a:t>
            </a:r>
            <a:r>
              <a:rPr lang="en-US" altLang="zh-CN" sz="2000"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墨菲定律：所有可能出错的事情一定会出错。</a:t>
            </a:r>
            <a:endParaRPr lang="en-US" altLang="zh-CN" sz="2000" dirty="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dirty="0">
                <a:latin typeface="微软雅黑" panose="020B0503020204020204" pitchFamily="34" charset="-122"/>
                <a:ea typeface="微软雅黑" panose="020B0503020204020204" pitchFamily="34" charset="-122"/>
              </a:rPr>
              <a:t>多节点数据系统存在复制滞后</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节点失效</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脑裂</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网</a:t>
            </a:r>
            <a:r>
              <a:rPr lang="zh-CN" altLang="en-US" sz="2000" dirty="0">
                <a:latin typeface="微软雅黑" panose="020B0503020204020204" pitchFamily="34" charset="-122"/>
                <a:ea typeface="微软雅黑" panose="020B0503020204020204" pitchFamily="34" charset="-122"/>
              </a:rPr>
              <a:t>络、</a:t>
            </a:r>
            <a:r>
              <a:rPr lang="zh-CN" sz="2000" dirty="0">
                <a:latin typeface="微软雅黑" panose="020B0503020204020204" pitchFamily="34" charset="-122"/>
                <a:ea typeface="微软雅黑" panose="020B0503020204020204" pitchFamily="34" charset="-122"/>
              </a:rPr>
              <a:t>时钟</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拜占庭故障等诸多问</a:t>
            </a:r>
            <a:r>
              <a:rPr lang="zh-CN" altLang="en-US" sz="2000" dirty="0">
                <a:latin typeface="微软雅黑" panose="020B0503020204020204" pitchFamily="34" charset="-122"/>
                <a:ea typeface="微软雅黑" panose="020B0503020204020204" pitchFamily="34" charset="-122"/>
              </a:rPr>
              <a:t>题。</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72270" y="2864304"/>
            <a:ext cx="343953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如何实现共识呢？</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1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严格有序：消息总是以相同的顺序发送给每个节点。</a:t>
            </a:r>
            <a:endParaRPr lang="en-US" altLang="zh-CN" sz="200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83610"/>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1120256" y="2913985"/>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所有节点决定以相同的顺序发送相同的消息：</a:t>
            </a:r>
            <a:r>
              <a:rPr lang="zh-CN" sz="2000" dirty="0">
                <a:latin typeface="微软雅黑" panose="020B0503020204020204" pitchFamily="34" charset="-122"/>
                <a:ea typeface="微软雅黑" panose="020B0503020204020204" pitchFamily="34" charset="-122"/>
                <a:cs typeface="+mn-lt"/>
              </a:rPr>
              <a:t>协商一致性</a:t>
            </a:r>
            <a:r>
              <a:rPr lang="zh-CN" altLang="en-US" sz="2000" dirty="0">
                <a:latin typeface="微软雅黑" panose="020B0503020204020204" pitchFamily="34" charset="-122"/>
                <a:ea typeface="微软雅黑" panose="020B0503020204020204" pitchFamily="34" charset="-122"/>
                <a:cs typeface="+mn-lt"/>
              </a:rPr>
              <a:t>。</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消息不能重复发送：诚实性。</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消息不会被破坏，也不是凭空捏造的</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合法性。</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消息不会丢失</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可终止性。</a:t>
            </a:r>
            <a:endParaRPr lang="en-US" sz="20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1120256" y="1917523"/>
            <a:ext cx="10319481" cy="5232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全序关系广播</a:t>
            </a:r>
            <a:r>
              <a:rPr lang="zh-CN" sz="2800" dirty="0">
                <a:latin typeface="微软雅黑" panose="020B0503020204020204" pitchFamily="34" charset="-122"/>
                <a:ea typeface="微软雅黑" panose="020B0503020204020204" pitchFamily="34" charset="-122"/>
                <a:cs typeface="+mn-lt"/>
              </a:rPr>
              <a:t>（原子广播）</a:t>
            </a:r>
            <a:r>
              <a:rPr lang="zh-CN" altLang="en-US" sz="2800" dirty="0">
                <a:latin typeface="微软雅黑" panose="020B0503020204020204" pitchFamily="34" charset="-122"/>
                <a:ea typeface="微软雅黑" panose="020B0503020204020204" pitchFamily="34" charset="-122"/>
              </a:rPr>
              <a:t>相当于持续的多轮共识</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dirty="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dirty="0">
                <a:latin typeface="微软雅黑"/>
                <a:ea typeface="微软雅黑"/>
              </a:rPr>
              <a:t>数据模型和分层命名空间</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49715"/>
            <a:ext cx="9573128" cy="707886"/>
          </a:xfrm>
          <a:prstGeom prst="rect">
            <a:avLst/>
          </a:prstGeom>
          <a:noFill/>
        </p:spPr>
        <p:txBody>
          <a:bodyPr wrap="square" rtlCol="0" anchor="t">
            <a:spAutoFit/>
          </a:bodyPr>
          <a:lstStyle/>
          <a:p>
            <a:r>
              <a:rPr lang="zh-CN" altLang="en-US" sz="2000" dirty="0">
                <a:latin typeface="微软雅黑"/>
                <a:ea typeface="微软雅黑"/>
              </a:rPr>
              <a:t>分层命名空间</a:t>
            </a:r>
          </a:p>
          <a:p>
            <a:r>
              <a:rPr lang="zh-CN" altLang="en-US" sz="2000" dirty="0">
                <a:latin typeface="微软雅黑"/>
                <a:ea typeface="微软雅黑"/>
              </a:rPr>
              <a:t>持久节点和临时节点</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开发和运维数据库时遇到的复杂状况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4" y="2773463"/>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数据库软件或硬件随时失效，应用程序随时崩溃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5138" y="2448479"/>
            <a:ext cx="9573128" cy="1015663"/>
          </a:xfrm>
          <a:prstGeom prst="rect">
            <a:avLst/>
          </a:prstGeom>
          <a:noFill/>
        </p:spPr>
        <p:txBody>
          <a:bodyPr wrap="square" rtlCol="0" anchor="t">
            <a:spAutoFit/>
          </a:bodyPr>
          <a:lstStyle/>
          <a:p>
            <a:r>
              <a:rPr lang="en-US" altLang="zh-CN" sz="2000" dirty="0">
                <a:latin typeface="微软雅黑"/>
                <a:ea typeface="微软雅黑"/>
              </a:rPr>
              <a:t>Leader - </a:t>
            </a:r>
            <a:r>
              <a:rPr lang="en-US" altLang="zh-CN" sz="2000" dirty="0" err="1">
                <a:latin typeface="微软雅黑"/>
                <a:ea typeface="微软雅黑"/>
              </a:rPr>
              <a:t>主节点</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Follower - </a:t>
            </a:r>
            <a:r>
              <a:rPr lang="en-US" altLang="zh-CN" sz="2000" dirty="0" err="1">
                <a:latin typeface="微软雅黑"/>
                <a:ea typeface="微软雅黑"/>
              </a:rPr>
              <a:t>从节点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Observer - </a:t>
            </a:r>
            <a:r>
              <a:rPr lang="en-US" altLang="zh-CN" sz="2000" dirty="0" err="1">
                <a:latin typeface="微软雅黑"/>
                <a:ea typeface="微软雅黑"/>
              </a:rPr>
              <a:t>观察节点</a:t>
            </a:r>
            <a:endParaRPr lang="en-US" altLang="zh-CN" sz="2000" dirty="0">
              <a:latin typeface="微软雅黑"/>
              <a:ea typeface="微软雅黑"/>
            </a:endParaRPr>
          </a:p>
        </p:txBody>
      </p:sp>
      <p:sp>
        <p:nvSpPr>
          <p:cNvPr id="4" name="文本框 4">
            <a:extLst>
              <a:ext uri="{FF2B5EF4-FFF2-40B4-BE49-F238E27FC236}">
                <a16:creationId xmlns:a16="http://schemas.microsoft.com/office/drawing/2014/main" id="{70E42811-B6A4-4E1D-A74C-A19E1C36B3D1}"/>
              </a:ext>
            </a:extLst>
          </p:cNvPr>
          <p:cNvSpPr txBox="1"/>
          <p:nvPr/>
        </p:nvSpPr>
        <p:spPr>
          <a:xfrm>
            <a:off x="1365138" y="1790388"/>
            <a:ext cx="9573128" cy="400110"/>
          </a:xfrm>
          <a:prstGeom prst="rect">
            <a:avLst/>
          </a:prstGeom>
          <a:noFill/>
        </p:spPr>
        <p:txBody>
          <a:bodyPr wrap="square" rtlCol="0" anchor="t">
            <a:spAutoFit/>
          </a:bodyPr>
          <a:lstStyle/>
          <a:p>
            <a:r>
              <a:rPr lang="zh-CN" altLang="en-US" sz="2000">
                <a:latin typeface="微软雅黑"/>
                <a:ea typeface="微软雅黑"/>
              </a:rPr>
              <a:t>角色</a:t>
            </a:r>
            <a:endParaRPr lang="en-US" altLang="zh-CN" sz="2000">
              <a:latin typeface="微软雅黑"/>
              <a:ea typeface="微软雅黑"/>
            </a:endParaRPr>
          </a:p>
        </p:txBody>
      </p:sp>
    </p:spTree>
    <p:extLst>
      <p:ext uri="{BB962C8B-B14F-4D97-AF65-F5344CB8AC3E}">
        <p14:creationId xmlns:p14="http://schemas.microsoft.com/office/powerpoint/2010/main" val="43245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C00B32EF-6CB7-4A27-8F85-F1BA5A44A455}"/>
              </a:ext>
            </a:extLst>
          </p:cNvPr>
          <p:cNvSpPr txBox="1"/>
          <p:nvPr/>
        </p:nvSpPr>
        <p:spPr>
          <a:xfrm>
            <a:off x="1434409" y="1183821"/>
            <a:ext cx="9573128" cy="707886"/>
          </a:xfrm>
          <a:prstGeom prst="rect">
            <a:avLst/>
          </a:prstGeom>
          <a:noFill/>
        </p:spPr>
        <p:txBody>
          <a:bodyPr wrap="square" rtlCol="0" anchor="t">
            <a:spAutoFit/>
          </a:bodyPr>
          <a:lstStyle/>
          <a:p>
            <a:r>
              <a:rPr lang="zh-CN" altLang="en-US" sz="2000">
                <a:latin typeface="微软雅黑"/>
                <a:ea typeface="微软雅黑"/>
              </a:rPr>
              <a:t>客户端：Java C API，Curator，Shell 客户端</a:t>
            </a:r>
            <a:endParaRPr lang="en-US" altLang="zh-CN" sz="2000">
              <a:latin typeface="微软雅黑"/>
              <a:ea typeface="微软雅黑"/>
            </a:endParaRPr>
          </a:p>
          <a:p>
            <a:r>
              <a:rPr lang="zh-CN" sz="2000">
                <a:ea typeface="+mn-lt"/>
                <a:cs typeface="+mn-lt"/>
              </a:rPr>
              <a:t>建立连接</a:t>
            </a:r>
          </a:p>
        </p:txBody>
      </p:sp>
      <p:sp>
        <p:nvSpPr>
          <p:cNvPr id="6" name="文本框 5">
            <a:extLst>
              <a:ext uri="{FF2B5EF4-FFF2-40B4-BE49-F238E27FC236}">
                <a16:creationId xmlns:a16="http://schemas.microsoft.com/office/drawing/2014/main" id="{45F96431-F2BE-4E20-84DD-333C529E5DC2}"/>
              </a:ext>
            </a:extLst>
          </p:cNvPr>
          <p:cNvSpPr txBox="1"/>
          <p:nvPr/>
        </p:nvSpPr>
        <p:spPr>
          <a:xfrm>
            <a:off x="1434409" y="745092"/>
            <a:ext cx="9573128" cy="400110"/>
          </a:xfrm>
          <a:prstGeom prst="rect">
            <a:avLst/>
          </a:prstGeom>
          <a:noFill/>
        </p:spPr>
        <p:txBody>
          <a:bodyPr wrap="square" rtlCol="0" anchor="t">
            <a:spAutoFit/>
          </a:bodyPr>
          <a:lstStyle/>
          <a:p>
            <a:r>
              <a:rPr lang="zh-CN" altLang="en-US" sz="2000" dirty="0">
                <a:latin typeface="微软雅黑"/>
                <a:ea typeface="微软雅黑"/>
              </a:rPr>
              <a:t>客户端与会话</a:t>
            </a:r>
            <a:endParaRPr lang="en-US" altLang="zh-CN" sz="2000" dirty="0">
              <a:latin typeface="微软雅黑"/>
              <a:ea typeface="微软雅黑"/>
            </a:endParaRPr>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4">
            <a:extLst>
              <a:ext uri="{FF2B5EF4-FFF2-40B4-BE49-F238E27FC236}">
                <a16:creationId xmlns:a16="http://schemas.microsoft.com/office/drawing/2014/main" id="{83F92DCE-38E0-4829-B743-4A97CD67CFC1}"/>
              </a:ext>
            </a:extLst>
          </p:cNvPr>
          <p:cNvSpPr txBox="1"/>
          <p:nvPr/>
        </p:nvSpPr>
        <p:spPr>
          <a:xfrm>
            <a:off x="1307411" y="5098463"/>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故障检测</a:t>
            </a:r>
          </a:p>
        </p:txBody>
      </p:sp>
      <p:sp>
        <p:nvSpPr>
          <p:cNvPr id="32" name="文本框 4">
            <a:extLst>
              <a:ext uri="{FF2B5EF4-FFF2-40B4-BE49-F238E27FC236}">
                <a16:creationId xmlns:a16="http://schemas.microsoft.com/office/drawing/2014/main" id="{54C34874-28B7-485E-8728-34BCCE1A85B7}"/>
              </a:ext>
            </a:extLst>
          </p:cNvPr>
          <p:cNvSpPr txBox="1"/>
          <p:nvPr/>
        </p:nvSpPr>
        <p:spPr>
          <a:xfrm>
            <a:off x="1307411" y="5635024"/>
            <a:ext cx="9573128" cy="707886"/>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节点之间互相维持心跳。</a:t>
            </a:r>
            <a:endParaRPr lang="en-US" altLang="zh-CN" sz="2000" dirty="0">
              <a:latin typeface="微软雅黑"/>
              <a:ea typeface="微软雅黑"/>
            </a:endParaRPr>
          </a:p>
          <a:p>
            <a:r>
              <a:rPr lang="en-US" altLang="zh-CN" sz="2000">
                <a:latin typeface="微软雅黑"/>
                <a:ea typeface="微软雅黑"/>
              </a:rPr>
              <a:t>客户端与节点维持会话，断开后资源自动释放。</a:t>
            </a:r>
          </a:p>
        </p:txBody>
      </p:sp>
    </p:spTree>
    <p:extLst>
      <p:ext uri="{BB962C8B-B14F-4D97-AF65-F5344CB8AC3E}">
        <p14:creationId xmlns:p14="http://schemas.microsoft.com/office/powerpoint/2010/main" val="350106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11A9DF0D-CF64-4F0E-A624-06D18B9F498E}"/>
              </a:ext>
            </a:extLst>
          </p:cNvPr>
          <p:cNvSpPr txBox="1"/>
          <p:nvPr/>
        </p:nvSpPr>
        <p:spPr>
          <a:xfrm>
            <a:off x="1342044" y="537275"/>
            <a:ext cx="9573128" cy="400110"/>
          </a:xfrm>
          <a:prstGeom prst="rect">
            <a:avLst/>
          </a:prstGeom>
          <a:noFill/>
        </p:spPr>
        <p:txBody>
          <a:bodyPr wrap="square" rtlCol="0" anchor="t">
            <a:spAutoFit/>
          </a:bodyPr>
          <a:lstStyle/>
          <a:p>
            <a:r>
              <a:rPr lang="zh-CN" altLang="en-US" sz="2000">
                <a:latin typeface="微软雅黑"/>
                <a:ea typeface="微软雅黑"/>
              </a:rPr>
              <a:t>API</a:t>
            </a:r>
            <a:endParaRPr lang="en-US" altLang="zh-CN">
              <a:latin typeface="等线" panose="020F0502020204030204"/>
              <a:ea typeface="等线" panose="02010600030101010101" pitchFamily="2" charset="-122"/>
            </a:endParaRPr>
          </a:p>
        </p:txBody>
      </p:sp>
      <p:sp>
        <p:nvSpPr>
          <p:cNvPr id="7" name="文本框 5">
            <a:extLst>
              <a:ext uri="{FF2B5EF4-FFF2-40B4-BE49-F238E27FC236}">
                <a16:creationId xmlns:a16="http://schemas.microsoft.com/office/drawing/2014/main" id="{CD6355D8-453A-4494-AE92-1837A080053B}"/>
              </a:ext>
            </a:extLst>
          </p:cNvPr>
          <p:cNvSpPr txBox="1"/>
          <p:nvPr/>
        </p:nvSpPr>
        <p:spPr>
          <a:xfrm>
            <a:off x="1307408" y="3354365"/>
            <a:ext cx="9573128" cy="400110"/>
          </a:xfrm>
          <a:prstGeom prst="rect">
            <a:avLst/>
          </a:prstGeom>
          <a:noFill/>
        </p:spPr>
        <p:txBody>
          <a:bodyPr wrap="square" rtlCol="0" anchor="t">
            <a:spAutoFit/>
          </a:bodyPr>
          <a:lstStyle/>
          <a:p>
            <a:r>
              <a:rPr lang="en-US" altLang="zh-CN" sz="2000" dirty="0" err="1">
                <a:latin typeface="微软雅黑"/>
                <a:ea typeface="微软雅黑"/>
              </a:rPr>
              <a:t>操作全序</a:t>
            </a:r>
            <a:endParaRPr lang="en-US" altLang="zh-CN" sz="2000" dirty="0">
              <a:latin typeface="微软雅黑"/>
              <a:ea typeface="微软雅黑"/>
            </a:endParaRPr>
          </a:p>
        </p:txBody>
      </p:sp>
      <p:sp>
        <p:nvSpPr>
          <p:cNvPr id="9" name="文本框 5">
            <a:extLst>
              <a:ext uri="{FF2B5EF4-FFF2-40B4-BE49-F238E27FC236}">
                <a16:creationId xmlns:a16="http://schemas.microsoft.com/office/drawing/2014/main" id="{69993B39-934A-4192-9D29-7C4FAB205EF6}"/>
              </a:ext>
            </a:extLst>
          </p:cNvPr>
          <p:cNvSpPr txBox="1"/>
          <p:nvPr/>
        </p:nvSpPr>
        <p:spPr>
          <a:xfrm>
            <a:off x="1342042" y="952912"/>
            <a:ext cx="9573128" cy="1938992"/>
          </a:xfrm>
          <a:prstGeom prst="rect">
            <a:avLst/>
          </a:prstGeom>
          <a:noFill/>
        </p:spPr>
        <p:txBody>
          <a:bodyPr wrap="square" rtlCol="0" anchor="t">
            <a:spAutoFit/>
          </a:bodyPr>
          <a:lstStyle/>
          <a:p>
            <a:r>
              <a:rPr lang="zh-CN" altLang="en-US" sz="2000">
                <a:latin typeface="微软雅黑"/>
                <a:ea typeface="微软雅黑"/>
              </a:rPr>
              <a:t>create /path data</a:t>
            </a:r>
            <a:endParaRPr lang="zh-CN">
              <a:latin typeface="等线" panose="020F0502020204030204"/>
              <a:ea typeface="等线"/>
            </a:endParaRPr>
          </a:p>
          <a:p>
            <a:r>
              <a:rPr lang="zh-CN" altLang="en-US" sz="2000">
                <a:latin typeface="微软雅黑"/>
                <a:ea typeface="微软雅黑"/>
              </a:rPr>
              <a:t>delete /path</a:t>
            </a:r>
            <a:endParaRPr lang="zh-CN">
              <a:latin typeface="等线" panose="020F0502020204030204"/>
              <a:ea typeface="等线"/>
            </a:endParaRPr>
          </a:p>
          <a:p>
            <a:r>
              <a:rPr lang="zh-CN" altLang="en-US" sz="2000">
                <a:latin typeface="微软雅黑"/>
                <a:ea typeface="微软雅黑"/>
              </a:rPr>
              <a:t>exists /path</a:t>
            </a:r>
            <a:endParaRPr lang="zh-CN">
              <a:latin typeface="等线" panose="020F0502020204030204"/>
              <a:ea typeface="等线"/>
            </a:endParaRPr>
          </a:p>
          <a:p>
            <a:r>
              <a:rPr lang="zh-CN" altLang="en-US" sz="2000">
                <a:latin typeface="微软雅黑"/>
                <a:ea typeface="微软雅黑"/>
              </a:rPr>
              <a:t>setData /path data</a:t>
            </a:r>
            <a:endParaRPr lang="zh-CN">
              <a:latin typeface="等线" panose="020F0502020204030204"/>
              <a:ea typeface="等线"/>
            </a:endParaRPr>
          </a:p>
          <a:p>
            <a:r>
              <a:rPr lang="zh-CN" altLang="en-US" sz="2000">
                <a:latin typeface="微软雅黑"/>
                <a:ea typeface="微软雅黑"/>
              </a:rPr>
              <a:t>getData /path</a:t>
            </a:r>
            <a:endParaRPr lang="zh-CN">
              <a:latin typeface="等线" panose="020F0502020204030204"/>
              <a:ea typeface="等线"/>
            </a:endParaRPr>
          </a:p>
          <a:p>
            <a:r>
              <a:rPr lang="zh-CN" altLang="en-US" sz="2000">
                <a:latin typeface="微软雅黑"/>
                <a:ea typeface="微软雅黑"/>
              </a:rPr>
              <a:t>getChildren /path</a:t>
            </a:r>
            <a:endParaRPr lang="zh-CN">
              <a:latin typeface="等线" panose="020F0502020204030204"/>
              <a:ea typeface="等线"/>
            </a:endParaRPr>
          </a:p>
        </p:txBody>
      </p:sp>
      <p:sp>
        <p:nvSpPr>
          <p:cNvPr id="11" name="文本框 5">
            <a:extLst>
              <a:ext uri="{FF2B5EF4-FFF2-40B4-BE49-F238E27FC236}">
                <a16:creationId xmlns:a16="http://schemas.microsoft.com/office/drawing/2014/main" id="{64A6C56D-14E1-44E6-9B24-2DDEF7C8C817}"/>
              </a:ext>
            </a:extLst>
          </p:cNvPr>
          <p:cNvSpPr txBox="1"/>
          <p:nvPr/>
        </p:nvSpPr>
        <p:spPr>
          <a:xfrm>
            <a:off x="1307407" y="3746910"/>
            <a:ext cx="9573128" cy="400110"/>
          </a:xfrm>
          <a:prstGeom prst="rect">
            <a:avLst/>
          </a:prstGeom>
          <a:noFill/>
        </p:spPr>
        <p:txBody>
          <a:bodyPr wrap="square" rtlCol="0" anchor="t">
            <a:spAutoFit/>
          </a:bodyPr>
          <a:lstStyle/>
          <a:p>
            <a:r>
              <a:rPr lang="en-US" altLang="zh-CN" sz="2000">
                <a:latin typeface="微软雅黑"/>
                <a:ea typeface="微软雅黑"/>
              </a:rPr>
              <a:t>zxid：每个操作赋予一个单调递增的事务 ID</a:t>
            </a:r>
            <a:endParaRPr lang="en-US" altLang="zh-CN" sz="2000" dirty="0">
              <a:latin typeface="微软雅黑"/>
              <a:ea typeface="微软雅黑"/>
            </a:endParaRPr>
          </a:p>
        </p:txBody>
      </p:sp>
      <p:sp>
        <p:nvSpPr>
          <p:cNvPr id="12" name="文本框 5">
            <a:extLst>
              <a:ext uri="{FF2B5EF4-FFF2-40B4-BE49-F238E27FC236}">
                <a16:creationId xmlns:a16="http://schemas.microsoft.com/office/drawing/2014/main" id="{8369CE53-B44F-4130-87DF-1458245524DE}"/>
              </a:ext>
            </a:extLst>
          </p:cNvPr>
          <p:cNvSpPr txBox="1"/>
          <p:nvPr/>
        </p:nvSpPr>
        <p:spPr>
          <a:xfrm>
            <a:off x="1307407" y="4139455"/>
            <a:ext cx="9573128" cy="400110"/>
          </a:xfrm>
          <a:prstGeom prst="rect">
            <a:avLst/>
          </a:prstGeom>
          <a:noFill/>
        </p:spPr>
        <p:txBody>
          <a:bodyPr wrap="square" rtlCol="0" anchor="t">
            <a:spAutoFit/>
          </a:bodyPr>
          <a:lstStyle/>
          <a:p>
            <a:r>
              <a:rPr lang="en-US" altLang="zh-CN" sz="2000">
                <a:latin typeface="微软雅黑"/>
                <a:ea typeface="微软雅黑"/>
              </a:rPr>
              <a:t>cversion：版本号</a:t>
            </a:r>
            <a:endParaRPr lang="en-US" altLang="zh-CN" sz="2000" dirty="0">
              <a:latin typeface="微软雅黑"/>
              <a:ea typeface="微软雅黑"/>
            </a:endParaRPr>
          </a:p>
        </p:txBody>
      </p:sp>
    </p:spTree>
    <p:extLst>
      <p:ext uri="{BB962C8B-B14F-4D97-AF65-F5344CB8AC3E}">
        <p14:creationId xmlns:p14="http://schemas.microsoft.com/office/powerpoint/2010/main" val="294810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D4F54EA1-F507-49D7-A792-EFA4099B7CA1}"/>
              </a:ext>
            </a:extLst>
          </p:cNvPr>
          <p:cNvSpPr txBox="1"/>
          <p:nvPr/>
        </p:nvSpPr>
        <p:spPr>
          <a:xfrm>
            <a:off x="1294591" y="1472221"/>
            <a:ext cx="9573128" cy="400110"/>
          </a:xfrm>
          <a:prstGeom prst="rect">
            <a:avLst/>
          </a:prstGeom>
          <a:noFill/>
        </p:spPr>
        <p:txBody>
          <a:bodyPr wrap="square" rtlCol="0" anchor="t">
            <a:spAutoFit/>
          </a:bodyPr>
          <a:lstStyle/>
          <a:p>
            <a:r>
              <a:rPr lang="en-US" altLang="zh-CN" sz="2000" dirty="0">
                <a:latin typeface="微软雅黑"/>
                <a:ea typeface="微软雅黑"/>
              </a:rPr>
              <a:t>Watcher </a:t>
            </a:r>
            <a:r>
              <a:rPr lang="zh-CN" altLang="en-US" sz="2000" dirty="0">
                <a:latin typeface="微软雅黑"/>
                <a:ea typeface="微软雅黑"/>
              </a:rPr>
              <a:t>机制 / 更改通知</a:t>
            </a:r>
            <a:endParaRPr lang="en-US" altLang="zh-CN" sz="2000" dirty="0">
              <a:latin typeface="微软雅黑"/>
              <a:ea typeface="微软雅黑"/>
            </a:endParaRPr>
          </a:p>
        </p:txBody>
      </p:sp>
      <p:sp>
        <p:nvSpPr>
          <p:cNvPr id="5" name="文本框 5">
            <a:extLst>
              <a:ext uri="{FF2B5EF4-FFF2-40B4-BE49-F238E27FC236}">
                <a16:creationId xmlns:a16="http://schemas.microsoft.com/office/drawing/2014/main" id="{080071CC-22A9-4995-BC6C-9330E55738A4}"/>
              </a:ext>
            </a:extLst>
          </p:cNvPr>
          <p:cNvSpPr txBox="1"/>
          <p:nvPr/>
        </p:nvSpPr>
        <p:spPr>
          <a:xfrm>
            <a:off x="1329227" y="2014857"/>
            <a:ext cx="9573128" cy="707886"/>
          </a:xfrm>
          <a:prstGeom prst="rect">
            <a:avLst/>
          </a:prstGeom>
          <a:noFill/>
        </p:spPr>
        <p:txBody>
          <a:bodyPr wrap="square" rtlCol="0" anchor="t">
            <a:spAutoFit/>
          </a:bodyPr>
          <a:lstStyle/>
          <a:p>
            <a:r>
              <a:rPr lang="en-US" altLang="zh-CN" sz="2000" dirty="0" err="1">
                <a:latin typeface="微软雅黑"/>
                <a:ea typeface="微软雅黑"/>
              </a:rPr>
              <a:t>通知订阅机制：客户端监控节点的变化，直到其他客户端何时加入集群，是否发生故障，无需频繁轮询</a:t>
            </a:r>
            <a:r>
              <a:rPr lang="en-US" altLang="zh-CN" sz="2000" dirty="0">
                <a:latin typeface="微软雅黑"/>
                <a:ea typeface="微软雅黑"/>
              </a:rPr>
              <a:t>。</a:t>
            </a:r>
          </a:p>
        </p:txBody>
      </p:sp>
      <p:sp>
        <p:nvSpPr>
          <p:cNvPr id="6" name="文本框 5">
            <a:extLst>
              <a:ext uri="{FF2B5EF4-FFF2-40B4-BE49-F238E27FC236}">
                <a16:creationId xmlns:a16="http://schemas.microsoft.com/office/drawing/2014/main" id="{D4F54EA1-F507-49D7-A792-EFA4099B7CA1}"/>
              </a:ext>
            </a:extLst>
          </p:cNvPr>
          <p:cNvSpPr txBox="1"/>
          <p:nvPr/>
        </p:nvSpPr>
        <p:spPr>
          <a:xfrm>
            <a:off x="1294591" y="3895859"/>
            <a:ext cx="9573128" cy="400110"/>
          </a:xfrm>
          <a:prstGeom prst="rect">
            <a:avLst/>
          </a:prstGeom>
          <a:noFill/>
        </p:spPr>
        <p:txBody>
          <a:bodyPr wrap="square" rtlCol="0" anchor="t">
            <a:spAutoFit/>
          </a:bodyPr>
          <a:lstStyle/>
          <a:p>
            <a:r>
              <a:rPr lang="zh-CN" altLang="en-US" sz="2000" dirty="0">
                <a:latin typeface="微软雅黑"/>
                <a:ea typeface="微软雅黑"/>
              </a:rPr>
              <a:t>服务发现 </a:t>
            </a:r>
            <a:r>
              <a:rPr lang="en-US" altLang="zh-CN" sz="2000" dirty="0">
                <a:latin typeface="微软雅黑"/>
                <a:ea typeface="微软雅黑"/>
              </a:rPr>
              <a:t>/ </a:t>
            </a:r>
            <a:r>
              <a:rPr lang="zh-CN" altLang="en-US" sz="2000" dirty="0">
                <a:latin typeface="微软雅黑"/>
                <a:ea typeface="微软雅黑"/>
              </a:rPr>
              <a:t>成员服务</a:t>
            </a:r>
            <a:endParaRPr lang="en-US" altLang="zh-CN" sz="2000" dirty="0">
              <a:latin typeface="微软雅黑"/>
              <a:ea typeface="微软雅黑"/>
            </a:endParaRPr>
          </a:p>
        </p:txBody>
      </p:sp>
      <p:sp>
        <p:nvSpPr>
          <p:cNvPr id="7" name="文本框 5">
            <a:extLst>
              <a:ext uri="{FF2B5EF4-FFF2-40B4-BE49-F238E27FC236}">
                <a16:creationId xmlns:a16="http://schemas.microsoft.com/office/drawing/2014/main" id="{080071CC-22A9-4995-BC6C-9330E55738A4}"/>
              </a:ext>
            </a:extLst>
          </p:cNvPr>
          <p:cNvSpPr txBox="1"/>
          <p:nvPr/>
        </p:nvSpPr>
        <p:spPr>
          <a:xfrm>
            <a:off x="1329227" y="4392328"/>
            <a:ext cx="9573128" cy="707886"/>
          </a:xfrm>
          <a:prstGeom prst="rect">
            <a:avLst/>
          </a:prstGeom>
          <a:noFill/>
        </p:spPr>
        <p:txBody>
          <a:bodyPr wrap="square" rtlCol="0" anchor="t">
            <a:spAutoFit/>
          </a:bodyPr>
          <a:lstStyle/>
          <a:p>
            <a:r>
              <a:rPr lang="zh-CN" altLang="en-US" sz="2000" dirty="0">
                <a:latin typeface="微软雅黑"/>
                <a:ea typeface="微软雅黑"/>
              </a:rPr>
              <a:t>服务发现：当需要某项服务时，应该连接哪个 </a:t>
            </a:r>
            <a:r>
              <a:rPr lang="en-US" altLang="zh-CN" sz="2000" dirty="0">
                <a:latin typeface="微软雅黑"/>
                <a:ea typeface="微软雅黑"/>
              </a:rPr>
              <a:t>IP</a:t>
            </a:r>
            <a:r>
              <a:rPr lang="zh-CN" altLang="en-US" sz="2000" dirty="0">
                <a:latin typeface="微软雅黑"/>
                <a:ea typeface="微软雅黑"/>
              </a:rPr>
              <a:t>：注册，询问。</a:t>
            </a:r>
            <a:endParaRPr lang="en-US" altLang="zh-CN" sz="2000" dirty="0">
              <a:latin typeface="微软雅黑"/>
              <a:ea typeface="微软雅黑"/>
            </a:endParaRPr>
          </a:p>
          <a:p>
            <a:r>
              <a:rPr lang="zh-CN" altLang="en-US" sz="2000" dirty="0">
                <a:latin typeface="微软雅黑"/>
                <a:ea typeface="微软雅黑"/>
              </a:rPr>
              <a:t>成员服务：确定哪些节点处于集群中的有效成员，帮助集群达成共识。</a:t>
            </a:r>
            <a:endParaRPr lang="en-US" altLang="zh-CN" sz="2000" dirty="0">
              <a:latin typeface="微软雅黑"/>
              <a:ea typeface="微软雅黑"/>
            </a:endParaRPr>
          </a:p>
        </p:txBody>
      </p:sp>
    </p:spTree>
    <p:extLst>
      <p:ext uri="{BB962C8B-B14F-4D97-AF65-F5344CB8AC3E}">
        <p14:creationId xmlns:p14="http://schemas.microsoft.com/office/powerpoint/2010/main" val="235619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379889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416696"/>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除了满足在假设的模型下期望的解决的问题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在实际当中有哪些应用呢</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Hadoop</a:t>
            </a:r>
          </a:p>
          <a:p>
            <a:pPr marL="285750" indent="-285750">
              <a:buFontTx/>
              <a:buChar char="-"/>
            </a:pPr>
            <a:r>
              <a:rPr lang="en-US" altLang="zh-CN" sz="2000" dirty="0">
                <a:latin typeface="微软雅黑" panose="020B0503020204020204" pitchFamily="34" charset="-122"/>
                <a:ea typeface="微软雅黑" panose="020B0503020204020204" pitchFamily="34" charset="-122"/>
              </a:rPr>
              <a:t>Hbase</a:t>
            </a:r>
          </a:p>
          <a:p>
            <a:pPr marL="285750" indent="-285750">
              <a:buFontTx/>
              <a:buChar char="-"/>
            </a:pPr>
            <a:r>
              <a:rPr lang="en-US" altLang="zh-CN" sz="2000" dirty="0">
                <a:latin typeface="微软雅黑" panose="020B0503020204020204" pitchFamily="34" charset="-122"/>
                <a:ea typeface="微软雅黑" panose="020B0503020204020204" pitchFamily="34" charset="-122"/>
              </a:rPr>
              <a:t>Kafka</a:t>
            </a:r>
          </a:p>
          <a:p>
            <a:pPr marL="285750" indent="-285750">
              <a:buFontTx/>
              <a:buChar char="-"/>
            </a:pPr>
            <a:r>
              <a:rPr lang="en-US" altLang="zh-CN" sz="2000" dirty="0">
                <a:latin typeface="微软雅黑" panose="020B0503020204020204" pitchFamily="34" charset="-122"/>
                <a:ea typeface="微软雅黑" panose="020B0503020204020204" pitchFamily="34" charset="-122"/>
              </a:rPr>
              <a:t>Dubbo</a:t>
            </a:r>
          </a:p>
        </p:txBody>
      </p:sp>
      <p:sp>
        <p:nvSpPr>
          <p:cNvPr id="5" name="文本框 4"/>
          <p:cNvSpPr txBox="1"/>
          <p:nvPr/>
        </p:nvSpPr>
        <p:spPr>
          <a:xfrm>
            <a:off x="986207" y="3711434"/>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6207" y="4969066"/>
            <a:ext cx="95731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Configurator </a:t>
            </a:r>
            <a:r>
              <a:rPr lang="zh-CN" altLang="en-US" sz="2000" dirty="0">
                <a:latin typeface="微软雅黑" panose="020B0503020204020204" pitchFamily="34" charset="-122"/>
                <a:ea typeface="微软雅黑" panose="020B0503020204020204" pitchFamily="34" charset="-122"/>
              </a:rPr>
              <a:t>注册中心应用</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122" y="2422461"/>
            <a:ext cx="9573128"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通常在初期的版本</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用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解决做分布式协调服务是一个不错的选择</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到较高版本时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也有部分大型系统选择放弃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选择自己开发这一部分以保持更高的可定制化和针对性的优化</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总结</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大部分数据系统主要还是专注于数据写入</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存储</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读取上的优化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将像 </a:t>
            </a:r>
            <a:r>
              <a:rPr lang="en-US" altLang="zh-CN" sz="2000" dirty="0" err="1">
                <a:latin typeface="微软雅黑" panose="020B0503020204020204" pitchFamily="34" charset="-122"/>
                <a:ea typeface="微软雅黑" panose="020B0503020204020204" pitchFamily="34" charset="-122"/>
              </a:rPr>
              <a:t>ZooKeeper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这种分布式协调系统用于解决了分布式系统中存在的一部分问题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分布式系统中还需要面对各种各样的其他挑战</a:t>
            </a:r>
            <a:r>
              <a:rPr lang="en-US" altLang="zh-CN" sz="2000" dirty="0">
                <a:latin typeface="微软雅黑" panose="020B0503020204020204" pitchFamily="34" charset="-122"/>
                <a:ea typeface="微软雅黑" panose="020B0503020204020204" pitchFamily="34" charset="-122"/>
              </a:rPr>
              <a:t>.</a:t>
            </a:r>
          </a:p>
        </p:txBody>
      </p:sp>
      <p:sp>
        <p:nvSpPr>
          <p:cNvPr id="5" name="文本框 4"/>
          <p:cNvSpPr txBox="1"/>
          <p:nvPr/>
        </p:nvSpPr>
        <p:spPr>
          <a:xfrm>
            <a:off x="931122" y="1265690"/>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总结</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7213" y="2583618"/>
            <a:ext cx="1340047"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13152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684289"/>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事务作为一个抽象层，将应用程序的多个读，写操作捆绑在一起形成一个逻辑单元，从而简化了应用层的处理逻辑 。</a:t>
            </a:r>
            <a:endParaRPr lang="en-US" altLang="zh-CN" sz="2000" dirty="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0314" y="2779546"/>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3289</Words>
  <Application>Microsoft Office PowerPoint</Application>
  <PresentationFormat>宽屏</PresentationFormat>
  <Paragraphs>319</Paragraphs>
  <Slides>37</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游ゴシック</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2288</cp:revision>
  <dcterms:created xsi:type="dcterms:W3CDTF">2019-05-04T05:38:13Z</dcterms:created>
  <dcterms:modified xsi:type="dcterms:W3CDTF">2019-05-08T16:02:51Z</dcterms:modified>
</cp:coreProperties>
</file>