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sldIdLst>
    <p:sldId id="256" r:id="rId2"/>
    <p:sldId id="257" r:id="rId3"/>
    <p:sldId id="258" r:id="rId4"/>
    <p:sldId id="279" r:id="rId5"/>
    <p:sldId id="293" r:id="rId6"/>
    <p:sldId id="259" r:id="rId7"/>
    <p:sldId id="280" r:id="rId8"/>
    <p:sldId id="311" r:id="rId9"/>
    <p:sldId id="261" r:id="rId10"/>
    <p:sldId id="262" r:id="rId11"/>
    <p:sldId id="309" r:id="rId12"/>
    <p:sldId id="263" r:id="rId13"/>
    <p:sldId id="301" r:id="rId14"/>
    <p:sldId id="302" r:id="rId15"/>
    <p:sldId id="305" r:id="rId16"/>
    <p:sldId id="307" r:id="rId17"/>
    <p:sldId id="306" r:id="rId18"/>
    <p:sldId id="308" r:id="rId19"/>
    <p:sldId id="310" r:id="rId20"/>
    <p:sldId id="314" r:id="rId21"/>
    <p:sldId id="315" r:id="rId22"/>
    <p:sldId id="318" r:id="rId23"/>
    <p:sldId id="323" r:id="rId24"/>
    <p:sldId id="296" r:id="rId25"/>
    <p:sldId id="295" r:id="rId26"/>
    <p:sldId id="282" r:id="rId27"/>
    <p:sldId id="267" r:id="rId28"/>
    <p:sldId id="268" r:id="rId29"/>
    <p:sldId id="324" r:id="rId30"/>
    <p:sldId id="298" r:id="rId31"/>
    <p:sldId id="325" r:id="rId32"/>
    <p:sldId id="269" r:id="rId33"/>
    <p:sldId id="290" r:id="rId34"/>
    <p:sldId id="283" r:id="rId35"/>
    <p:sldId id="270" r:id="rId36"/>
    <p:sldId id="271" r:id="rId37"/>
    <p:sldId id="326" r:id="rId38"/>
    <p:sldId id="319" r:id="rId39"/>
    <p:sldId id="284" r:id="rId40"/>
    <p:sldId id="272" r:id="rId41"/>
    <p:sldId id="312" r:id="rId42"/>
    <p:sldId id="320" r:id="rId43"/>
    <p:sldId id="329" r:id="rId44"/>
    <p:sldId id="273" r:id="rId45"/>
    <p:sldId id="327" r:id="rId46"/>
    <p:sldId id="328" r:id="rId47"/>
    <p:sldId id="275" r:id="rId48"/>
    <p:sldId id="274" r:id="rId49"/>
    <p:sldId id="330" r:id="rId50"/>
    <p:sldId id="286" r:id="rId51"/>
    <p:sldId id="276" r:id="rId52"/>
    <p:sldId id="287" r:id="rId53"/>
    <p:sldId id="316" r:id="rId54"/>
    <p:sldId id="317" r:id="rId55"/>
    <p:sldId id="277" r:id="rId56"/>
    <p:sldId id="278" r:id="rId57"/>
    <p:sldId id="321" r:id="rId58"/>
    <p:sldId id="322" r:id="rId59"/>
    <p:sldId id="291" r:id="rId60"/>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75BA"/>
    <a:srgbClr val="33CC33"/>
    <a:srgbClr val="66FF66"/>
    <a:srgbClr val="F5F5F5"/>
    <a:srgbClr val="FF9999"/>
    <a:srgbClr val="FB8F2D"/>
    <a:srgbClr val="FF5050"/>
    <a:srgbClr val="5B9BD5"/>
    <a:srgbClr val="C1CFE5"/>
    <a:srgbClr val="CCD7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068" autoAdjust="0"/>
  </p:normalViewPr>
  <p:slideViewPr>
    <p:cSldViewPr snapToGrid="0">
      <p:cViewPr varScale="1">
        <p:scale>
          <a:sx n="69" d="100"/>
          <a:sy n="69" d="100"/>
        </p:scale>
        <p:origin x="564" y="48"/>
      </p:cViewPr>
      <p:guideLst>
        <p:guide orient="horz" pos="2183"/>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592070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286368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1654647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470474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492749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805334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3802412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2453348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8902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50</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dirty="0">
                <a:latin typeface="Calibri"/>
                <a:ea typeface="游ゴシック"/>
                <a:cs typeface="Calibri"/>
              </a:rPr>
              <a:t>是主从模式的，所以会有主节点 Leader，从节点 Follower，还有观察节点 Observer。</a:t>
            </a:r>
            <a:endParaRPr lang="en-US" altLang="ja-JP" dirty="0">
              <a:latin typeface="Calibri"/>
              <a:ea typeface="游ゴシック"/>
              <a:cs typeface="Calibri"/>
            </a:endParaRPr>
          </a:p>
          <a:p>
            <a:r>
              <a:rPr lang="ja-JP" altLang="en-US" dirty="0">
                <a:latin typeface="Calibri"/>
                <a:ea typeface="游ゴシック"/>
                <a:cs typeface="Calibri"/>
              </a:rPr>
              <a:t>主节点：负责事务操作。</a:t>
            </a:r>
          </a:p>
          <a:p>
            <a:r>
              <a:rPr lang="ja-JP" altLang="en-US" dirty="0">
                <a:latin typeface="Calibri"/>
                <a:ea typeface="游ゴシック"/>
                <a:cs typeface="Calibri"/>
              </a:rPr>
              <a:t>从节点：提供读取服务，转发事务请求，参与共识选举，接管崩溃的主节点等。</a:t>
            </a:r>
          </a:p>
          <a:p>
            <a:r>
              <a:rPr lang="ja-JP" altLang="en-US" dirty="0">
                <a:latin typeface="Calibri"/>
                <a:ea typeface="游ゴシック"/>
                <a:cs typeface="Calibri"/>
              </a:rPr>
              <a:t>观察节点：提供读取服务，获取来自主节点的数据。</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52</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53</a:t>
            </a:fld>
            <a:endParaRPr lang="zh-CN" altLang="en-US"/>
          </a:p>
        </p:txBody>
      </p:sp>
    </p:spTree>
    <p:extLst>
      <p:ext uri="{BB962C8B-B14F-4D97-AF65-F5344CB8AC3E}">
        <p14:creationId xmlns:p14="http://schemas.microsoft.com/office/powerpoint/2010/main" val="4901987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54</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57</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59</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27779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2998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150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25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3642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9454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85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49261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7493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13199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6137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783408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4648511" y="4882138"/>
            <a:ext cx="2907989" cy="400110"/>
          </a:xfrm>
          <a:prstGeom prst="rect">
            <a:avLst/>
          </a:prstGeom>
          <a:noFill/>
        </p:spPr>
        <p:txBody>
          <a:bodyPr wrap="square" rtlCol="0" anchor="t">
            <a:spAutoFit/>
          </a:bodyPr>
          <a:lstStyle/>
          <a:p>
            <a:pPr algn="ct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784127"/>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22354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8795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34825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22354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22459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87951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22341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407523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8910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34837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8752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47732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3323987"/>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同步复制，异步复制，半同步复制属于刚才说的主从复制的不同实现方案，这三种实现方案分别由利弊，第三种是前两者的结合。</a:t>
            </a:r>
            <a:endParaRPr lang="en-US" altLang="zh-CN" sz="2000" dirty="0">
              <a:solidFill>
                <a:schemeClr val="tx1">
                  <a:lumMod val="75000"/>
                  <a:lumOff val="25000"/>
                </a:schemeClr>
              </a:solidFill>
              <a:latin typeface="微软雅黑"/>
              <a:ea typeface="微软雅黑"/>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26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37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144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41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Q4</a:t>
            </a:r>
            <a:r>
              <a:rPr lang="zh-CN" altLang="en-US" sz="2000" dirty="0">
                <a:solidFill>
                  <a:srgbClr val="3075BA"/>
                </a:solidFill>
                <a:latin typeface="微软雅黑" panose="020B0503020204020204" pitchFamily="34" charset="-122"/>
                <a:ea typeface="微软雅黑" panose="020B0503020204020204" pitchFamily="34" charset="-122"/>
              </a:rPr>
              <a:t>：脑裂</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613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45395" y="1519367"/>
            <a:ext cx="11168805" cy="1938992"/>
          </a:xfrm>
          <a:prstGeom prst="rect">
            <a:avLst/>
          </a:prstGeom>
          <a:noFill/>
        </p:spPr>
        <p:txBody>
          <a:bodyPr wrap="square" rtlCol="0">
            <a:spAutoFit/>
          </a:bodyPr>
          <a:lstStyle/>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读自己的写，单调读，前缀一致读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从节点失效（追赶式恢复），主节点失效（确认主节点失效，选举新的主节点）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Q4</a:t>
            </a:r>
            <a:r>
              <a:rPr lang="zh-CN" altLang="en-US" sz="2000" dirty="0">
                <a:solidFill>
                  <a:srgbClr val="3075BA"/>
                </a:solidFill>
                <a:latin typeface="微软雅黑" panose="020B0503020204020204" pitchFamily="34" charset="-122"/>
                <a:ea typeface="微软雅黑" panose="020B0503020204020204" pitchFamily="34" charset="-122"/>
              </a:rPr>
              <a:t>：脑裂</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76617" y="70485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2613060" y="3280559"/>
            <a:ext cx="9098103" cy="3270169"/>
            <a:chOff x="2613060" y="3280559"/>
            <a:chExt cx="9098103" cy="3270169"/>
          </a:xfrm>
        </p:grpSpPr>
        <p:sp>
          <p:nvSpPr>
            <p:cNvPr id="32" name="文本框 31"/>
            <p:cNvSpPr txBox="1"/>
            <p:nvPr/>
          </p:nvSpPr>
          <p:spPr>
            <a:xfrm>
              <a:off x="2613060" y="4407811"/>
              <a:ext cx="63555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毫无疑问，会有更多挑战。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33" y="3280559"/>
              <a:ext cx="4080330" cy="3270169"/>
            </a:xfrm>
            <a:prstGeom prst="rect">
              <a:avLst/>
            </a:prstGeom>
          </p:spPr>
        </p:pic>
      </p:grpSp>
    </p:spTree>
    <p:extLst>
      <p:ext uri="{BB962C8B-B14F-4D97-AF65-F5344CB8AC3E}">
        <p14:creationId xmlns:p14="http://schemas.microsoft.com/office/powerpoint/2010/main" val="225528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25" y="2417147"/>
            <a:ext cx="3671632" cy="2078915"/>
          </a:xfrm>
          <a:prstGeom prst="rect">
            <a:avLst/>
          </a:prstGeom>
        </p:spPr>
      </p:pic>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不可靠的网络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033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25" y="2417147"/>
            <a:ext cx="3671632" cy="2078915"/>
          </a:xfrm>
          <a:prstGeom prst="rect">
            <a:avLst/>
          </a:prstGeom>
        </p:spPr>
      </p:pic>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不可靠的网络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51" y="1189523"/>
            <a:ext cx="6333297" cy="4478954"/>
          </a:xfrm>
          <a:prstGeom prst="rect">
            <a:avLst/>
          </a:prstGeom>
        </p:spPr>
      </p:pic>
    </p:spTree>
    <p:extLst>
      <p:ext uri="{BB962C8B-B14F-4D97-AF65-F5344CB8AC3E}">
        <p14:creationId xmlns:p14="http://schemas.microsoft.com/office/powerpoint/2010/main" val="335741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12" y="2532199"/>
            <a:ext cx="3570036" cy="2603500"/>
          </a:xfrm>
          <a:prstGeom prst="rect">
            <a:avLst/>
          </a:prstGeom>
        </p:spPr>
      </p:pic>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不可靠的时钟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51" y="2984374"/>
            <a:ext cx="6333297" cy="3023376"/>
          </a:xfrm>
          <a:prstGeom prst="rect">
            <a:avLst/>
          </a:prstGeom>
        </p:spPr>
      </p:pic>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3075BA"/>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3075BA"/>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3075BA"/>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62273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556" y="2435544"/>
            <a:ext cx="3381190" cy="2517442"/>
          </a:xfrm>
          <a:prstGeom prst="rect">
            <a:avLst/>
          </a:prstGeom>
        </p:spPr>
      </p:pic>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拜占庭故障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823981"/>
            <a:ext cx="6741735" cy="4401205"/>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2A8ABA"/>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2A8ABA"/>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319177" y="4988682"/>
            <a:ext cx="2434678"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943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r="1586"/>
          <a:stretch/>
        </p:blipFill>
        <p:spPr>
          <a:xfrm>
            <a:off x="1691429" y="1300785"/>
            <a:ext cx="8354245" cy="5541454"/>
          </a:xfrm>
          <a:prstGeom prst="rect">
            <a:avLst/>
          </a:prstGeom>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r>
              <a:rPr lang="en-US" altLang="zh-CN" sz="2600" dirty="0">
                <a:latin typeface="微软雅黑" panose="020B0503020204020204" pitchFamily="34" charset="-122"/>
                <a:ea typeface="微软雅黑" panose="020B0503020204020204" pitchFamily="34" charset="-122"/>
              </a:rPr>
              <a:t>:</a:t>
            </a: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33400" y="3093612"/>
            <a:ext cx="13119100" cy="1955800"/>
          </a:xfrm>
          <a:prstGeom prst="rect">
            <a:avLst/>
          </a:prstGeom>
          <a:solidFill>
            <a:srgbClr val="EAF2FA"/>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rgbClr val="3075BA"/>
                </a:solidFill>
                <a:latin typeface="微软雅黑" panose="020B0503020204020204" pitchFamily="34" charset="-122"/>
                <a:ea typeface="微软雅黑" panose="020B0503020204020204" pitchFamily="34" charset="-122"/>
              </a:rPr>
              <a:t>墨菲定律：所有可能出错的事情一定会出错</a:t>
            </a:r>
            <a:r>
              <a:rPr lang="en-US" altLang="zh-CN" sz="26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3061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没有拜占庭故障：</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所有节点都在自己的数据中心里，由一个可信任的组织集中控制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计时方面：</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节点失效方面</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519367"/>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047404"/>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290700"/>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3874343"/>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51267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185273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436484"/>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02023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7.40741E-7 L -0.23672 0.00393 " pathEditMode="relative" rAng="0" ptsTypes="AA">
                                      <p:cBhvr>
                                        <p:cTn id="6" dur="2000" fill="hold"/>
                                        <p:tgtEl>
                                          <p:spTgt spid="13"/>
                                        </p:tgtEl>
                                        <p:attrNameLst>
                                          <p:attrName>ppt_x</p:attrName>
                                          <p:attrName>ppt_y</p:attrName>
                                        </p:attrNameLst>
                                      </p:cBhvr>
                                      <p:rCtr x="-11836"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27962" y="812801"/>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7706804" y="1496291"/>
            <a:ext cx="3343848" cy="3343848"/>
            <a:chOff x="9114403" y="1481703"/>
            <a:chExt cx="4093597" cy="4093597"/>
          </a:xfrm>
        </p:grpSpPr>
        <p:sp>
          <p:nvSpPr>
            <p:cNvPr id="14" name="椭圆 13"/>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2" name="椭圆 11"/>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sp>
        <p:nvSpPr>
          <p:cNvPr id="16" name="文本框 15"/>
          <p:cNvSpPr txBox="1"/>
          <p:nvPr/>
        </p:nvSpPr>
        <p:spPr>
          <a:xfrm>
            <a:off x="3628633" y="5708771"/>
            <a:ext cx="4842267" cy="559840"/>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共识：让多个节点就某一项提议达成一致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163294" y="2933206"/>
            <a:ext cx="1080654" cy="550828"/>
            <a:chOff x="6163294" y="2933206"/>
            <a:chExt cx="1080654" cy="550828"/>
          </a:xfrm>
        </p:grpSpPr>
        <p:sp>
          <p:nvSpPr>
            <p:cNvPr id="2" name="圆角矩形 1"/>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7" name="圆角矩形 16"/>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spTree>
    <p:extLst>
      <p:ext uri="{BB962C8B-B14F-4D97-AF65-F5344CB8AC3E}">
        <p14:creationId xmlns:p14="http://schemas.microsoft.com/office/powerpoint/2010/main" val="308181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500"/>
                                  </p:stCondLst>
                                  <p:childTnLst>
                                    <p:set>
                                      <p:cBhvr>
                                        <p:cTn id="9" dur="1" fill="hold">
                                          <p:stCondLst>
                                            <p:cond delay="0"/>
                                          </p:stCondLst>
                                        </p:cTn>
                                        <p:tgtEl>
                                          <p:spTgt spid="15"/>
                                        </p:tgtEl>
                                        <p:attrNameLst>
                                          <p:attrName>style.visibility</p:attrName>
                                        </p:attrNameLst>
                                      </p:cBhvr>
                                      <p:to>
                                        <p:strVal val="visible"/>
                                      </p:to>
                                    </p:set>
                                    <p:anim calcmode="lin" valueType="num">
                                      <p:cBhvr>
                                        <p:cTn id="10" dur="750" fill="hold"/>
                                        <p:tgtEl>
                                          <p:spTgt spid="15"/>
                                        </p:tgtEl>
                                        <p:attrNameLst>
                                          <p:attrName>ppt_w</p:attrName>
                                        </p:attrNameLst>
                                      </p:cBhvr>
                                      <p:tavLst>
                                        <p:tav tm="0">
                                          <p:val>
                                            <p:fltVal val="0"/>
                                          </p:val>
                                        </p:tav>
                                        <p:tav tm="100000">
                                          <p:val>
                                            <p:strVal val="#ppt_w"/>
                                          </p:val>
                                        </p:tav>
                                      </p:tavLst>
                                    </p:anim>
                                    <p:anim calcmode="lin" valueType="num">
                                      <p:cBhvr>
                                        <p:cTn id="11" dur="750" fill="hold"/>
                                        <p:tgtEl>
                                          <p:spTgt spid="15"/>
                                        </p:tgtEl>
                                        <p:attrNameLst>
                                          <p:attrName>ppt_h</p:attrName>
                                        </p:attrNameLst>
                                      </p:cBhvr>
                                      <p:tavLst>
                                        <p:tav tm="0">
                                          <p:val>
                                            <p:fltVal val="0"/>
                                          </p:val>
                                        </p:tav>
                                        <p:tav tm="100000">
                                          <p:val>
                                            <p:strVal val="#ppt_h"/>
                                          </p:val>
                                        </p:tav>
                                      </p:tavLst>
                                    </p:anim>
                                    <p:animEffect transition="in" filter="fade">
                                      <p:cBhvr>
                                        <p:cTn id="12" dur="750"/>
                                        <p:tgtEl>
                                          <p:spTgt spid="15"/>
                                        </p:tgtEl>
                                      </p:cBhvr>
                                    </p:animEffect>
                                  </p:childTnLst>
                                </p:cTn>
                              </p:par>
                              <p:par>
                                <p:cTn id="13" presetID="22" presetClass="entr" presetSubtype="4" fill="hold" grpId="0" nodeType="withEffect">
                                  <p:stCondLst>
                                    <p:cond delay="75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049202" y="1102802"/>
            <a:ext cx="4093597" cy="4093597"/>
            <a:chOff x="9114403" y="1481703"/>
            <a:chExt cx="4093597" cy="4093597"/>
          </a:xfrm>
        </p:grpSpPr>
        <p:sp>
          <p:nvSpPr>
            <p:cNvPr id="14" name="椭圆 13"/>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2" name="椭圆 11"/>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sp>
        <p:nvSpPr>
          <p:cNvPr id="16" name="文本框 15"/>
          <p:cNvSpPr txBox="1"/>
          <p:nvPr/>
        </p:nvSpPr>
        <p:spPr>
          <a:xfrm>
            <a:off x="3628633" y="5708771"/>
            <a:ext cx="4842267" cy="559840"/>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共识：让多个节点就某一项提议达成一致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465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3"/>
                                        </p:tgtEl>
                                        <p:attrNameLst>
                                          <p:attrName>ppt_w</p:attrName>
                                        </p:attrNameLst>
                                      </p:cBhvr>
                                      <p:tavLst>
                                        <p:tav tm="0">
                                          <p:val>
                                            <p:strVal val="ppt_w"/>
                                          </p:val>
                                        </p:tav>
                                        <p:tav tm="100000">
                                          <p:val>
                                            <p:fltVal val="0"/>
                                          </p:val>
                                        </p:tav>
                                      </p:tavLst>
                                    </p:anim>
                                    <p:anim calcmode="lin" valueType="num">
                                      <p:cBhvr>
                                        <p:cTn id="7" dur="1000"/>
                                        <p:tgtEl>
                                          <p:spTgt spid="13"/>
                                        </p:tgtEl>
                                        <p:attrNameLst>
                                          <p:attrName>ppt_h</p:attrName>
                                        </p:attrNameLst>
                                      </p:cBhvr>
                                      <p:tavLst>
                                        <p:tav tm="0">
                                          <p:val>
                                            <p:strVal val="ppt_h"/>
                                          </p:val>
                                        </p:tav>
                                        <p:tav tm="100000">
                                          <p:val>
                                            <p:fltVal val="0"/>
                                          </p:val>
                                        </p:tav>
                                      </p:tavLst>
                                    </p:anim>
                                    <p:anim calcmode="lin" valueType="num">
                                      <p:cBhvr>
                                        <p:cTn id="8" dur="1000"/>
                                        <p:tgtEl>
                                          <p:spTgt spid="13"/>
                                        </p:tgtEl>
                                        <p:attrNameLst>
                                          <p:attrName>style.rotation</p:attrName>
                                        </p:attrNameLst>
                                      </p:cBhvr>
                                      <p:tavLst>
                                        <p:tav tm="0">
                                          <p:val>
                                            <p:fltVal val="0"/>
                                          </p:val>
                                        </p:tav>
                                        <p:tav tm="100000">
                                          <p:val>
                                            <p:fltVal val="90"/>
                                          </p:val>
                                        </p:tav>
                                      </p:tavLst>
                                    </p:anim>
                                    <p:animEffect transition="out" filter="fade">
                                      <p:cBhvr>
                                        <p:cTn id="9" dur="1000"/>
                                        <p:tgtEl>
                                          <p:spTgt spid="13"/>
                                        </p:tgtEl>
                                      </p:cBhvr>
                                    </p:animEffect>
                                    <p:set>
                                      <p:cBhvr>
                                        <p:cTn id="10" dur="1" fill="hold">
                                          <p:stCondLst>
                                            <p:cond delay="999"/>
                                          </p:stCondLst>
                                        </p:cTn>
                                        <p:tgtEl>
                                          <p:spTgt spid="13"/>
                                        </p:tgtEl>
                                        <p:attrNameLst>
                                          <p:attrName>style.visibility</p:attrName>
                                        </p:attrNameLst>
                                      </p:cBhvr>
                                      <p:to>
                                        <p:strVal val="hidden"/>
                                      </p:to>
                                    </p:se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par>
                                <p:cTn id="17" presetID="22" presetClass="entr" presetSubtype="4" fill="hold" grpId="0" nodeType="withEffect">
                                  <p:stCondLst>
                                    <p:cond delay="25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统一共识算法需要满足以下性质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82369" y="4604793"/>
            <a:ext cx="9436532"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核心是指 </a:t>
            </a:r>
            <a:r>
              <a:rPr lang="en-US" altLang="zh-CN" sz="2000" dirty="0">
                <a:solidFill>
                  <a:schemeClr val="tx1">
                    <a:lumMod val="75000"/>
                    <a:lumOff val="25000"/>
                  </a:schemeClr>
                </a:solidFill>
                <a:latin typeface="微软雅黑"/>
                <a:ea typeface="微软雅黑"/>
              </a:rPr>
              <a:t>2PC </a:t>
            </a:r>
            <a:r>
              <a:rPr lang="zh-CN" altLang="en-US" sz="2000" dirty="0">
                <a:solidFill>
                  <a:schemeClr val="tx1">
                    <a:lumMod val="75000"/>
                    <a:lumOff val="25000"/>
                  </a:schemeClr>
                </a:solidFill>
                <a:latin typeface="微软雅黑"/>
                <a:ea typeface="微软雅黑"/>
              </a:rPr>
              <a:t>的核心</a:t>
            </a:r>
            <a:endParaRPr lang="en-US" altLang="zh-CN" sz="2000" dirty="0">
              <a:solidFill>
                <a:schemeClr val="tx1">
                  <a:lumMod val="75000"/>
                  <a:lumOff val="25000"/>
                </a:schemeClr>
              </a:solidFill>
              <a:latin typeface="微软雅黑"/>
              <a:ea typeface="微软雅黑"/>
            </a:endParaRPr>
          </a:p>
        </p:txBody>
      </p:sp>
      <p:sp>
        <p:nvSpPr>
          <p:cNvPr id="18" name="圆角矩形 17"/>
          <p:cNvSpPr/>
          <p:nvPr/>
        </p:nvSpPr>
        <p:spPr>
          <a:xfrm>
            <a:off x="887581" y="43739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176127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a:lnSpc>
                <a:spcPct val="150000"/>
              </a:lnSpc>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6965" y="2767964"/>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9380" y="31929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9380" y="38370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9380" y="4440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13982" y="31929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81931" y="32034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70327" y="3837014"/>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23666" y="31916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9636" y="38485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926" y="44412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85893" y="38327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87581" y="9830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缺陷</a:t>
            </a:r>
          </a:p>
        </p:txBody>
      </p:sp>
    </p:spTree>
    <p:extLst>
      <p:ext uri="{BB962C8B-B14F-4D97-AF65-F5344CB8AC3E}">
        <p14:creationId xmlns:p14="http://schemas.microsoft.com/office/powerpoint/2010/main" val="3562123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它们共同的设计思想：采用全序关系广播（原子广播）。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err="1">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9999"/>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FF9999"/>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186406"/>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3386761" y="4574792"/>
            <a:ext cx="7628275" cy="923330"/>
          </a:xfrm>
          <a:prstGeom prst="rect">
            <a:avLst/>
          </a:prstGeom>
          <a:noFill/>
        </p:spPr>
        <p:txBody>
          <a:bodyPr wrap="square" rtlCol="0" anchor="t">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rPr>
              <a:t>说明：即使节点或网络故障，全序关系广播也必须保证以上两条。算法要求继续重试，直到最终网络修复，消息以正确的顺序发送成功。</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177897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要满足以下两个条件：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94" y="4025822"/>
            <a:ext cx="2473731" cy="2021271"/>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1800"/>
            <a:ext cx="12192000" cy="515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962900"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chemeClr val="accent2">
                <a:lumMod val="20000"/>
                <a:lumOff val="8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p:spPr>
          <p:txBody>
            <a:bodyPr wrap="none">
              <a:spAutoFit/>
            </a:bodyPr>
            <a:lstStyle/>
            <a:p>
              <a:r>
                <a:rPr lang="zh-CN" altLang="en-US" sz="4000" dirty="0">
                  <a:solidFill>
                    <a:srgbClr val="FF9999"/>
                  </a:solidFill>
                  <a:latin typeface="微软雅黑" panose="020B0503020204020204" pitchFamily="34" charset="-122"/>
                  <a:ea typeface="微软雅黑" panose="020B0503020204020204" pitchFamily="34" charset="-122"/>
                </a:rPr>
                <a:t>共</a:t>
              </a:r>
              <a:endParaRPr lang="en-US" altLang="zh-CN" sz="4000" dirty="0">
                <a:solidFill>
                  <a:srgbClr val="FF9999"/>
                </a:solidFill>
                <a:latin typeface="微软雅黑" panose="020B0503020204020204" pitchFamily="34" charset="-122"/>
                <a:ea typeface="微软雅黑" panose="020B0503020204020204" pitchFamily="34" charset="-122"/>
              </a:endParaRPr>
            </a:p>
            <a:p>
              <a:r>
                <a:rPr lang="zh-CN" altLang="en-US" sz="4000" dirty="0">
                  <a:solidFill>
                    <a:srgbClr val="FF9999"/>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565900" y="2260709"/>
            <a:ext cx="3746500" cy="635000"/>
            <a:chOff x="6565900" y="2514709"/>
            <a:chExt cx="3746500"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565900" y="2844800"/>
              <a:ext cx="16891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784600" y="3173638"/>
            <a:ext cx="6527800" cy="635000"/>
            <a:chOff x="3784600" y="3427638"/>
            <a:chExt cx="652780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3784600" y="3733800"/>
              <a:ext cx="44704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791200" y="4086567"/>
            <a:ext cx="4521200" cy="635000"/>
            <a:chOff x="5791200" y="4340567"/>
            <a:chExt cx="4521200"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5791200" y="4660900"/>
              <a:ext cx="24638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213100" y="4999497"/>
            <a:ext cx="7099300" cy="635000"/>
            <a:chOff x="3213100" y="5253497"/>
            <a:chExt cx="7099300"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213100" y="5588000"/>
              <a:ext cx="50419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Atomicity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Consistency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Isolation - </a:t>
            </a:r>
            <a:r>
              <a:rPr lang="zh-CN" altLang="en-US" sz="2000" dirty="0">
                <a:latin typeface="微软雅黑" panose="020B0503020204020204" pitchFamily="34" charset="-122"/>
                <a:ea typeface="微软雅黑" panose="020B0503020204020204" pitchFamily="34" charset="-122"/>
              </a:rPr>
              <a:t>隔离性：并发执行的多个事务相互隔离。</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Durability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8627" y="337192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71042" y="379691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71042" y="444097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71042" y="504402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982258" y="378538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69848" y="44511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523366"/>
            <a:ext cx="10319481"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451354" y="380844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38944" y="446179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73729" y="379409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61319" y="445989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是如何实现</a:t>
            </a:r>
            <a:r>
              <a:rPr lang="en-US" altLang="zh-CN" sz="2600" b="1" dirty="0" err="1">
                <a:solidFill>
                  <a:srgbClr val="3561B4"/>
                </a:solidFill>
                <a:latin typeface="微软雅黑" panose="020B0503020204020204" pitchFamily="34" charset="-122"/>
                <a:ea typeface="微软雅黑" panose="020B0503020204020204" pitchFamily="34" charset="-122"/>
              </a:rPr>
              <a:t>Zab</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2476500"/>
            <a:ext cx="10452100" cy="15621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2670075"/>
            <a:ext cx="9982636" cy="1569660"/>
          </a:xfrm>
          <a:prstGeom prst="rect">
            <a:avLst/>
          </a:prstGeom>
          <a:noFill/>
        </p:spPr>
        <p:txBody>
          <a:bodyPr wrap="square" rtlCol="0" anchor="t">
            <a:spAutoFit/>
          </a:bodyPr>
          <a:lstStyle/>
          <a:p>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0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0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400" dirty="0" err="1">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800" y="2476500"/>
            <a:ext cx="139700" cy="1562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45394" y="879184"/>
            <a:ext cx="6355505" cy="492443"/>
          </a:xfrm>
          <a:prstGeom prst="rect">
            <a:avLst/>
          </a:prstGeom>
          <a:noFill/>
        </p:spPr>
        <p:txBody>
          <a:bodyPr wrap="square" rtlCol="0">
            <a:spAutoFit/>
          </a:bodyPr>
          <a:lstStyle/>
          <a:p>
            <a:r>
              <a:rPr lang="en-US" altLang="zh-CN" sz="2600" b="1" dirty="0" err="1">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是什么？</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5103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9032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操作全序</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36779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950" y="2261947"/>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多节点 </a:t>
            </a:r>
            <a:r>
              <a:rPr lang="en-US" altLang="zh-CN" sz="2600" dirty="0">
                <a:solidFill>
                  <a:srgbClr val="3075BA"/>
                </a:solidFill>
                <a:latin typeface="微软雅黑" panose="020B0503020204020204" pitchFamily="34" charset="-122"/>
                <a:ea typeface="微软雅黑" panose="020B0503020204020204" pitchFamily="34" charset="-122"/>
              </a:rPr>
              <a:t>/ </a:t>
            </a:r>
            <a:r>
              <a:rPr lang="zh-CN" altLang="en-US" sz="2600" dirty="0">
                <a:solidFill>
                  <a:srgbClr val="3075BA"/>
                </a:solidFill>
                <a:latin typeface="微软雅黑" panose="020B0503020204020204" pitchFamily="34" charset="-122"/>
                <a:ea typeface="微软雅黑" panose="020B0503020204020204" pitchFamily="34" charset="-122"/>
              </a:rPr>
              <a:t>多副本</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723900" y="4463212"/>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高性能</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723900" y="526517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6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771" y="1923721"/>
            <a:ext cx="4982429" cy="34008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高可靠</a:t>
            </a:r>
          </a:p>
        </p:txBody>
      </p:sp>
    </p:spTree>
    <p:extLst>
      <p:ext uri="{BB962C8B-B14F-4D97-AF65-F5344CB8AC3E}">
        <p14:creationId xmlns:p14="http://schemas.microsoft.com/office/powerpoint/2010/main" val="1058684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613017"/>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err="1">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元素 </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705695" y="710403"/>
            <a:ext cx="4356100"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737239"/>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Atomicity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Consistency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Isolation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Durability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3">
            <a:extLst>
              <a:ext uri="{FF2B5EF4-FFF2-40B4-BE49-F238E27FC236}">
                <a16:creationId xmlns:a16="http://schemas.microsoft.com/office/drawing/2014/main" id="{6B56E56F-7BEB-4AB5-B99C-E6F75098AE02}"/>
              </a:ext>
            </a:extLst>
          </p:cNvPr>
          <p:cNvSpPr txBox="1"/>
          <p:nvPr/>
        </p:nvSpPr>
        <p:spPr>
          <a:xfrm>
            <a:off x="2380596" y="1972557"/>
            <a:ext cx="9573128" cy="961289"/>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ACL - Access Control List - </a:t>
            </a:r>
            <a:r>
              <a:rPr lang="en-US" altLang="zh-CN" sz="2000" dirty="0" err="1">
                <a:solidFill>
                  <a:schemeClr val="tx1">
                    <a:lumMod val="75000"/>
                    <a:lumOff val="25000"/>
                  </a:schemeClr>
                </a:solidFill>
                <a:latin typeface="微软雅黑"/>
                <a:ea typeface="微软雅黑"/>
              </a:rPr>
              <a:t>访问控制列表</a:t>
            </a:r>
            <a:endParaRPr lang="en-US" altLang="zh-CN" sz="2000" dirty="0">
              <a:solidFill>
                <a:schemeClr val="tx1">
                  <a:lumMod val="75000"/>
                  <a:lumOff val="25000"/>
                </a:schemeClr>
              </a:solidFill>
              <a:latin typeface="微软雅黑"/>
              <a:ea typeface="微软雅黑"/>
            </a:endParaRPr>
          </a:p>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scheme（权限模式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id（授权对象</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permission（权限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 name="文本框 3">
            <a:extLst>
              <a:ext uri="{FF2B5EF4-FFF2-40B4-BE49-F238E27FC236}">
                <a16:creationId xmlns:a16="http://schemas.microsoft.com/office/drawing/2014/main" id="{48ED30E3-655A-4599-81E5-E2A7820A48D1}"/>
              </a:ext>
            </a:extLst>
          </p:cNvPr>
          <p:cNvSpPr txBox="1"/>
          <p:nvPr/>
        </p:nvSpPr>
        <p:spPr>
          <a:xfrm>
            <a:off x="2377756" y="3215112"/>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2377755" y="3764751"/>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2377754" y="4314391"/>
            <a:ext cx="9573128" cy="553998"/>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world:anyone</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2377754" y="4852485"/>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1016269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423987" y="2116772"/>
            <a:ext cx="9573128"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Leader - </a:t>
            </a:r>
            <a:r>
              <a:rPr lang="en-US" altLang="zh-CN" sz="2000" dirty="0" err="1">
                <a:solidFill>
                  <a:schemeClr val="tx1">
                    <a:lumMod val="75000"/>
                    <a:lumOff val="25000"/>
                  </a:schemeClr>
                </a:solidFill>
                <a:latin typeface="微软雅黑"/>
                <a:ea typeface="微软雅黑"/>
              </a:rPr>
              <a:t>主节点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Follower - </a:t>
            </a:r>
            <a:r>
              <a:rPr lang="en-US" altLang="zh-CN" sz="2000" dirty="0" err="1">
                <a:solidFill>
                  <a:schemeClr val="tx1">
                    <a:lumMod val="75000"/>
                    <a:lumOff val="25000"/>
                  </a:schemeClr>
                </a:solidFill>
                <a:latin typeface="微软雅黑"/>
                <a:ea typeface="微软雅黑"/>
              </a:rPr>
              <a:t>从节点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Observer - </a:t>
            </a:r>
            <a:r>
              <a:rPr lang="en-US" altLang="zh-CN" sz="2000" dirty="0" err="1">
                <a:solidFill>
                  <a:schemeClr val="tx1">
                    <a:lumMod val="75000"/>
                    <a:lumOff val="25000"/>
                  </a:schemeClr>
                </a:solidFill>
                <a:latin typeface="微软雅黑"/>
                <a:ea typeface="微软雅黑"/>
              </a:rPr>
              <a:t>观察节点</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4" y="891884"/>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五边形 18"/>
          <p:cNvSpPr/>
          <p:nvPr/>
        </p:nvSpPr>
        <p:spPr>
          <a:xfrm>
            <a:off x="705695" y="46083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705695" y="710403"/>
            <a:ext cx="31170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684804"/>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客户端：Java C API，Curator，Shell 客户端</a:t>
            </a:r>
            <a:endParaRPr lang="en-US" altLang="zh-CN" sz="2000" dirty="0">
              <a:solidFill>
                <a:schemeClr val="tx1">
                  <a:lumMod val="75000"/>
                  <a:lumOff val="25000"/>
                </a:schemeClr>
              </a:solidFill>
              <a:latin typeface="微软雅黑"/>
              <a:ea typeface="微软雅黑"/>
            </a:endParaRPr>
          </a:p>
          <a:p>
            <a:pPr>
              <a:lnSpc>
                <a:spcPct val="150000"/>
              </a:lnSpc>
            </a:pPr>
            <a:r>
              <a:rPr lang="zh-CN" altLang="zh-CN" sz="2000" dirty="0">
                <a:solidFill>
                  <a:schemeClr val="tx1">
                    <a:lumMod val="75000"/>
                    <a:lumOff val="25000"/>
                  </a:schemeClr>
                </a:solidFill>
                <a:ea typeface="+mn-lt"/>
                <a:cs typeface="+mn-lt"/>
              </a:rPr>
              <a:t>建立连接</a:t>
            </a: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4" y="5569237"/>
            <a:ext cx="5369721" cy="1015663"/>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节点之间互相维持心跳</a:t>
            </a:r>
            <a:r>
              <a:rPr lang="en-US" altLang="zh-CN" sz="2000" dirty="0">
                <a:solidFill>
                  <a:schemeClr val="tx1">
                    <a:lumMod val="75000"/>
                    <a:lumOff val="25000"/>
                  </a:schemeClr>
                </a:solidFill>
                <a:latin typeface="微软雅黑"/>
                <a:ea typeface="微软雅黑"/>
              </a:rPr>
              <a:t>。</a:t>
            </a:r>
          </a:p>
          <a:p>
            <a:pPr>
              <a:lnSpc>
                <a:spcPct val="150000"/>
              </a:lnSpc>
            </a:pPr>
            <a:r>
              <a:rPr lang="en-US" altLang="zh-CN" sz="2000" dirty="0" err="1">
                <a:solidFill>
                  <a:schemeClr val="tx1">
                    <a:lumMod val="75000"/>
                    <a:lumOff val="25000"/>
                  </a:schemeClr>
                </a:solidFill>
                <a:latin typeface="微软雅黑"/>
                <a:ea typeface="微软雅黑"/>
              </a:rPr>
              <a:t>客户端与节点维持会话</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断开后资源自动释放</a:t>
            </a:r>
            <a:r>
              <a:rPr lang="en-US" altLang="zh-CN" sz="2000" dirty="0">
                <a:latin typeface="微软雅黑"/>
                <a:ea typeface="微软雅黑"/>
              </a:rPr>
              <a:t>。</a:t>
            </a:r>
          </a:p>
        </p:txBody>
      </p:sp>
      <p:sp>
        <p:nvSpPr>
          <p:cNvPr id="15" name="文本框 14"/>
          <p:cNvSpPr txBox="1"/>
          <p:nvPr/>
        </p:nvSpPr>
        <p:spPr>
          <a:xfrm>
            <a:off x="845394" y="4789747"/>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故障检测</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065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9860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201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create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delete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exists /path</a:t>
            </a:r>
            <a:endParaRPr lang="zh-CN" altLang="zh-CN" sz="2000" dirty="0">
              <a:solidFill>
                <a:schemeClr val="tx1">
                  <a:lumMod val="75000"/>
                  <a:lumOff val="25000"/>
                </a:schemeClr>
              </a:solidFill>
              <a:ea typeface="等线"/>
            </a:endParaRPr>
          </a:p>
        </p:txBody>
      </p:sp>
      <p:sp>
        <p:nvSpPr>
          <p:cNvPr id="5" name="文本框 4"/>
          <p:cNvSpPr txBox="1"/>
          <p:nvPr/>
        </p:nvSpPr>
        <p:spPr>
          <a:xfrm>
            <a:off x="2420195" y="4907543"/>
            <a:ext cx="6812705" cy="1015663"/>
          </a:xfrm>
          <a:prstGeom prst="rect">
            <a:avLst/>
          </a:prstGeom>
          <a:noFill/>
        </p:spPr>
        <p:txBody>
          <a:bodyPr wrap="square" rtlCol="0">
            <a:spAutoFit/>
          </a:bodyPr>
          <a:lstStyle/>
          <a:p>
            <a:pPr>
              <a:lnSpc>
                <a:spcPct val="150000"/>
              </a:lnSpc>
            </a:pPr>
            <a:r>
              <a:rPr lang="en-US" altLang="zh-CN" sz="2000" dirty="0" err="1">
                <a:solidFill>
                  <a:schemeClr val="tx1">
                    <a:lumMod val="75000"/>
                    <a:lumOff val="25000"/>
                  </a:schemeClr>
                </a:solidFill>
                <a:latin typeface="微软雅黑"/>
                <a:ea typeface="微软雅黑"/>
              </a:rPr>
              <a:t>zxid：每个操作赋予一个单调递增的事务</a:t>
            </a:r>
            <a:r>
              <a:rPr lang="en-US" altLang="zh-CN" sz="2000" dirty="0">
                <a:solidFill>
                  <a:schemeClr val="tx1">
                    <a:lumMod val="75000"/>
                    <a:lumOff val="25000"/>
                  </a:schemeClr>
                </a:solidFill>
                <a:latin typeface="微软雅黑"/>
                <a:ea typeface="微软雅黑"/>
              </a:rPr>
              <a:t> ID</a:t>
            </a:r>
          </a:p>
          <a:p>
            <a:pPr>
              <a:lnSpc>
                <a:spcPct val="150000"/>
              </a:lnSpc>
            </a:pPr>
            <a:r>
              <a:rPr lang="en-US" altLang="zh-CN" sz="2000" dirty="0" err="1">
                <a:solidFill>
                  <a:schemeClr val="tx1">
                    <a:lumMod val="75000"/>
                    <a:lumOff val="25000"/>
                  </a:schemeClr>
                </a:solidFill>
                <a:latin typeface="微软雅黑"/>
                <a:ea typeface="微软雅黑"/>
              </a:rPr>
              <a:t>cversion：版本号</a:t>
            </a:r>
            <a:endParaRPr lang="en-US" altLang="zh-CN" sz="2000" dirty="0">
              <a:solidFill>
                <a:schemeClr val="tx1">
                  <a:lumMod val="75000"/>
                  <a:lumOff val="25000"/>
                </a:schemeClr>
              </a:solidFill>
              <a:latin typeface="微软雅黑"/>
              <a:ea typeface="微软雅黑"/>
            </a:endParaRPr>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9" name="文本框 8"/>
          <p:cNvSpPr txBox="1"/>
          <p:nvPr/>
        </p:nvSpPr>
        <p:spPr>
          <a:xfrm>
            <a:off x="845394" y="41576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操作全序</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5095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setData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getData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getChildren /path</a:t>
            </a:r>
            <a:endParaRPr lang="zh-CN" altLang="zh-CN" sz="2000" dirty="0">
              <a:solidFill>
                <a:schemeClr val="tx1">
                  <a:lumMod val="75000"/>
                  <a:lumOff val="25000"/>
                </a:schemeClr>
              </a:solidFill>
              <a:ea typeface="等线"/>
            </a:endParaRPr>
          </a:p>
        </p:txBody>
      </p:sp>
    </p:spTree>
    <p:extLst>
      <p:ext uri="{BB962C8B-B14F-4D97-AF65-F5344CB8AC3E}">
        <p14:creationId xmlns:p14="http://schemas.microsoft.com/office/powerpoint/2010/main" val="2497008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961289"/>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通知订阅机制：客户端监控节点的变化</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直到其他客户端何时加入集群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65450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212240"/>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392263"/>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a:t>
            </a:r>
            <a:r>
              <a:rPr lang="en-US" altLang="zh-CN" sz="2600" b="1" dirty="0">
                <a:solidFill>
                  <a:srgbClr val="3561B4"/>
                </a:solidFill>
                <a:latin typeface="微软雅黑" panose="020B0503020204020204" pitchFamily="34" charset="-122"/>
                <a:ea typeface="微软雅黑" panose="020B0503020204020204" pitchFamily="34" charset="-122"/>
              </a:rPr>
              <a:t>Shell</a:t>
            </a:r>
            <a:r>
              <a:rPr lang="zh-CN" altLang="en-US" sz="2600" b="1" dirty="0">
                <a:solidFill>
                  <a:srgbClr val="3561B4"/>
                </a:solidFill>
                <a:latin typeface="微软雅黑" panose="020B0503020204020204" pitchFamily="34" charset="-122"/>
                <a:ea typeface="微软雅黑" panose="020B0503020204020204" pitchFamily="34" charset="-122"/>
              </a:rPr>
              <a:t>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1292662"/>
          </a:xfrm>
          <a:prstGeom prst="rect">
            <a:avLst/>
          </a:prstGeom>
          <a:noFill/>
        </p:spPr>
        <p:txBody>
          <a:bodyPr wrap="square" rtlCol="0">
            <a:spAutoFit/>
          </a:bodyPr>
          <a:lstStyle/>
          <a:p>
            <a:pPr>
              <a:lnSpc>
                <a:spcPct val="150000"/>
              </a:lnSpc>
            </a:pPr>
            <a:r>
              <a:rPr lang="en-US" altLang="zh-CN" sz="2600" b="1" dirty="0" err="1">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除了满足在假设的模型下期望的解决问题，在实际当中有哪些应用呢？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38" y="2637054"/>
            <a:ext cx="2431811" cy="129585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037" y="4416120"/>
            <a:ext cx="2578551" cy="103410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4495" y="2574274"/>
            <a:ext cx="2342305" cy="1229711"/>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9904" y="4575647"/>
            <a:ext cx="3216096" cy="821131"/>
          </a:xfrm>
          <a:prstGeom prst="rect">
            <a:avLst/>
          </a:prstGeom>
        </p:spPr>
      </p:pic>
      <p:sp>
        <p:nvSpPr>
          <p:cNvPr id="9" name="文本框 8"/>
          <p:cNvSpPr txBox="1"/>
          <p:nvPr/>
        </p:nvSpPr>
        <p:spPr>
          <a:xfrm flipH="1">
            <a:off x="10044082"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21773"/>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a:t>
            </a:r>
            <a:r>
              <a:rPr lang="zh-CN" altLang="en-US" sz="2600" b="1" dirty="0">
                <a:solidFill>
                  <a:srgbClr val="3561B4"/>
                </a:solidFill>
                <a:latin typeface="微软雅黑" panose="020B0503020204020204" pitchFamily="34" charset="-122"/>
                <a:ea typeface="微软雅黑" panose="020B0503020204020204" pitchFamily="34" charset="-122"/>
              </a:rPr>
              <a:t>注册中心应用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8836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406805" cy="2862322"/>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a:ea typeface="微软雅黑"/>
              </a:rPr>
              <a:t>通常在初期的版本，</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用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解决做分布式协调服务是一个不错的选择，</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到较高版本时，</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也有部分大型系统选择放弃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，选择自己开发这一部分以保持更高的可定制化和针对性的优化。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gn="just">
              <a:lnSpc>
                <a:spcPct val="150000"/>
              </a:lnSpc>
            </a:pPr>
            <a:r>
              <a:rPr lang="zh-CN" altLang="en-US" sz="2000" dirty="0">
                <a:solidFill>
                  <a:schemeClr val="tx1">
                    <a:lumMod val="75000"/>
                    <a:lumOff val="25000"/>
                  </a:schemeClr>
                </a:solidFill>
                <a:latin typeface="微软雅黑"/>
                <a:ea typeface="微软雅黑"/>
              </a:rPr>
              <a:t>大部分数据系统主要还是专注于数据写入、存储、</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读取上的优化，</a:t>
            </a:r>
            <a:r>
              <a:rPr lang="en-US" altLang="zh-CN" sz="2000" dirty="0">
                <a:solidFill>
                  <a:schemeClr val="tx1">
                    <a:lumMod val="75000"/>
                    <a:lumOff val="25000"/>
                  </a:schemeClr>
                </a:solidFill>
                <a:latin typeface="微软雅黑"/>
                <a:ea typeface="微软雅黑"/>
              </a:rPr>
              <a:t> ZooKeeper </a:t>
            </a:r>
            <a:r>
              <a:rPr lang="zh-CN" altLang="en-US" sz="2000" dirty="0">
                <a:solidFill>
                  <a:schemeClr val="tx1">
                    <a:lumMod val="75000"/>
                    <a:lumOff val="25000"/>
                  </a:schemeClr>
                </a:solidFill>
                <a:latin typeface="微软雅黑"/>
                <a:ea typeface="微软雅黑"/>
              </a:rPr>
              <a:t>这种分布式协调系统只是解决了分布式系统中存在的竞争，协调等问题，</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分布式系统中还需要面对各种各样的其他挑战。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32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017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47645" y="2809655"/>
            <a:ext cx="3618248"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
        <p:nvSpPr>
          <p:cNvPr id="24" name="文本框 23"/>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实现方式太大了</a:t>
            </a:r>
            <a:endParaRPr lang="en-US" altLang="zh-CN" sz="2000" dirty="0">
              <a:solidFill>
                <a:schemeClr val="tx1">
                  <a:lumMod val="75000"/>
                  <a:lumOff val="25000"/>
                </a:schemeClr>
              </a:solidFill>
              <a:latin typeface="微软雅黑"/>
              <a:ea typeface="微软雅黑"/>
            </a:endParaRPr>
          </a:p>
        </p:txBody>
      </p:sp>
      <p:sp>
        <p:nvSpPr>
          <p:cNvPr id="25" name="五边形 24"/>
          <p:cNvSpPr/>
          <p:nvPr/>
        </p:nvSpPr>
        <p:spPr>
          <a:xfrm>
            <a:off x="12478538" y="2931056"/>
            <a:ext cx="3618248"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i="1"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i="1"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spTree>
    <p:extLst>
      <p:ext uri="{BB962C8B-B14F-4D97-AF65-F5344CB8AC3E}">
        <p14:creationId xmlns:p14="http://schemas.microsoft.com/office/powerpoint/2010/main" val="250371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600" dirty="0">
                  <a:solidFill>
                    <a:srgbClr val="FF5050"/>
                  </a:solidFill>
                  <a:latin typeface="微软雅黑" panose="020B0503020204020204" pitchFamily="34" charset="-122"/>
                  <a:ea typeface="微软雅黑" panose="020B0503020204020204" pitchFamily="34" charset="-122"/>
                </a:rPr>
                <a:t>单点</a:t>
              </a:r>
              <a:endParaRPr lang="en-US" altLang="zh-CN" sz="2800" spc="600" dirty="0">
                <a:solidFill>
                  <a:srgbClr val="FF5050"/>
                </a:solidFill>
                <a:latin typeface="微软雅黑" panose="020B0503020204020204" pitchFamily="34" charset="-122"/>
                <a:ea typeface="微软雅黑" panose="020B0503020204020204" pitchFamily="34" charset="-122"/>
              </a:endParaRPr>
            </a:p>
            <a:p>
              <a:pPr algn="ctr"/>
              <a:r>
                <a:rPr lang="zh-CN" altLang="en-US" sz="2800" spc="600" dirty="0">
                  <a:solidFill>
                    <a:srgbClr val="FF5050"/>
                  </a:solidFill>
                  <a:latin typeface="微软雅黑" panose="020B0503020204020204" pitchFamily="34" charset="-122"/>
                  <a:ea typeface="微软雅黑" panose="020B0503020204020204" pitchFamily="34" charset="-122"/>
                </a:rPr>
                <a:t>问题</a:t>
              </a:r>
            </a:p>
          </p:txBody>
        </p:sp>
      </p:grpSp>
      <p:sp>
        <p:nvSpPr>
          <p:cNvPr id="11" name="文本框 10"/>
          <p:cNvSpPr txBox="1"/>
          <p:nvPr/>
        </p:nvSpPr>
        <p:spPr>
          <a:xfrm>
            <a:off x="12395200" y="2558840"/>
            <a:ext cx="2603463" cy="1477328"/>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保留圆</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用另一种颜色：如黄色</a:t>
            </a:r>
            <a:endParaRPr lang="en-US" altLang="zh-CN" sz="2000" dirty="0">
              <a:solidFill>
                <a:schemeClr val="tx1">
                  <a:lumMod val="75000"/>
                  <a:lumOff val="25000"/>
                </a:schemeClr>
              </a:solidFill>
              <a:latin typeface="微软雅黑"/>
              <a:ea typeface="微软雅黑"/>
            </a:endParaRPr>
          </a:p>
        </p:txBody>
      </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03902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508630" y="1932673"/>
            <a:ext cx="2603463" cy="4247317"/>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多副本 </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复制是后面几页的大标题。</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提高可用性，降低访问延迟，提高吞吐量这三个是属于多副本</a:t>
            </a:r>
            <a:r>
              <a:rPr lang="en-US" altLang="zh-CN" sz="2000" dirty="0">
                <a:solidFill>
                  <a:schemeClr val="tx1">
                    <a:lumMod val="75000"/>
                    <a:lumOff val="25000"/>
                  </a:schemeClr>
                </a:solidFill>
                <a:latin typeface="微软雅黑"/>
                <a:ea typeface="微软雅黑"/>
              </a:rPr>
              <a:t>/</a:t>
            </a:r>
            <a:r>
              <a:rPr lang="zh-CN" altLang="en-US" sz="2000" dirty="0">
                <a:solidFill>
                  <a:schemeClr val="tx1">
                    <a:lumMod val="75000"/>
                    <a:lumOff val="25000"/>
                  </a:schemeClr>
                </a:solidFill>
                <a:latin typeface="微软雅黑"/>
                <a:ea typeface="微软雅黑"/>
              </a:rPr>
              <a:t>复制的优点。</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下面三个是复制方案。与优点属于不同维度的分类方式。</a:t>
            </a:r>
            <a:endParaRPr lang="en-US" altLang="zh-CN" sz="2000" dirty="0">
              <a:solidFill>
                <a:schemeClr val="tx1">
                  <a:lumMod val="75000"/>
                  <a:lumOff val="25000"/>
                </a:schemeClr>
              </a:solidFill>
              <a:latin typeface="微软雅黑"/>
              <a:ea typeface="微软雅黑"/>
            </a:endParaRPr>
          </a:p>
        </p:txBody>
      </p:sp>
      <p:sp>
        <p:nvSpPr>
          <p:cNvPr id="2" name="圆角矩形 1"/>
          <p:cNvSpPr/>
          <p:nvPr/>
        </p:nvSpPr>
        <p:spPr>
          <a:xfrm>
            <a:off x="623272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33445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主从复制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8758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600605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1819</TotalTime>
  <Words>5724</Words>
  <Application>Microsoft Office PowerPoint</Application>
  <PresentationFormat>宽屏</PresentationFormat>
  <Paragraphs>628</Paragraphs>
  <Slides>59</Slides>
  <Notes>55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59</vt:i4>
      </vt:variant>
    </vt:vector>
  </HeadingPairs>
  <TitlesOfParts>
    <vt:vector size="70" baseType="lpstr">
      <vt:lpstr>游ゴシック</vt:lpstr>
      <vt:lpstr>等线</vt:lpstr>
      <vt:lpstr>等线 Light</vt:lpstr>
      <vt:lpstr>华文仿宋</vt:lpstr>
      <vt:lpstr>宋体</vt:lpstr>
      <vt:lpstr>微软雅黑</vt:lpstr>
      <vt:lpstr>Arial</vt:lpstr>
      <vt:lpstr>Calibri</vt:lpstr>
      <vt:lpstr>Lobster</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2448</cp:revision>
  <dcterms:created xsi:type="dcterms:W3CDTF">2019-05-04T05:38:13Z</dcterms:created>
  <dcterms:modified xsi:type="dcterms:W3CDTF">2019-09-16T13:05:29Z</dcterms:modified>
</cp:coreProperties>
</file>