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8"/>
  </p:notesMasterIdLst>
  <p:sldIdLst>
    <p:sldId id="256" r:id="rId2"/>
    <p:sldId id="257" r:id="rId3"/>
    <p:sldId id="258" r:id="rId4"/>
    <p:sldId id="279" r:id="rId5"/>
    <p:sldId id="293" r:id="rId6"/>
    <p:sldId id="259" r:id="rId7"/>
    <p:sldId id="280" r:id="rId8"/>
    <p:sldId id="311" r:id="rId9"/>
    <p:sldId id="331" r:id="rId10"/>
    <p:sldId id="261" r:id="rId11"/>
    <p:sldId id="262" r:id="rId12"/>
    <p:sldId id="309" r:id="rId13"/>
    <p:sldId id="263" r:id="rId14"/>
    <p:sldId id="301" r:id="rId15"/>
    <p:sldId id="302" r:id="rId16"/>
    <p:sldId id="305" r:id="rId17"/>
    <p:sldId id="307" r:id="rId18"/>
    <p:sldId id="308" r:id="rId19"/>
    <p:sldId id="336" r:id="rId20"/>
    <p:sldId id="337" r:id="rId21"/>
    <p:sldId id="338" r:id="rId22"/>
    <p:sldId id="339" r:id="rId23"/>
    <p:sldId id="342" r:id="rId24"/>
    <p:sldId id="295" r:id="rId25"/>
    <p:sldId id="282" r:id="rId26"/>
    <p:sldId id="267" r:id="rId27"/>
    <p:sldId id="268" r:id="rId28"/>
    <p:sldId id="324" r:id="rId29"/>
    <p:sldId id="269" r:id="rId30"/>
    <p:sldId id="290" r:id="rId31"/>
    <p:sldId id="283" r:id="rId32"/>
    <p:sldId id="270" r:id="rId33"/>
    <p:sldId id="271" r:id="rId34"/>
    <p:sldId id="326" r:id="rId35"/>
    <p:sldId id="319" r:id="rId36"/>
    <p:sldId id="284" r:id="rId37"/>
    <p:sldId id="272" r:id="rId38"/>
    <p:sldId id="312" r:id="rId39"/>
    <p:sldId id="320" r:id="rId40"/>
    <p:sldId id="329" r:id="rId41"/>
    <p:sldId id="273" r:id="rId42"/>
    <p:sldId id="327" r:id="rId43"/>
    <p:sldId id="328" r:id="rId44"/>
    <p:sldId id="275" r:id="rId45"/>
    <p:sldId id="274" r:id="rId46"/>
    <p:sldId id="330" r:id="rId47"/>
    <p:sldId id="286" r:id="rId48"/>
    <p:sldId id="276" r:id="rId49"/>
    <p:sldId id="287" r:id="rId50"/>
    <p:sldId id="316" r:id="rId51"/>
    <p:sldId id="317" r:id="rId52"/>
    <p:sldId id="277" r:id="rId53"/>
    <p:sldId id="278" r:id="rId54"/>
    <p:sldId id="321" r:id="rId55"/>
    <p:sldId id="322" r:id="rId56"/>
    <p:sldId id="291" r:id="rId57"/>
  </p:sldIdLst>
  <p:sldSz cx="12192000" cy="6858000"/>
  <p:notesSz cx="6858000" cy="15430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3"/>
    <a:srgbClr val="FFF9E7"/>
    <a:srgbClr val="EEEEEE"/>
    <a:srgbClr val="FFF5F3"/>
    <a:srgbClr val="FF5050"/>
    <a:srgbClr val="FF7C80"/>
    <a:srgbClr val="FEF2EC"/>
    <a:srgbClr val="3075BA"/>
    <a:srgbClr val="33CC33"/>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995" autoAdjust="0"/>
  </p:normalViewPr>
  <p:slideViewPr>
    <p:cSldViewPr snapToGrid="0">
      <p:cViewPr varScale="1">
        <p:scale>
          <a:sx n="69" d="100"/>
          <a:sy n="69" d="100"/>
        </p:scale>
        <p:origin x="564" y="48"/>
      </p:cViewPr>
      <p:guideLst>
        <p:guide orient="horz" pos="2183"/>
        <p:guide pos="3840"/>
      </p:guideLst>
    </p:cSldViewPr>
  </p:slideViewPr>
  <p:notesTextViewPr>
    <p:cViewPr>
      <p:scale>
        <a:sx n="66" d="100"/>
        <a:sy n="66"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7AC9F4-C18A-4AAE-A4C5-5EC03AC0D571}" type="datetimeFigureOut">
              <a:rPr lang="zh-CN" altLang="en-US" smtClean="0"/>
              <a:t>2019/9/16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0859-3CF9-4522-8BD4-7CFA1BC8768C}" type="slidenum">
              <a:rPr lang="zh-CN" altLang="en-US" smtClean="0"/>
              <a:t>‹#›</a:t>
            </a:fld>
            <a:endParaRPr lang="zh-CN" altLang="en-US"/>
          </a:p>
        </p:txBody>
      </p:sp>
    </p:spTree>
    <p:extLst>
      <p:ext uri="{BB962C8B-B14F-4D97-AF65-F5344CB8AC3E}">
        <p14:creationId xmlns:p14="http://schemas.microsoft.com/office/powerpoint/2010/main" val="773467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raveness.me/consensus"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matt33.com/2018/07/08/distribute-system-consistency-protoco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infoq.cn/article/2018/03/Baidu-open-source-Raft-algorithm"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github.com/brpc/braft/blob/master/docs/cn/zab_protocol.md"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infoq.cn/article/2018/03/Baidu-open-source-Raft-algorithm"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github.com/brpc/braft/blob/master/docs/cn/zab_protocol.md"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my.oschina.net/chener/blog/1504093"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blog.csdn.net/qq_28674045/article/details/51392523"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aseline="0" dirty="0"/>
              <a:t>本次分享主要以数据存储为核心的单节点与多节点系统常见问题的探讨，和 </a:t>
            </a:r>
            <a:r>
              <a:rPr lang="en-US" altLang="zh-CN" sz="1200" baseline="0" dirty="0"/>
              <a:t>ZooKeeper </a:t>
            </a:r>
            <a:r>
              <a:rPr lang="zh-CN" altLang="en-US" sz="1200" baseline="0" dirty="0"/>
              <a:t>技术的讨论。</a:t>
            </a:r>
            <a:endParaRPr lang="zh-CN" altLang="en-US"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a:t>
            </a:fld>
            <a:endParaRPr lang="zh-CN" altLang="en-US"/>
          </a:p>
        </p:txBody>
      </p:sp>
    </p:spTree>
    <p:extLst>
      <p:ext uri="{BB962C8B-B14F-4D97-AF65-F5344CB8AC3E}">
        <p14:creationId xmlns:p14="http://schemas.microsoft.com/office/powerpoint/2010/main" val="3064364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为解决单点问题，最常用的方式就是将数据进行复制，保存在多个节点上。</a:t>
            </a:r>
            <a:endParaRPr lang="en-US" altLang="zh-CN" dirty="0"/>
          </a:p>
          <a:p>
            <a:r>
              <a:rPr lang="zh-CN" altLang="en-US" sz="1200" dirty="0"/>
              <a:t>       提高可用性：当部分组件出现故障，系统依然可以继续工作，提高可用性。</a:t>
            </a:r>
            <a:endParaRPr lang="en-US" altLang="zh-CN" sz="1200" dirty="0"/>
          </a:p>
          <a:p>
            <a:r>
              <a:rPr lang="zh-CN" altLang="en-US" dirty="0">
                <a:ea typeface="等线"/>
              </a:rPr>
              <a:t>      </a:t>
            </a:r>
            <a:r>
              <a:rPr lang="zh-CN" altLang="en-US" sz="1200" dirty="0">
                <a:ea typeface="等线"/>
              </a:rPr>
              <a:t> 降低访问延迟：使数据在地理位置上更接近用户。</a:t>
            </a:r>
            <a:r>
              <a:rPr lang="zh-CN" altLang="en-US" dirty="0">
                <a:ea typeface="等线"/>
              </a:rPr>
              <a:t>（CDN 原理）</a:t>
            </a:r>
            <a:endParaRPr lang="en-US" altLang="zh-CN" sz="1200" dirty="0"/>
          </a:p>
          <a:p>
            <a:r>
              <a:rPr lang="zh-CN" altLang="en-US" sz="1200" dirty="0"/>
              <a:t>       提高吞吐量：多台机器提供服务。</a:t>
            </a:r>
            <a:endParaRPr lang="en-US" altLang="zh-CN" sz="1200" dirty="0"/>
          </a:p>
          <a:p>
            <a:r>
              <a:rPr lang="zh-CN" altLang="en-US" sz="1200" dirty="0"/>
              <a:t>复制方案主要有三种：</a:t>
            </a:r>
            <a:endParaRPr lang="en-US" altLang="zh-CN" sz="1200" dirty="0"/>
          </a:p>
          <a:p>
            <a:r>
              <a:rPr lang="zh-CN" altLang="en-US" sz="1200" dirty="0"/>
              <a:t>       多主节点复制：用于大型系统，比如微软，苹果在中国有独立的数据中心，每个数据中心都有一个主节点。</a:t>
            </a:r>
            <a:endParaRPr lang="en-US" altLang="zh-CN" sz="1200" dirty="0"/>
          </a:p>
          <a:p>
            <a:r>
              <a:rPr lang="en-US" altLang="zh-CN" sz="1200" dirty="0"/>
              <a:t>       </a:t>
            </a:r>
            <a:r>
              <a:rPr lang="zh-CN" altLang="en-US" sz="1200" dirty="0"/>
              <a:t>无主节点复制：另一种思路，亚马逊的 </a:t>
            </a:r>
            <a:r>
              <a:rPr lang="en-US" altLang="zh-CN" sz="1200" dirty="0"/>
              <a:t>Dynamo</a:t>
            </a:r>
            <a:r>
              <a:rPr lang="zh-CN" altLang="en-US" sz="1200" dirty="0"/>
              <a:t>，</a:t>
            </a:r>
            <a:r>
              <a:rPr lang="en-US" altLang="zh-CN" sz="1200" dirty="0"/>
              <a:t>Facebook</a:t>
            </a:r>
            <a:r>
              <a:rPr lang="en-US" altLang="zh-CN" sz="1200" baseline="0" dirty="0"/>
              <a:t> </a:t>
            </a:r>
            <a:r>
              <a:rPr lang="zh-CN" altLang="en-US" sz="1200" baseline="0" dirty="0"/>
              <a:t>的 </a:t>
            </a:r>
            <a:r>
              <a:rPr lang="en-US" altLang="zh-CN" sz="1200" dirty="0"/>
              <a:t>Cassandra</a:t>
            </a:r>
            <a:r>
              <a:rPr lang="zh-CN" altLang="en-US" sz="1200" dirty="0"/>
              <a:t>。</a:t>
            </a:r>
            <a:endParaRPr lang="en-US" altLang="zh-CN" sz="1200" dirty="0"/>
          </a:p>
          <a:p>
            <a:r>
              <a:rPr lang="en-US" altLang="zh-CN" sz="1200" dirty="0"/>
              <a:t>       </a:t>
            </a:r>
            <a:r>
              <a:rPr lang="zh-CN" altLang="en-US" sz="1200" dirty="0"/>
              <a:t>主从复制：对主节点的每一笔写入，所有副本都随之更新。</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10</a:t>
            </a:fld>
            <a:endParaRPr lang="zh-CN" altLang="en-US"/>
          </a:p>
        </p:txBody>
      </p:sp>
    </p:spTree>
    <p:extLst>
      <p:ext uri="{BB962C8B-B14F-4D97-AF65-F5344CB8AC3E}">
        <p14:creationId xmlns:p14="http://schemas.microsoft.com/office/powerpoint/2010/main" val="3239707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复制实现方式有多种：</a:t>
            </a:r>
            <a:endParaRPr lang="en-US" altLang="zh-CN" dirty="0"/>
          </a:p>
          <a:p>
            <a:r>
              <a:rPr lang="zh-CN" altLang="en-US" sz="1200" dirty="0"/>
              <a:t>       同步复制</a:t>
            </a:r>
            <a:r>
              <a:rPr lang="en-US" altLang="zh-CN" sz="1200" dirty="0"/>
              <a:t>-</a:t>
            </a:r>
            <a:r>
              <a:rPr lang="zh-CN" altLang="en-US" sz="1200" dirty="0"/>
              <a:t>优点：一旦向用户确认，所有节点数据都已处于最新版本。</a:t>
            </a:r>
            <a:endParaRPr lang="en-US" altLang="zh-CN" sz="1200" dirty="0"/>
          </a:p>
          <a:p>
            <a:r>
              <a:rPr lang="zh-CN" altLang="en-US" sz="1200" dirty="0"/>
              <a:t>       同步复制</a:t>
            </a:r>
            <a:r>
              <a:rPr lang="en-US" altLang="zh-CN" sz="1200" dirty="0"/>
              <a:t>-</a:t>
            </a:r>
            <a:r>
              <a:rPr lang="zh-CN" altLang="en-US" sz="1200" dirty="0"/>
              <a:t>缺点：如果同步的从节点无法完成确认，写入就无法成功，一直阻塞。</a:t>
            </a:r>
            <a:endParaRPr lang="en-US" altLang="zh-CN" sz="1200" dirty="0"/>
          </a:p>
          <a:p>
            <a:r>
              <a:rPr lang="zh-CN" altLang="en-US" sz="1200" dirty="0"/>
              <a:t>       异步复制</a:t>
            </a:r>
            <a:r>
              <a:rPr lang="en-US" altLang="zh-CN" sz="1200" dirty="0"/>
              <a:t>-</a:t>
            </a:r>
            <a:r>
              <a:rPr lang="zh-CN" altLang="en-US" sz="1200" dirty="0"/>
              <a:t>优点：主节点可以持续相应新的请求而不受从节点约束，吞吐性能好。</a:t>
            </a:r>
            <a:endParaRPr lang="en-US" altLang="zh-CN" sz="1200" dirty="0"/>
          </a:p>
          <a:p>
            <a:r>
              <a:rPr lang="zh-CN" altLang="en-US" sz="1200" dirty="0"/>
              <a:t>       异步复制</a:t>
            </a:r>
            <a:r>
              <a:rPr lang="en-US" altLang="zh-CN" sz="1200" dirty="0"/>
              <a:t>-</a:t>
            </a:r>
            <a:r>
              <a:rPr lang="zh-CN" altLang="en-US" sz="1200" dirty="0"/>
              <a:t>缺点：如果主节点发生失败，尚未复制到从节点的数据就会丢失。</a:t>
            </a:r>
            <a:endParaRPr lang="en-US" altLang="zh-CN" sz="1200" dirty="0"/>
          </a:p>
          <a:p>
            <a:r>
              <a:rPr lang="en-US" altLang="zh-CN" sz="1200" dirty="0"/>
              <a:t>       </a:t>
            </a:r>
            <a:r>
              <a:rPr lang="zh-CN" altLang="en-US" sz="1200" dirty="0"/>
              <a:t>半同步复制：两者的结合，无需等待所有副本都复制成功，比如只需要一个副本成功即可确认。如 </a:t>
            </a:r>
            <a:r>
              <a:rPr lang="en-US" altLang="zh-CN" sz="1200" dirty="0"/>
              <a:t>Kafka </a:t>
            </a:r>
            <a:r>
              <a:rPr lang="zh-CN" altLang="en-US" sz="1200" dirty="0"/>
              <a:t>支持所有三种方式配置。</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11</a:t>
            </a:fld>
            <a:endParaRPr lang="zh-CN" altLang="en-US"/>
          </a:p>
        </p:txBody>
      </p:sp>
    </p:spTree>
    <p:extLst>
      <p:ext uri="{BB962C8B-B14F-4D97-AF65-F5344CB8AC3E}">
        <p14:creationId xmlns:p14="http://schemas.microsoft.com/office/powerpoint/2010/main" val="838224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12</a:t>
            </a:fld>
            <a:endParaRPr lang="zh-CN" altLang="en-US"/>
          </a:p>
        </p:txBody>
      </p:sp>
    </p:spTree>
    <p:extLst>
      <p:ext uri="{BB962C8B-B14F-4D97-AF65-F5344CB8AC3E}">
        <p14:creationId xmlns:p14="http://schemas.microsoft.com/office/powerpoint/2010/main" val="3884059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13</a:t>
            </a:fld>
            <a:endParaRPr lang="zh-CN" altLang="en-US"/>
          </a:p>
        </p:txBody>
      </p:sp>
    </p:spTree>
    <p:extLst>
      <p:ext uri="{BB962C8B-B14F-4D97-AF65-F5344CB8AC3E}">
        <p14:creationId xmlns:p14="http://schemas.microsoft.com/office/powerpoint/2010/main" val="3902741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14</a:t>
            </a:fld>
            <a:endParaRPr lang="zh-CN" altLang="en-US"/>
          </a:p>
        </p:txBody>
      </p:sp>
    </p:spTree>
    <p:extLst>
      <p:ext uri="{BB962C8B-B14F-4D97-AF65-F5344CB8AC3E}">
        <p14:creationId xmlns:p14="http://schemas.microsoft.com/office/powerpoint/2010/main" val="1305866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15</a:t>
            </a:fld>
            <a:endParaRPr lang="zh-CN" altLang="en-US"/>
          </a:p>
        </p:txBody>
      </p:sp>
    </p:spTree>
    <p:extLst>
      <p:ext uri="{BB962C8B-B14F-4D97-AF65-F5344CB8AC3E}">
        <p14:creationId xmlns:p14="http://schemas.microsoft.com/office/powerpoint/2010/main" val="3123575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16</a:t>
            </a:fld>
            <a:endParaRPr lang="zh-CN" altLang="en-US"/>
          </a:p>
        </p:txBody>
      </p:sp>
    </p:spTree>
    <p:extLst>
      <p:ext uri="{BB962C8B-B14F-4D97-AF65-F5344CB8AC3E}">
        <p14:creationId xmlns:p14="http://schemas.microsoft.com/office/powerpoint/2010/main" val="1212632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17</a:t>
            </a:fld>
            <a:endParaRPr lang="zh-CN" altLang="en-US"/>
          </a:p>
        </p:txBody>
      </p:sp>
    </p:spTree>
    <p:extLst>
      <p:ext uri="{BB962C8B-B14F-4D97-AF65-F5344CB8AC3E}">
        <p14:creationId xmlns:p14="http://schemas.microsoft.com/office/powerpoint/2010/main" val="4113055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18</a:t>
            </a:fld>
            <a:endParaRPr lang="zh-CN" altLang="en-US"/>
          </a:p>
        </p:txBody>
      </p:sp>
    </p:spTree>
    <p:extLst>
      <p:ext uri="{BB962C8B-B14F-4D97-AF65-F5344CB8AC3E}">
        <p14:creationId xmlns:p14="http://schemas.microsoft.com/office/powerpoint/2010/main" val="80868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举个例子，我们电脑的 CPU 在不同的进程之间来回切换，提高 CPU 的利用效率，但是导致了进程的不确定等待，如果一个进程正在 CPU 上执行，其他进程必须等待。</a:t>
            </a:r>
            <a:endParaRPr lang="en-US" altLang="ja-JP" dirty="0">
              <a:latin typeface="Calibri"/>
              <a:ea typeface="游ゴシック"/>
              <a:cs typeface="Calibri"/>
            </a:endParaRPr>
          </a:p>
          <a:p>
            <a:r>
              <a:rPr lang="ja-JP" altLang="en-US" dirty="0">
                <a:ea typeface="游ゴシック"/>
              </a:rPr>
              <a:t>和</a:t>
            </a:r>
            <a:r>
              <a:rPr lang="ja-JP" altLang="en-US" dirty="0">
                <a:latin typeface="+mn-lt"/>
                <a:ea typeface="游ゴシック"/>
                <a:cs typeface="Calibri"/>
              </a:rPr>
              <a:t> CPU 类似的是网络，</a:t>
            </a:r>
            <a:r>
              <a:rPr lang="ja-JP" altLang="en-US" dirty="0">
                <a:latin typeface="Calibri"/>
                <a:ea typeface="游ゴシック"/>
                <a:cs typeface="Calibri"/>
              </a:rPr>
              <a:t>由于互联网为了充分利用资源，采用动态分配网络宽带的方式，请求会出现排队，响应超时等各种情况。</a:t>
            </a:r>
          </a:p>
          <a:p>
            <a:r>
              <a:rPr lang="zh-CN" altLang="en-US" dirty="0">
                <a:ea typeface="等线"/>
              </a:rPr>
              <a:t>请求可能已经丢失：交换机配置错误。</a:t>
            </a:r>
            <a:endParaRPr lang="ja-JP" altLang="zh-CN" dirty="0"/>
          </a:p>
          <a:p>
            <a:r>
              <a:rPr lang="zh-CN" altLang="zh-CN" dirty="0">
                <a:ea typeface="等线"/>
              </a:rPr>
              <a:t>请求可能正在队列中等待</a:t>
            </a:r>
            <a:r>
              <a:rPr lang="zh-CN" altLang="en-US" dirty="0">
                <a:ea typeface="等线"/>
              </a:rPr>
              <a:t>，</a:t>
            </a:r>
            <a:r>
              <a:rPr lang="zh-CN" altLang="zh-CN" dirty="0">
                <a:ea typeface="等线"/>
              </a:rPr>
              <a:t>无法马上发送</a:t>
            </a:r>
            <a:r>
              <a:rPr lang="zh-CN" altLang="en-US" dirty="0">
                <a:ea typeface="等线"/>
              </a:rPr>
              <a:t>：网络超出负荷，需要排队等候。</a:t>
            </a:r>
            <a:endParaRPr lang="zh-CN" altLang="zh-CN" dirty="0">
              <a:ea typeface="等线"/>
            </a:endParaRPr>
          </a:p>
          <a:p>
            <a:r>
              <a:rPr lang="zh-CN" altLang="en-US" dirty="0">
                <a:ea typeface="等线"/>
              </a:rPr>
              <a:t>远程接收节点可能已经失效：比如崩溃，关机。</a:t>
            </a:r>
            <a:endParaRPr lang="ja-JP" altLang="zh-CN" dirty="0"/>
          </a:p>
          <a:p>
            <a:r>
              <a:rPr lang="ja-JP" altLang="en-US" dirty="0">
                <a:latin typeface="Calibri"/>
                <a:ea typeface="游ゴシック"/>
                <a:cs typeface="Calibri"/>
              </a:rPr>
              <a:t>远程接收节点可能暂时无法响应：比如远程节点 Java 程序正在进行垃圾回收，或被操作系统的其他进程占用资源。</a:t>
            </a:r>
          </a:p>
          <a:p>
            <a:r>
              <a:rPr lang="zh-CN" altLang="en-US" dirty="0">
                <a:ea typeface="等线"/>
              </a:rPr>
              <a:t>远程接收节点已经完成了处理</a:t>
            </a:r>
            <a:r>
              <a:rPr lang="ja-JP" altLang="en-US" dirty="0">
                <a:ea typeface="游ゴシック"/>
              </a:rPr>
              <a:t>，</a:t>
            </a:r>
            <a:r>
              <a:rPr lang="zh-CN" altLang="en-US" dirty="0">
                <a:ea typeface="等线"/>
              </a:rPr>
              <a:t>但回复却在网络中丢失：比如之前腾讯云出现的光纤被挖导致数据丢失。</a:t>
            </a:r>
            <a:endParaRPr lang="ja-JP"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19</a:t>
            </a:fld>
            <a:endParaRPr lang="zh-CN" altLang="en-US"/>
          </a:p>
        </p:txBody>
      </p:sp>
    </p:spTree>
    <p:extLst>
      <p:ext uri="{BB962C8B-B14F-4D97-AF65-F5344CB8AC3E}">
        <p14:creationId xmlns:p14="http://schemas.microsoft.com/office/powerpoint/2010/main" val="1458057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a:ea typeface="等线"/>
              </a:rPr>
              <a:t>首先从单节点数据系统开始</a:t>
            </a:r>
            <a:r>
              <a:rPr lang="zh-CN" altLang="en-US">
                <a:ea typeface="等线"/>
              </a:rPr>
              <a:t>。</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a:t>
            </a:fld>
            <a:endParaRPr lang="zh-CN" altLang="en-US"/>
          </a:p>
        </p:txBody>
      </p:sp>
    </p:spTree>
    <p:extLst>
      <p:ext uri="{BB962C8B-B14F-4D97-AF65-F5344CB8AC3E}">
        <p14:creationId xmlns:p14="http://schemas.microsoft.com/office/powerpoint/2010/main" val="2518634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计算机上的时钟一般通过同步 NTP 服务器尽量保持时间的正确。但是这种方式照样存在时间不同步的问题。</a:t>
            </a:r>
          </a:p>
          <a:p>
            <a:r>
              <a:rPr lang="ja-JP" altLang="en-US" dirty="0">
                <a:latin typeface="Calibri"/>
                <a:ea typeface="游ゴシック"/>
                <a:cs typeface="Calibri"/>
              </a:rPr>
              <a:t>另外，如果在集群内单独搭建一个时间服务器，也还是会出现以上的问题。</a:t>
            </a:r>
          </a:p>
          <a:p>
            <a:r>
              <a:rPr lang="ja-JP" altLang="en-US" dirty="0">
                <a:latin typeface="Calibri"/>
                <a:ea typeface="游ゴシック"/>
                <a:cs typeface="Calibri"/>
              </a:rPr>
              <a:t>时钟漂移：计算机中的石英钟不够准确，速度时快时慢。</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20</a:t>
            </a:fld>
            <a:endParaRPr lang="zh-CN" altLang="en-US"/>
          </a:p>
        </p:txBody>
      </p:sp>
    </p:spTree>
    <p:extLst>
      <p:ext uri="{BB962C8B-B14F-4D97-AF65-F5344CB8AC3E}">
        <p14:creationId xmlns:p14="http://schemas.microsoft.com/office/powerpoint/2010/main" val="3312482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除了网络和时钟，还有一个更极端的情况：拜占庭故障。</a:t>
            </a:r>
          </a:p>
          <a:p>
            <a:r>
              <a:rPr lang="ja-JP" altLang="en-US" dirty="0">
                <a:latin typeface="Calibri"/>
                <a:ea typeface="游ゴシック"/>
                <a:cs typeface="Calibri"/>
              </a:rPr>
              <a:t>这些节点就像警匪片中的卧底，让上司最终做出错误的决定。</a:t>
            </a:r>
          </a:p>
          <a:p>
            <a:r>
              <a:rPr lang="ja-JP" altLang="en-US" dirty="0">
                <a:latin typeface="Calibri"/>
                <a:ea typeface="游ゴシック"/>
                <a:cs typeface="Calibri"/>
              </a:rPr>
              <a:t>航空航天领域：这种行为非常危险，飞船爆炸，杀死宇航员等情况。</a:t>
            </a:r>
          </a:p>
          <a:p>
            <a:r>
              <a:rPr lang="zh-CN" altLang="zh-CN" dirty="0">
                <a:ea typeface="等线"/>
              </a:rPr>
              <a:t>区块链</a:t>
            </a:r>
            <a:r>
              <a:rPr lang="zh-CN" altLang="en-US" dirty="0">
                <a:ea typeface="等线"/>
              </a:rPr>
              <a:t>：</a:t>
            </a:r>
            <a:r>
              <a:rPr lang="zh-CN" altLang="zh-CN" dirty="0">
                <a:ea typeface="等线"/>
              </a:rPr>
              <a:t>某些参与者可能会作弊</a:t>
            </a:r>
            <a:r>
              <a:rPr lang="zh-CN" altLang="en-US" dirty="0">
                <a:ea typeface="等线"/>
              </a:rPr>
              <a:t>。</a:t>
            </a:r>
          </a:p>
          <a:p>
            <a:r>
              <a:rPr lang="zh-CN" altLang="en-US" dirty="0">
                <a:ea typeface="等线"/>
              </a:rPr>
              <a:t>       POW：比特币，浪费严重。</a:t>
            </a:r>
            <a:endParaRPr lang="en-US" altLang="zh-CN" dirty="0">
              <a:ea typeface="等线"/>
            </a:endParaRPr>
          </a:p>
          <a:p>
            <a:r>
              <a:rPr lang="en-US" altLang="zh-CN" dirty="0">
                <a:ea typeface="等线"/>
              </a:rPr>
              <a:t>       POS - </a:t>
            </a:r>
            <a:r>
              <a:rPr lang="zh-CN" altLang="zh-CN" dirty="0">
                <a:ea typeface="等线"/>
              </a:rPr>
              <a:t>股权证明：未来币。</a:t>
            </a:r>
            <a:endParaRPr lang="en-US" altLang="zh-CN" dirty="0">
              <a:ea typeface="等线"/>
            </a:endParaRPr>
          </a:p>
          <a:p>
            <a:r>
              <a:rPr lang="en-US" altLang="zh-CN" dirty="0">
                <a:ea typeface="等线"/>
              </a:rPr>
              <a:t>       POW + POS - </a:t>
            </a:r>
            <a:r>
              <a:rPr lang="zh-CN" altLang="zh-CN" dirty="0">
                <a:ea typeface="等线"/>
              </a:rPr>
              <a:t>混合机制</a:t>
            </a:r>
            <a:r>
              <a:rPr lang="zh-CN" altLang="en-US" dirty="0">
                <a:ea typeface="等线"/>
              </a:rPr>
              <a:t>：</a:t>
            </a:r>
            <a:r>
              <a:rPr lang="zh-CN" altLang="zh-CN" dirty="0">
                <a:ea typeface="等线"/>
              </a:rPr>
              <a:t>以太坊。</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21</a:t>
            </a:fld>
            <a:endParaRPr lang="zh-CN" altLang="en-US"/>
          </a:p>
        </p:txBody>
      </p:sp>
    </p:spTree>
    <p:extLst>
      <p:ext uri="{BB962C8B-B14F-4D97-AF65-F5344CB8AC3E}">
        <p14:creationId xmlns:p14="http://schemas.microsoft.com/office/powerpoint/2010/main" val="2919082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a:t>
            </a:r>
            <a:r>
              <a:rPr lang="zh-CN" altLang="en-US" dirty="0">
                <a:ea typeface="等线"/>
              </a:rPr>
              <a:t>，</a:t>
            </a:r>
            <a:r>
              <a:rPr lang="en-US" altLang="zh-CN" dirty="0" err="1">
                <a:ea typeface="等线"/>
              </a:rPr>
              <a:t>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22</a:t>
            </a:fld>
            <a:endParaRPr lang="zh-CN" altLang="en-US"/>
          </a:p>
        </p:txBody>
      </p:sp>
    </p:spTree>
    <p:extLst>
      <p:ext uri="{BB962C8B-B14F-4D97-AF65-F5344CB8AC3E}">
        <p14:creationId xmlns:p14="http://schemas.microsoft.com/office/powerpoint/2010/main" val="1172031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a:t>
            </a:r>
            <a:r>
              <a:rPr lang="zh-CN" altLang="en-US" dirty="0">
                <a:ea typeface="等线"/>
              </a:rPr>
              <a:t>，</a:t>
            </a:r>
            <a:r>
              <a:rPr lang="en-US" altLang="zh-CN" dirty="0" err="1">
                <a:ea typeface="等线"/>
              </a:rPr>
              <a:t>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23</a:t>
            </a:fld>
            <a:endParaRPr lang="zh-CN" altLang="en-US"/>
          </a:p>
        </p:txBody>
      </p:sp>
    </p:spTree>
    <p:extLst>
      <p:ext uri="{BB962C8B-B14F-4D97-AF65-F5344CB8AC3E}">
        <p14:creationId xmlns:p14="http://schemas.microsoft.com/office/powerpoint/2010/main" val="22741500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a:t>
            </a:r>
            <a:r>
              <a:rPr lang="zh-CN" altLang="en-US" dirty="0">
                <a:ea typeface="等线"/>
              </a:rPr>
              <a:t>，</a:t>
            </a:r>
            <a:r>
              <a:rPr lang="en-US" altLang="zh-CN" dirty="0" err="1">
                <a:ea typeface="等线"/>
              </a:rPr>
              <a:t>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24</a:t>
            </a:fld>
            <a:endParaRPr lang="zh-CN" altLang="en-US"/>
          </a:p>
        </p:txBody>
      </p:sp>
    </p:spTree>
    <p:extLst>
      <p:ext uri="{BB962C8B-B14F-4D97-AF65-F5344CB8AC3E}">
        <p14:creationId xmlns:p14="http://schemas.microsoft.com/office/powerpoint/2010/main" val="41124122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从理论的角度，通常会做一些假设，对真实系统建模。</a:t>
            </a:r>
            <a:r>
              <a:rPr lang="zh-CN" altLang="en-US" dirty="0">
                <a:latin typeface="Calibri"/>
                <a:ea typeface="游ゴシック"/>
                <a:cs typeface="Calibri"/>
              </a:rPr>
              <a:t>我们在可能遇到的各种复杂环境下增加以下条件。</a:t>
            </a:r>
            <a:endParaRPr lang="en-US" altLang="ja-JP" dirty="0">
              <a:latin typeface="Calibri"/>
              <a:ea typeface="游ゴシック"/>
              <a:cs typeface="Calibri"/>
            </a:endParaRPr>
          </a:p>
          <a:p>
            <a:r>
              <a:rPr lang="zh-CN" altLang="en-US" dirty="0">
                <a:ea typeface="等线"/>
              </a:rPr>
              <a:t>只有在没有中央决策机制的点对点网络中</a:t>
            </a:r>
            <a:r>
              <a:rPr lang="ja-JP" altLang="en-US" dirty="0">
                <a:ea typeface="游ゴシック"/>
              </a:rPr>
              <a:t>，</a:t>
            </a:r>
            <a:r>
              <a:rPr lang="zh-CN" altLang="en-US" dirty="0">
                <a:ea typeface="等线"/>
              </a:rPr>
              <a:t>拜占庭容错才更有必要</a:t>
            </a:r>
            <a:r>
              <a:rPr lang="ja-JP" altLang="en-US" dirty="0">
                <a:ea typeface="游ゴシック"/>
              </a:rPr>
              <a:t>。现实中大部分系统都是由专门的运维人员管理。</a:t>
            </a:r>
            <a:endParaRPr lang="ja-JP"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25</a:t>
            </a:fld>
            <a:endParaRPr lang="zh-CN" altLang="en-US"/>
          </a:p>
        </p:txBody>
      </p:sp>
    </p:spTree>
    <p:extLst>
      <p:ext uri="{BB962C8B-B14F-4D97-AF65-F5344CB8AC3E}">
        <p14:creationId xmlns:p14="http://schemas.microsoft.com/office/powerpoint/2010/main" val="1400408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有人看过最近很火的一部电影</a:t>
            </a:r>
            <a:r>
              <a:rPr lang="en-US" altLang="zh-CN" dirty="0"/>
              <a:t>《</a:t>
            </a:r>
            <a:r>
              <a:rPr lang="zh-CN" altLang="en-US" dirty="0"/>
              <a:t>复联</a:t>
            </a:r>
            <a:r>
              <a:rPr lang="en-US" altLang="zh-CN" dirty="0"/>
              <a:t>4》</a:t>
            </a:r>
            <a:r>
              <a:rPr lang="zh-CN" altLang="en-US" dirty="0"/>
              <a:t>吗，美国队长为什么要将宝石送回到过去？</a:t>
            </a:r>
            <a:endParaRPr lang="en-US" altLang="zh-CN" dirty="0"/>
          </a:p>
          <a:p>
            <a:r>
              <a:rPr lang="zh-CN" altLang="en-US" dirty="0"/>
              <a:t>就是为了确保不会对过去有太大的影响，以免影响未来，否则就不存在现在了，或者说会产生平行宇宙。</a:t>
            </a:r>
            <a:endParaRPr lang="en-US" altLang="zh-CN" dirty="0"/>
          </a:p>
          <a:p>
            <a:r>
              <a:rPr lang="zh-CN" altLang="en-US" dirty="0"/>
              <a:t>侧面强调了一个很重要的概念：顺序和因果关系。</a:t>
            </a:r>
            <a:endParaRPr lang="en-US" altLang="zh-CN" dirty="0"/>
          </a:p>
          <a:p>
            <a:r>
              <a:rPr lang="zh-CN" altLang="en-US" dirty="0">
                <a:latin typeface="微软雅黑" panose="020B0503020204020204" pitchFamily="34" charset="-122"/>
                <a:ea typeface="微软雅黑" panose="020B0503020204020204" pitchFamily="34" charset="-122"/>
              </a:rPr>
              <a:t>比如：看直播，中国队赢了，平局哦。</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26</a:t>
            </a:fld>
            <a:endParaRPr lang="zh-CN" altLang="en-US"/>
          </a:p>
        </p:txBody>
      </p:sp>
    </p:spTree>
    <p:extLst>
      <p:ext uri="{BB962C8B-B14F-4D97-AF65-F5344CB8AC3E}">
        <p14:creationId xmlns:p14="http://schemas.microsoft.com/office/powerpoint/2010/main" val="13490334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可线性化只是我们期望解决的一个问题。还有其他问题，比如：</a:t>
            </a:r>
            <a:endParaRPr lang="en-US" altLang="zh-CN" dirty="0"/>
          </a:p>
          <a:p>
            <a:r>
              <a:rPr lang="zh-CN" altLang="en-US" sz="1200" dirty="0">
                <a:latin typeface="微软雅黑" panose="020B0503020204020204" pitchFamily="34" charset="-122"/>
                <a:ea typeface="微软雅黑" panose="020B0503020204020204" pitchFamily="34" charset="-122"/>
              </a:rPr>
              <a:t>抽象出一个更统一的概念：共识</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27</a:t>
            </a:fld>
            <a:endParaRPr lang="zh-CN" altLang="en-US"/>
          </a:p>
        </p:txBody>
      </p:sp>
    </p:spTree>
    <p:extLst>
      <p:ext uri="{BB962C8B-B14F-4D97-AF65-F5344CB8AC3E}">
        <p14:creationId xmlns:p14="http://schemas.microsoft.com/office/powerpoint/2010/main" val="37556749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28</a:t>
            </a:fld>
            <a:endParaRPr lang="zh-CN" altLang="en-US"/>
          </a:p>
        </p:txBody>
      </p:sp>
    </p:spTree>
    <p:extLst>
      <p:ext uri="{BB962C8B-B14F-4D97-AF65-F5344CB8AC3E}">
        <p14:creationId xmlns:p14="http://schemas.microsoft.com/office/powerpoint/2010/main" val="3124151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协商一致性和诚实性是共识的核心思想：决定一致的结果，一旦决定，就不能改变。</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合法性：派出一些无意义的方案：</a:t>
            </a:r>
            <a:r>
              <a:rPr lang="en-US" altLang="zh-CN" sz="1200" dirty="0">
                <a:latin typeface="微软雅黑" panose="020B0503020204020204" pitchFamily="34" charset="-122"/>
                <a:ea typeface="微软雅黑" panose="020B0503020204020204" pitchFamily="34" charset="-122"/>
              </a:rPr>
              <a:t>NULL</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可终止性：容错，强调共识算法不能原地空转，必须取得实质性效果，即使某些节点出现故障，其他节点也必须最终做出决定。</a:t>
            </a:r>
            <a:endParaRPr lang="en-US" altLang="zh-CN" sz="1200" dirty="0">
              <a:latin typeface="微软雅黑" panose="020B0503020204020204" pitchFamily="34" charset="-122"/>
              <a:ea typeface="微软雅黑" panose="020B0503020204020204" pitchFamily="34" charset="-122"/>
            </a:endParaRPr>
          </a:p>
          <a:p>
            <a:endParaRPr lang="en-US" altLang="zh-CN" dirty="0"/>
          </a:p>
          <a:p>
            <a:r>
              <a:rPr lang="en-US" altLang="zh-CN" dirty="0">
                <a:hlinkClick r:id="rId3"/>
              </a:rPr>
              <a:t>https://draveness.me/consensus</a:t>
            </a:r>
            <a:endParaRPr lang="en-US" altLang="zh-CN" dirty="0"/>
          </a:p>
          <a:p>
            <a:r>
              <a:rPr lang="en-US" altLang="zh-CN" dirty="0">
                <a:hlinkClick r:id="rId4"/>
              </a:rPr>
              <a:t>https://matt33.com/2018/07/08/distribute-system-consistency-protocol/</a:t>
            </a:r>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29</a:t>
            </a:fld>
            <a:endParaRPr lang="zh-CN" altLang="en-US"/>
          </a:p>
        </p:txBody>
      </p:sp>
    </p:spTree>
    <p:extLst>
      <p:ext uri="{BB962C8B-B14F-4D97-AF65-F5344CB8AC3E}">
        <p14:creationId xmlns:p14="http://schemas.microsoft.com/office/powerpoint/2010/main" val="2698087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作为开发或运维人员，在开发或与运维数据库时，可能遇到以下复杂的情况：</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a:t>
            </a:fld>
            <a:endParaRPr lang="zh-CN" altLang="en-US"/>
          </a:p>
        </p:txBody>
      </p:sp>
    </p:spTree>
    <p:extLst>
      <p:ext uri="{BB962C8B-B14F-4D97-AF65-F5344CB8AC3E}">
        <p14:creationId xmlns:p14="http://schemas.microsoft.com/office/powerpoint/2010/main" val="13044800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30</a:t>
            </a:fld>
            <a:endParaRPr lang="zh-CN" altLang="en-US"/>
          </a:p>
        </p:txBody>
      </p:sp>
    </p:spTree>
    <p:extLst>
      <p:ext uri="{BB962C8B-B14F-4D97-AF65-F5344CB8AC3E}">
        <p14:creationId xmlns:p14="http://schemas.microsoft.com/office/powerpoint/2010/main" val="9383800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两阶段提交是一种共识算法，很多数据库和应用都有实现。下面看看它具体是如何实现的：</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31</a:t>
            </a:fld>
            <a:endParaRPr lang="zh-CN" altLang="en-US"/>
          </a:p>
        </p:txBody>
      </p:sp>
    </p:spTree>
    <p:extLst>
      <p:ext uri="{BB962C8B-B14F-4D97-AF65-F5344CB8AC3E}">
        <p14:creationId xmlns:p14="http://schemas.microsoft.com/office/powerpoint/2010/main" val="32641944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 </a:t>
            </a:r>
            <a:r>
              <a:rPr lang="en-US" altLang="zh-CN" dirty="0"/>
              <a:t>3PC </a:t>
            </a:r>
            <a:r>
              <a:rPr lang="zh-CN" altLang="en-US" dirty="0"/>
              <a:t>的检测机制不可靠，大家还是普遍在使用</a:t>
            </a:r>
            <a:r>
              <a:rPr lang="zh-CN" altLang="en-US" baseline="0" dirty="0"/>
              <a:t> </a:t>
            </a:r>
            <a:r>
              <a:rPr lang="en-US" altLang="zh-CN" baseline="0" dirty="0"/>
              <a:t>2PC</a:t>
            </a:r>
            <a:r>
              <a:rPr lang="zh-CN" altLang="en-US" baseline="0" dirty="0"/>
              <a:t>。</a:t>
            </a:r>
            <a:endParaRPr lang="en-US" altLang="zh-CN" baseline="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32</a:t>
            </a:fld>
            <a:endParaRPr lang="zh-CN" altLang="en-US"/>
          </a:p>
        </p:txBody>
      </p:sp>
    </p:spTree>
    <p:extLst>
      <p:ext uri="{BB962C8B-B14F-4D97-AF65-F5344CB8AC3E}">
        <p14:creationId xmlns:p14="http://schemas.microsoft.com/office/powerpoint/2010/main" val="22757877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2PC </a:t>
            </a:r>
            <a:r>
              <a:rPr lang="zh-CN" altLang="en-US" dirty="0"/>
              <a:t>和 </a:t>
            </a:r>
            <a:r>
              <a:rPr lang="en-US" altLang="zh-CN" dirty="0"/>
              <a:t>3PC </a:t>
            </a:r>
            <a:r>
              <a:rPr lang="zh-CN" altLang="en-US" dirty="0"/>
              <a:t>都有一定的缺陷，那么有没有更好的共识算法呢？当然有，就是大名鼎鼎的：</a:t>
            </a:r>
            <a:r>
              <a:rPr lang="en-US" altLang="zh-CN" dirty="0"/>
              <a:t>Paxos</a:t>
            </a:r>
            <a:r>
              <a:rPr lang="zh-CN" altLang="en-US" dirty="0"/>
              <a:t>，</a:t>
            </a:r>
            <a:r>
              <a:rPr lang="en-US" altLang="zh-CN" dirty="0"/>
              <a:t>Raft</a:t>
            </a:r>
            <a:r>
              <a:rPr lang="zh-CN" altLang="en-US" dirty="0"/>
              <a:t>，</a:t>
            </a:r>
            <a:r>
              <a:rPr lang="en-US" altLang="zh-CN" dirty="0"/>
              <a:t>Zab </a:t>
            </a:r>
            <a:r>
              <a:rPr lang="zh-CN" altLang="en-US" dirty="0"/>
              <a:t>算法。</a:t>
            </a:r>
            <a:endParaRPr lang="en-US" altLang="zh-CN" dirty="0"/>
          </a:p>
          <a:p>
            <a:r>
              <a:rPr lang="en-US" altLang="zh-CN" dirty="0"/>
              <a:t>Paxos</a:t>
            </a:r>
            <a:r>
              <a:rPr lang="zh-CN" altLang="en-US" dirty="0"/>
              <a:t>：</a:t>
            </a:r>
            <a:r>
              <a:rPr lang="en-US" altLang="zh-CN" dirty="0"/>
              <a:t>Google </a:t>
            </a:r>
            <a:r>
              <a:rPr lang="zh-CN" altLang="en-US" dirty="0"/>
              <a:t>的 </a:t>
            </a:r>
            <a:r>
              <a:rPr lang="en-US" altLang="zh-CN" dirty="0"/>
              <a:t>Chubby</a:t>
            </a:r>
            <a:r>
              <a:rPr lang="zh-CN" altLang="en-US" baseline="0" dirty="0"/>
              <a:t> 实现了该</a:t>
            </a:r>
            <a:r>
              <a:rPr lang="zh-CN" altLang="en-US" dirty="0"/>
              <a:t>算法。</a:t>
            </a:r>
            <a:endParaRPr lang="en-US" altLang="zh-CN" dirty="0"/>
          </a:p>
          <a:p>
            <a:r>
              <a:rPr lang="en-US" altLang="zh-CN" dirty="0"/>
              <a:t>Raft</a:t>
            </a:r>
            <a:r>
              <a:rPr lang="zh-CN" altLang="en-US" dirty="0"/>
              <a:t>： </a:t>
            </a:r>
            <a:r>
              <a:rPr lang="en-US" altLang="zh-CN" dirty="0"/>
              <a:t>Paxos </a:t>
            </a:r>
            <a:r>
              <a:rPr lang="zh-CN" altLang="en-US" dirty="0"/>
              <a:t>的变体，比 </a:t>
            </a:r>
            <a:r>
              <a:rPr lang="en-US" altLang="zh-CN" dirty="0"/>
              <a:t>Paxos </a:t>
            </a:r>
            <a:r>
              <a:rPr lang="zh-CN" altLang="en-US" dirty="0"/>
              <a:t>更容易理解，百度的 </a:t>
            </a:r>
            <a:r>
              <a:rPr lang="en-US" altLang="zh-CN" sz="1200" b="0" i="0" kern="1200" dirty="0" err="1">
                <a:solidFill>
                  <a:schemeClr val="tx1"/>
                </a:solidFill>
                <a:effectLst/>
                <a:latin typeface="+mn-lt"/>
                <a:ea typeface="+mn-ea"/>
                <a:cs typeface="+mn-cs"/>
              </a:rPr>
              <a:t>braft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Zab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Apache ZooKeeper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dirty="0"/>
              <a:t>消息的传递可以认为是追加一条日志</a:t>
            </a:r>
            <a:r>
              <a:rPr lang="zh-CN" altLang="en-US" dirty="0"/>
              <a:t>，</a:t>
            </a:r>
            <a:r>
              <a:rPr lang="zh-CN" dirty="0"/>
              <a:t>将日志发送到所有的节点。</a:t>
            </a:r>
            <a:endParaRPr lang="en-US" dirty="0"/>
          </a:p>
          <a:p>
            <a:endParaRPr lang="zh-CN" altLang="en-US" dirty="0"/>
          </a:p>
          <a:p>
            <a:r>
              <a:rPr lang="en-US" altLang="zh-CN" dirty="0">
                <a:hlinkClick r:id="rId3"/>
              </a:rPr>
              <a:t>https://www.infoq.cn/article/2018/03/Baidu-open-source-Raft-algorithm</a:t>
            </a:r>
            <a:endParaRPr lang="en-US" altLang="zh-CN" dirty="0"/>
          </a:p>
          <a:p>
            <a:r>
              <a:rPr lang="en-US" altLang="zh-CN" dirty="0">
                <a:hlinkClick r:id="rId4"/>
              </a:rPr>
              <a:t>https://github.com/brpc/braft/blob/master/docs/cn/zab_protocol.md</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33</a:t>
            </a:fld>
            <a:endParaRPr lang="zh-CN" altLang="en-US"/>
          </a:p>
        </p:txBody>
      </p:sp>
    </p:spTree>
    <p:extLst>
      <p:ext uri="{BB962C8B-B14F-4D97-AF65-F5344CB8AC3E}">
        <p14:creationId xmlns:p14="http://schemas.microsoft.com/office/powerpoint/2010/main" val="30874454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2PC </a:t>
            </a:r>
            <a:r>
              <a:rPr lang="zh-CN" altLang="en-US" dirty="0"/>
              <a:t>和 </a:t>
            </a:r>
            <a:r>
              <a:rPr lang="en-US" altLang="zh-CN" dirty="0"/>
              <a:t>3PC </a:t>
            </a:r>
            <a:r>
              <a:rPr lang="zh-CN" altLang="en-US" dirty="0"/>
              <a:t>都有一定的缺陷，那么有没有更好的共识算法呢？当然有，就是大名鼎鼎的：</a:t>
            </a:r>
            <a:r>
              <a:rPr lang="en-US" altLang="zh-CN" dirty="0"/>
              <a:t>Paxos</a:t>
            </a:r>
            <a:r>
              <a:rPr lang="zh-CN" altLang="en-US" dirty="0"/>
              <a:t>，</a:t>
            </a:r>
            <a:r>
              <a:rPr lang="en-US" altLang="zh-CN" dirty="0"/>
              <a:t>Raft</a:t>
            </a:r>
            <a:r>
              <a:rPr lang="zh-CN" altLang="en-US" dirty="0"/>
              <a:t>，</a:t>
            </a:r>
            <a:r>
              <a:rPr lang="en-US" altLang="zh-CN" dirty="0"/>
              <a:t>Zab </a:t>
            </a:r>
            <a:r>
              <a:rPr lang="zh-CN" altLang="en-US" dirty="0"/>
              <a:t>算法。</a:t>
            </a:r>
            <a:endParaRPr lang="en-US" altLang="zh-CN" dirty="0"/>
          </a:p>
          <a:p>
            <a:r>
              <a:rPr lang="en-US" altLang="zh-CN" dirty="0"/>
              <a:t>Paxos</a:t>
            </a:r>
            <a:r>
              <a:rPr lang="zh-CN" altLang="en-US" dirty="0"/>
              <a:t>：</a:t>
            </a:r>
            <a:r>
              <a:rPr lang="en-US" altLang="zh-CN" dirty="0"/>
              <a:t>Google </a:t>
            </a:r>
            <a:r>
              <a:rPr lang="zh-CN" altLang="en-US" dirty="0"/>
              <a:t>的 </a:t>
            </a:r>
            <a:r>
              <a:rPr lang="en-US" altLang="zh-CN" dirty="0"/>
              <a:t>Chubby</a:t>
            </a:r>
            <a:r>
              <a:rPr lang="zh-CN" altLang="en-US" baseline="0" dirty="0"/>
              <a:t> 实现了该</a:t>
            </a:r>
            <a:r>
              <a:rPr lang="zh-CN" altLang="en-US" dirty="0"/>
              <a:t>算法。</a:t>
            </a:r>
            <a:endParaRPr lang="en-US" altLang="zh-CN" dirty="0"/>
          </a:p>
          <a:p>
            <a:r>
              <a:rPr lang="en-US" altLang="zh-CN" dirty="0"/>
              <a:t>Raft</a:t>
            </a:r>
            <a:r>
              <a:rPr lang="zh-CN" altLang="en-US" dirty="0"/>
              <a:t>： </a:t>
            </a:r>
            <a:r>
              <a:rPr lang="en-US" altLang="zh-CN" dirty="0"/>
              <a:t>Paxos </a:t>
            </a:r>
            <a:r>
              <a:rPr lang="zh-CN" altLang="en-US" dirty="0"/>
              <a:t>的变体，比 </a:t>
            </a:r>
            <a:r>
              <a:rPr lang="en-US" altLang="zh-CN" dirty="0"/>
              <a:t>Paxos </a:t>
            </a:r>
            <a:r>
              <a:rPr lang="zh-CN" altLang="en-US" dirty="0"/>
              <a:t>更容易理解，百度的 </a:t>
            </a:r>
            <a:r>
              <a:rPr lang="en-US" altLang="zh-CN" sz="1200" b="0" i="0" kern="1200" dirty="0" err="1">
                <a:solidFill>
                  <a:schemeClr val="tx1"/>
                </a:solidFill>
                <a:effectLst/>
                <a:latin typeface="+mn-lt"/>
                <a:ea typeface="+mn-ea"/>
                <a:cs typeface="+mn-cs"/>
              </a:rPr>
              <a:t>braft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Zab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Apache ZooKeeper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dirty="0"/>
              <a:t>消息的传递可以认为是追加一条日志</a:t>
            </a:r>
            <a:r>
              <a:rPr lang="zh-CN" altLang="en-US" dirty="0"/>
              <a:t>，</a:t>
            </a:r>
            <a:r>
              <a:rPr lang="zh-CN" dirty="0"/>
              <a:t>将日志发送到所有的节点。</a:t>
            </a:r>
            <a:endParaRPr lang="en-US" dirty="0"/>
          </a:p>
          <a:p>
            <a:endParaRPr lang="zh-CN" altLang="en-US" dirty="0"/>
          </a:p>
          <a:p>
            <a:r>
              <a:rPr lang="en-US" altLang="zh-CN" dirty="0">
                <a:hlinkClick r:id="rId3"/>
              </a:rPr>
              <a:t>https://www.infoq.cn/article/2018/03/Baidu-open-source-Raft-algorithm</a:t>
            </a:r>
            <a:endParaRPr lang="en-US" altLang="zh-CN" dirty="0"/>
          </a:p>
          <a:p>
            <a:r>
              <a:rPr lang="en-US" altLang="zh-CN" dirty="0">
                <a:hlinkClick r:id="rId4"/>
              </a:rPr>
              <a:t>https://github.com/brpc/braft/blob/master/docs/cn/zab_protocol.md</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34</a:t>
            </a:fld>
            <a:endParaRPr lang="zh-CN" altLang="en-US"/>
          </a:p>
        </p:txBody>
      </p:sp>
    </p:spTree>
    <p:extLst>
      <p:ext uri="{BB962C8B-B14F-4D97-AF65-F5344CB8AC3E}">
        <p14:creationId xmlns:p14="http://schemas.microsoft.com/office/powerpoint/2010/main" val="10849794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35</a:t>
            </a:fld>
            <a:endParaRPr lang="zh-CN" altLang="en-US"/>
          </a:p>
        </p:txBody>
      </p:sp>
    </p:spTree>
    <p:extLst>
      <p:ext uri="{BB962C8B-B14F-4D97-AF65-F5344CB8AC3E}">
        <p14:creationId xmlns:p14="http://schemas.microsoft.com/office/powerpoint/2010/main" val="3070484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为什么全序关系广播能满足共识的要求呢？</a:t>
            </a:r>
          </a:p>
          <a:p>
            <a:r>
              <a:rPr lang="ja-JP" altLang="en-US" dirty="0">
                <a:latin typeface="Calibri"/>
                <a:ea typeface="游ゴシック"/>
                <a:cs typeface="Calibri"/>
              </a:rPr>
              <a:t>也就是说全序关系广播的这些要求使得它符合共识算法的要求，所以是一个共识算法。</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36</a:t>
            </a:fld>
            <a:endParaRPr lang="zh-CN" altLang="en-US"/>
          </a:p>
        </p:txBody>
      </p:sp>
    </p:spTree>
    <p:extLst>
      <p:ext uri="{BB962C8B-B14F-4D97-AF65-F5344CB8AC3E}">
        <p14:creationId xmlns:p14="http://schemas.microsoft.com/office/powerpoint/2010/main" val="37450829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前面说到，</a:t>
            </a:r>
            <a:r>
              <a:rPr lang="en-US" dirty="0">
                <a:latin typeface="Calibri"/>
                <a:cs typeface="Calibri"/>
              </a:rPr>
              <a:t>ZooKeeper </a:t>
            </a:r>
            <a:r>
              <a:rPr lang="ja-JP" altLang="en-US" dirty="0">
                <a:latin typeface="Calibri"/>
                <a:ea typeface="游ゴシック"/>
                <a:cs typeface="Calibri"/>
              </a:rPr>
              <a:t>实现了 Zab 协议，也就是 ZooKeeper 原子广播协议。它具体是如何实现的呢？</a:t>
            </a:r>
          </a:p>
          <a:p>
            <a:endParaRPr lang="ja-JP" altLang="en-US" dirty="0">
              <a:latin typeface="Calibri"/>
              <a:ea typeface="游ゴシック"/>
              <a:cs typeface="Calibri"/>
            </a:endParaRPr>
          </a:p>
          <a:p>
            <a:r>
              <a:rPr lang="ja-JP" dirty="0">
                <a:ea typeface="游ゴシック"/>
              </a:rPr>
              <a:t>广播的过程实际上是一个简化的二阶段提交过程</a:t>
            </a:r>
            <a:r>
              <a:rPr lang="ja-JP" altLang="en-US" dirty="0">
                <a:ea typeface="游ゴシック"/>
              </a:rPr>
              <a:t>，</a:t>
            </a:r>
            <a:r>
              <a:rPr lang="ja-JP" altLang="en-US" dirty="0">
                <a:latin typeface="Calibri"/>
                <a:ea typeface="游ゴシック"/>
                <a:cs typeface="Calibri"/>
              </a:rPr>
              <a:t>ZooKeeper 是主从模式的，首先</a:t>
            </a:r>
            <a:endParaRPr lang="ja-JP" dirty="0">
              <a:latin typeface="等线" panose="020F0502020204030204"/>
              <a:ea typeface="游ゴシック"/>
              <a:cs typeface="Calibri"/>
            </a:endParaRPr>
          </a:p>
          <a:p>
            <a:endParaRPr lang="ja-JP" altLang="en-US" dirty="0">
              <a:latin typeface="Calibri"/>
              <a:ea typeface="游ゴシック"/>
              <a:cs typeface="Calibri"/>
            </a:endParaRPr>
          </a:p>
          <a:p>
            <a:r>
              <a:rPr lang="ja-JP" altLang="en-US" dirty="0">
                <a:latin typeface="Calibri"/>
                <a:ea typeface="游ゴシック"/>
                <a:cs typeface="Calibri"/>
              </a:rPr>
              <a:t>仲裁量：法定选举人数，一般超过总节点数的一半。</a:t>
            </a:r>
          </a:p>
          <a:p>
            <a:endParaRPr lang="ja-JP" dirty="0">
              <a:ea typeface="游ゴシック"/>
            </a:endParaRPr>
          </a:p>
          <a:p>
            <a:r>
              <a:rPr lang="ja-JP" altLang="en-US" dirty="0">
                <a:ea typeface="游ゴシック"/>
              </a:rPr>
              <a:t>Zab 实现过程见下链接：</a:t>
            </a:r>
          </a:p>
          <a:p>
            <a:r>
              <a:rPr lang="ja-JP" dirty="0">
                <a:ea typeface="游ゴシック"/>
                <a:hlinkClick r:id="rId3"/>
              </a:rPr>
              <a:t>https://my.oschina.net/chener/blog/1504093</a:t>
            </a:r>
            <a:endParaRPr lang="ja-JP" dirty="0">
              <a:ea typeface="游ゴシック"/>
            </a:endParaRPr>
          </a:p>
          <a:p>
            <a:endParaRPr lang="ja-JP" altLang="en-US" dirty="0"/>
          </a:p>
          <a:p>
            <a:r>
              <a:rPr lang="en-US" altLang="ja-JP" dirty="0">
                <a:hlinkClick r:id="rId4"/>
              </a:rPr>
              <a:t>https://blog.csdn.net/qq_28674045/article/details/51392523</a:t>
            </a:r>
            <a:endParaRPr lang="ja-JP" altLang="en-US" dirty="0"/>
          </a:p>
          <a:p>
            <a:endParaRPr lang="en-US" altLang="ja-JP" dirty="0">
              <a:ea typeface="游ゴシック"/>
            </a:endParaRPr>
          </a:p>
          <a:p>
            <a:r>
              <a:rPr lang="en-US" altLang="ja-JP" dirty="0" err="1">
                <a:ea typeface="游ゴシック"/>
              </a:rPr>
              <a:t>以上就是</a:t>
            </a:r>
            <a:r>
              <a:rPr lang="en-US" altLang="ja-JP" dirty="0">
                <a:ea typeface="游ゴシック"/>
              </a:rPr>
              <a:t> ZooKeeper </a:t>
            </a:r>
            <a:r>
              <a:rPr lang="en-US" altLang="ja-JP" dirty="0" err="1">
                <a:ea typeface="游ゴシック"/>
              </a:rPr>
              <a:t>通过</a:t>
            </a:r>
            <a:r>
              <a:rPr lang="en-US" altLang="ja-JP" dirty="0">
                <a:ea typeface="游ゴシック"/>
              </a:rPr>
              <a:t> Zab </a:t>
            </a:r>
            <a:r>
              <a:rPr lang="en-US" altLang="ja-JP" dirty="0" err="1">
                <a:ea typeface="游ゴシック"/>
              </a:rPr>
              <a:t>协议实现共识的方式</a:t>
            </a:r>
            <a:r>
              <a:rPr lang="ja-JP" altLang="en-US" dirty="0">
                <a:ea typeface="游ゴシック"/>
              </a:rPr>
              <a:t>，</a:t>
            </a:r>
            <a:r>
              <a:rPr lang="en-US" altLang="ja-JP" dirty="0" err="1">
                <a:ea typeface="游ゴシック"/>
              </a:rPr>
              <a:t>这也是</a:t>
            </a:r>
            <a:r>
              <a:rPr lang="en-US" altLang="ja-JP" dirty="0">
                <a:ea typeface="游ゴシック"/>
              </a:rPr>
              <a:t> ZooKeeper </a:t>
            </a:r>
            <a:r>
              <a:rPr lang="en-US" altLang="ja-JP" dirty="0" err="1">
                <a:ea typeface="游ゴシック"/>
              </a:rPr>
              <a:t>一个非常核心的功能</a:t>
            </a:r>
            <a:r>
              <a:rPr lang="en-US" altLang="ja-JP" dirty="0">
                <a:ea typeface="游ゴシック"/>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37</a:t>
            </a:fld>
            <a:endParaRPr lang="zh-CN" altLang="en-US"/>
          </a:p>
        </p:txBody>
      </p:sp>
    </p:spTree>
    <p:extLst>
      <p:ext uri="{BB962C8B-B14F-4D97-AF65-F5344CB8AC3E}">
        <p14:creationId xmlns:p14="http://schemas.microsoft.com/office/powerpoint/2010/main" val="18231693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Calibri"/>
                <a:ea typeface="游ゴシック"/>
                <a:cs typeface="Calibri"/>
              </a:rPr>
              <a:t>接下来我们看看</a:t>
            </a:r>
            <a:r>
              <a:rPr lang="en-US" altLang="ja-JP" dirty="0">
                <a:latin typeface="Calibri"/>
                <a:ea typeface="游ゴシック"/>
                <a:cs typeface="Calibri"/>
              </a:rPr>
              <a:t> ZooKeeper </a:t>
            </a:r>
            <a:r>
              <a:rPr lang="en-US" altLang="ja-JP" dirty="0" err="1">
                <a:latin typeface="Calibri"/>
                <a:ea typeface="游ゴシック"/>
                <a:cs typeface="Calibri"/>
              </a:rPr>
              <a:t>的一些详细介绍</a:t>
            </a:r>
            <a:r>
              <a:rPr lang="zh-CN" altLang="en-US" dirty="0">
                <a:latin typeface="Calibri"/>
                <a:ea typeface="游ゴシック"/>
                <a:cs typeface="Calibri"/>
              </a:rPr>
              <a:t>。</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38</a:t>
            </a:fld>
            <a:endParaRPr lang="zh-CN" altLang="en-US"/>
          </a:p>
        </p:txBody>
      </p:sp>
    </p:spTree>
    <p:extLst>
      <p:ext uri="{BB962C8B-B14F-4D97-AF65-F5344CB8AC3E}">
        <p14:creationId xmlns:p14="http://schemas.microsoft.com/office/powerpoint/2010/main" val="1506022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40</a:t>
            </a:fld>
            <a:endParaRPr lang="zh-CN" altLang="en-US"/>
          </a:p>
        </p:txBody>
      </p:sp>
    </p:spTree>
    <p:extLst>
      <p:ext uri="{BB962C8B-B14F-4D97-AF65-F5344CB8AC3E}">
        <p14:creationId xmlns:p14="http://schemas.microsoft.com/office/powerpoint/2010/main" val="1739429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此时大部分数据库都通过事务来解决：</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事务使得应用程序可以忽略数据库内部的一些复杂问题以及硬件故障，一个事务要么成功，要么失败，将大量的错误简化为简单的事务中止或重试。</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事务所提供的安全保证就是大家熟悉的 </a:t>
            </a:r>
            <a:r>
              <a:rPr lang="en-US" altLang="zh-CN" dirty="0"/>
              <a:t>ACID</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原子性：可终止性。</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一致性：财务记账中的资产负债表。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持久性：</a:t>
            </a:r>
            <a:r>
              <a:rPr lang="zh-CN" altLang="en-US" dirty="0">
                <a:latin typeface="微软雅黑" panose="020B0503020204020204" pitchFamily="34" charset="-122"/>
                <a:ea typeface="微软雅黑" panose="020B0503020204020204" pitchFamily="34" charset="-122"/>
              </a:rPr>
              <a:t>即使断电或数据库崩溃也一直保存在磁盘中。</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4</a:t>
            </a:fld>
            <a:endParaRPr lang="zh-CN" altLang="en-US"/>
          </a:p>
        </p:txBody>
      </p:sp>
    </p:spTree>
    <p:extLst>
      <p:ext uri="{BB962C8B-B14F-4D97-AF65-F5344CB8AC3E}">
        <p14:creationId xmlns:p14="http://schemas.microsoft.com/office/powerpoint/2010/main" val="16647015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41</a:t>
            </a:fld>
            <a:endParaRPr lang="zh-CN" altLang="en-US"/>
          </a:p>
        </p:txBody>
      </p:sp>
    </p:spTree>
    <p:extLst>
      <p:ext uri="{BB962C8B-B14F-4D97-AF65-F5344CB8AC3E}">
        <p14:creationId xmlns:p14="http://schemas.microsoft.com/office/powerpoint/2010/main" val="16581615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a:p>
            <a:r>
              <a:rPr lang="ja-JP" altLang="en-US" dirty="0">
                <a:latin typeface="Calibri"/>
                <a:ea typeface="游ゴシック"/>
                <a:cs typeface="Calibri"/>
              </a:rPr>
              <a:t>接下来看看官方的性能测试。</a:t>
            </a:r>
          </a:p>
          <a:p>
            <a:r>
              <a:rPr lang="ja-JP" altLang="en-US" dirty="0">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dirty="0">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dirty="0">
                <a:latin typeface="Calibri"/>
                <a:ea typeface="游ゴシック"/>
                <a:cs typeface="Calibri"/>
              </a:rPr>
              <a:t>从测试情况来看，ZooKeeper 主要擅长大量读请求的场景，这也符合分布式协调系统的定位，另外高可靠性确保它作为一个协调系统不会出现任何故障。</a:t>
            </a:r>
          </a:p>
          <a:p>
            <a:endParaRPr lang="en-US" altLang="ja-JP"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42</a:t>
            </a:fld>
            <a:endParaRPr lang="zh-CN" altLang="en-US"/>
          </a:p>
        </p:txBody>
      </p:sp>
    </p:spTree>
    <p:extLst>
      <p:ext uri="{BB962C8B-B14F-4D97-AF65-F5344CB8AC3E}">
        <p14:creationId xmlns:p14="http://schemas.microsoft.com/office/powerpoint/2010/main" val="26895696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a:p>
            <a:r>
              <a:rPr lang="ja-JP" altLang="en-US" dirty="0">
                <a:latin typeface="Calibri"/>
                <a:ea typeface="游ゴシック"/>
                <a:cs typeface="Calibri"/>
              </a:rPr>
              <a:t>接下来看看官方的性能测试。</a:t>
            </a:r>
          </a:p>
          <a:p>
            <a:r>
              <a:rPr lang="ja-JP" altLang="en-US" dirty="0">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dirty="0">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dirty="0">
                <a:latin typeface="Calibri"/>
                <a:ea typeface="游ゴシック"/>
                <a:cs typeface="Calibri"/>
              </a:rPr>
              <a:t>从测试情况来看，ZooKeeper 主要擅长大量读请求的场景，这也符合分布式协调系统的定位，另外高可靠性确保它作为一个协调系统不会出现任何故障。</a:t>
            </a:r>
          </a:p>
          <a:p>
            <a:endParaRPr lang="en-US" altLang="ja-JP"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43</a:t>
            </a:fld>
            <a:endParaRPr lang="zh-CN" altLang="en-US"/>
          </a:p>
        </p:txBody>
      </p:sp>
    </p:spTree>
    <p:extLst>
      <p:ext uri="{BB962C8B-B14F-4D97-AF65-F5344CB8AC3E}">
        <p14:creationId xmlns:p14="http://schemas.microsoft.com/office/powerpoint/2010/main" val="42491254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接下来看看官方的性能测试。</a:t>
            </a:r>
          </a:p>
          <a:p>
            <a:r>
              <a:rPr lang="ja-JP" altLang="en-US" dirty="0">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dirty="0">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dirty="0">
                <a:latin typeface="Calibri"/>
                <a:ea typeface="游ゴシック"/>
                <a:cs typeface="Calibri"/>
              </a:rPr>
              <a:t>从测试情况来看，ZooKeeper 主要擅长大量读请求的场景，这也符合分布式协调系统的定位，另外高可靠性确保它作为一个协调系统不会出现任何故障。</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44</a:t>
            </a:fld>
            <a:endParaRPr lang="zh-CN" altLang="en-US"/>
          </a:p>
        </p:txBody>
      </p:sp>
    </p:spTree>
    <p:extLst>
      <p:ext uri="{BB962C8B-B14F-4D97-AF65-F5344CB8AC3E}">
        <p14:creationId xmlns:p14="http://schemas.microsoft.com/office/powerpoint/2010/main" val="11241801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分层命名空间：ZooKeeper 的数据模型是一颗有层级的树，类似文件系统，使用 / 分割。</a:t>
            </a:r>
            <a:endParaRPr lang="en-US" altLang="ja-JP" dirty="0"/>
          </a:p>
          <a:p>
            <a:r>
              <a:rPr lang="ja-JP" altLang="en-US" dirty="0">
                <a:latin typeface="Calibri"/>
                <a:ea typeface="游ゴシック"/>
                <a:cs typeface="Calibri"/>
              </a:rPr>
              <a:t>持久节点：表示该节点数据会存在磁盘。</a:t>
            </a:r>
          </a:p>
          <a:p>
            <a:r>
              <a:rPr lang="ja-JP" altLang="en-US" dirty="0">
                <a:latin typeface="Calibri"/>
                <a:ea typeface="游ゴシック"/>
                <a:cs typeface="Calibri"/>
              </a:rPr>
              <a:t>临时节点：节点只会和客户端会话一起存在，客户端断开连接，节点消失。</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45</a:t>
            </a:fld>
            <a:endParaRPr lang="zh-CN" altLang="en-US"/>
          </a:p>
        </p:txBody>
      </p:sp>
    </p:spTree>
    <p:extLst>
      <p:ext uri="{BB962C8B-B14F-4D97-AF65-F5344CB8AC3E}">
        <p14:creationId xmlns:p14="http://schemas.microsoft.com/office/powerpoint/2010/main" val="14874045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分层命名空间：ZooKeeper 的数据模型是一颗有层级的树，类似文件系统，使用 / 分割。</a:t>
            </a:r>
            <a:endParaRPr lang="en-US" altLang="ja-JP" dirty="0"/>
          </a:p>
          <a:p>
            <a:r>
              <a:rPr lang="ja-JP" altLang="en-US" dirty="0">
                <a:latin typeface="Calibri"/>
                <a:ea typeface="游ゴシック"/>
                <a:cs typeface="Calibri"/>
              </a:rPr>
              <a:t>持久节点：表示该节点数据会存在磁盘。</a:t>
            </a:r>
          </a:p>
          <a:p>
            <a:r>
              <a:rPr lang="ja-JP" altLang="en-US" dirty="0">
                <a:latin typeface="Calibri"/>
                <a:ea typeface="游ゴシック"/>
                <a:cs typeface="Calibri"/>
              </a:rPr>
              <a:t>临时节点：节点只会和客户端会话一起存在，客户端断开连接，节点消失。</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46</a:t>
            </a:fld>
            <a:endParaRPr lang="zh-CN" altLang="en-US"/>
          </a:p>
        </p:txBody>
      </p:sp>
    </p:spTree>
    <p:extLst>
      <p:ext uri="{BB962C8B-B14F-4D97-AF65-F5344CB8AC3E}">
        <p14:creationId xmlns:p14="http://schemas.microsoft.com/office/powerpoint/2010/main" val="11477207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ACL</a:t>
            </a:r>
            <a:r>
              <a:rPr lang="ja-JP" altLang="en-US" dirty="0"/>
              <a:t>：可以针对每个 </a:t>
            </a:r>
            <a:r>
              <a:rPr lang="en-US" altLang="ja-JP" dirty="0" err="1"/>
              <a:t>znode</a:t>
            </a:r>
            <a:r>
              <a:rPr lang="ja-JP" altLang="en-US" dirty="0"/>
              <a:t> 设置权限权限：</a:t>
            </a:r>
            <a:r>
              <a:rPr lang="en-US" altLang="ja-JP" dirty="0"/>
              <a:t>ACL</a:t>
            </a:r>
            <a:r>
              <a:rPr lang="ja-JP" altLang="en-US" dirty="0"/>
              <a:t>，这是一种很细粒度的权限管理方式，目前 </a:t>
            </a:r>
            <a:r>
              <a:rPr lang="en-US" altLang="ja-JP" dirty="0"/>
              <a:t>Linux</a:t>
            </a:r>
            <a:r>
              <a:rPr lang="ja-JP" altLang="en-US" dirty="0"/>
              <a:t> 也支持。</a:t>
            </a:r>
            <a:endParaRPr lang="en-US"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47</a:t>
            </a:fld>
            <a:endParaRPr lang="zh-CN" altLang="en-US"/>
          </a:p>
        </p:txBody>
      </p:sp>
    </p:spTree>
    <p:extLst>
      <p:ext uri="{BB962C8B-B14F-4D97-AF65-F5344CB8AC3E}">
        <p14:creationId xmlns:p14="http://schemas.microsoft.com/office/powerpoint/2010/main" val="5651675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cs typeface="Calibri"/>
              </a:rPr>
              <a:t>ZooKeeper </a:t>
            </a:r>
            <a:r>
              <a:rPr lang="ja-JP" altLang="en-US" dirty="0">
                <a:latin typeface="Calibri"/>
                <a:ea typeface="游ゴシック"/>
                <a:cs typeface="Calibri"/>
              </a:rPr>
              <a:t>是主从模式的，所以会有主节点 Leader，从节点 Follower，还有观察节点 Observer。</a:t>
            </a:r>
            <a:endParaRPr lang="en-US" altLang="ja-JP" dirty="0">
              <a:latin typeface="Calibri"/>
              <a:ea typeface="游ゴシック"/>
              <a:cs typeface="Calibri"/>
            </a:endParaRPr>
          </a:p>
          <a:p>
            <a:r>
              <a:rPr lang="ja-JP" altLang="en-US" dirty="0">
                <a:latin typeface="Calibri"/>
                <a:ea typeface="游ゴシック"/>
                <a:cs typeface="Calibri"/>
              </a:rPr>
              <a:t>主节点：负责事务操作。</a:t>
            </a:r>
          </a:p>
          <a:p>
            <a:r>
              <a:rPr lang="ja-JP" altLang="en-US" dirty="0">
                <a:latin typeface="Calibri"/>
                <a:ea typeface="游ゴシック"/>
                <a:cs typeface="Calibri"/>
              </a:rPr>
              <a:t>从节点：提供读取服务，转发事务请求，参与共识选举，接管崩溃的主节点等。</a:t>
            </a:r>
          </a:p>
          <a:p>
            <a:r>
              <a:rPr lang="ja-JP" altLang="en-US" dirty="0">
                <a:latin typeface="Calibri"/>
                <a:ea typeface="游ゴシック"/>
                <a:cs typeface="Calibri"/>
              </a:rPr>
              <a:t>观察节点：提供读取服务，获取来自主节点的数据。</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48</a:t>
            </a:fld>
            <a:endParaRPr lang="zh-CN" altLang="en-US"/>
          </a:p>
        </p:txBody>
      </p:sp>
    </p:spTree>
    <p:extLst>
      <p:ext uri="{BB962C8B-B14F-4D97-AF65-F5344CB8AC3E}">
        <p14:creationId xmlns:p14="http://schemas.microsoft.com/office/powerpoint/2010/main" val="13818733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客户端：大部分使用 Java API。Shell 一般用于测试，管理员登录查看。</a:t>
            </a:r>
          </a:p>
          <a:p>
            <a:r>
              <a:rPr lang="ja-JP" altLang="en-US" dirty="0">
                <a:latin typeface="Calibri"/>
                <a:ea typeface="游ゴシック"/>
                <a:cs typeface="Calibri"/>
              </a:rPr>
              <a:t>建立连接：通过传入一个服务器列表，会自动选择其中的一个 IP 进行连接，如果连接成功会建立会话，如果失败会继续轮询下一个。如果由于网络断开或节点崩溃导致连接断开，客户端会自动重新连接其他节点，并会自动将会话转移到目标节点。</a:t>
            </a:r>
          </a:p>
          <a:p>
            <a:r>
              <a:rPr lang="ja-JP" altLang="en-US" dirty="0">
                <a:latin typeface="Calibri"/>
                <a:ea typeface="游ゴシック"/>
                <a:cs typeface="Calibri"/>
              </a:rPr>
              <a:t>图：48页</a:t>
            </a:r>
          </a:p>
          <a:p>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49</a:t>
            </a:fld>
            <a:endParaRPr lang="zh-CN" altLang="en-US"/>
          </a:p>
        </p:txBody>
      </p:sp>
    </p:spTree>
    <p:extLst>
      <p:ext uri="{BB962C8B-B14F-4D97-AF65-F5344CB8AC3E}">
        <p14:creationId xmlns:p14="http://schemas.microsoft.com/office/powerpoint/2010/main" val="39470503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50</a:t>
            </a:fld>
            <a:endParaRPr lang="zh-CN" altLang="en-US"/>
          </a:p>
        </p:txBody>
      </p:sp>
    </p:spTree>
    <p:extLst>
      <p:ext uri="{BB962C8B-B14F-4D97-AF65-F5344CB8AC3E}">
        <p14:creationId xmlns:p14="http://schemas.microsoft.com/office/powerpoint/2010/main" val="490198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此时大部分数据库都通过事务来解决：</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事务使得应用程序可以忽略数据库内部的一些复杂问题以及硬件故障，一个事务要么成功，要么失败，将大量的错误简化为简单的事务中止或重试。</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事务所提供的安全保证就是大家熟悉的 </a:t>
            </a:r>
            <a:r>
              <a:rPr lang="en-US" altLang="zh-CN" dirty="0"/>
              <a:t>ACID</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原子性：可终止性。</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一致性：财务记账中的资产负债表。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持久性：</a:t>
            </a:r>
            <a:r>
              <a:rPr lang="zh-CN" altLang="en-US" dirty="0">
                <a:latin typeface="微软雅黑" panose="020B0503020204020204" pitchFamily="34" charset="-122"/>
                <a:ea typeface="微软雅黑" panose="020B0503020204020204" pitchFamily="34" charset="-122"/>
              </a:rPr>
              <a:t>即使断电或数据库崩溃也一直保存在磁盘中。</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a:t>
            </a:fld>
            <a:endParaRPr lang="zh-CN" altLang="en-US"/>
          </a:p>
        </p:txBody>
      </p:sp>
    </p:spTree>
    <p:extLst>
      <p:ext uri="{BB962C8B-B14F-4D97-AF65-F5344CB8AC3E}">
        <p14:creationId xmlns:p14="http://schemas.microsoft.com/office/powerpoint/2010/main" val="7319058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51</a:t>
            </a:fld>
            <a:endParaRPr lang="zh-CN" altLang="en-US"/>
          </a:p>
        </p:txBody>
      </p:sp>
    </p:spTree>
    <p:extLst>
      <p:ext uri="{BB962C8B-B14F-4D97-AF65-F5344CB8AC3E}">
        <p14:creationId xmlns:p14="http://schemas.microsoft.com/office/powerpoint/2010/main" val="29277954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54</a:t>
            </a:fld>
            <a:endParaRPr lang="zh-CN" altLang="en-US"/>
          </a:p>
        </p:txBody>
      </p:sp>
    </p:spTree>
    <p:extLst>
      <p:ext uri="{BB962C8B-B14F-4D97-AF65-F5344CB8AC3E}">
        <p14:creationId xmlns:p14="http://schemas.microsoft.com/office/powerpoint/2010/main" val="31730622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56</a:t>
            </a:fld>
            <a:endParaRPr lang="zh-CN" altLang="en-US"/>
          </a:p>
        </p:txBody>
      </p:sp>
    </p:spTree>
    <p:extLst>
      <p:ext uri="{BB962C8B-B14F-4D97-AF65-F5344CB8AC3E}">
        <p14:creationId xmlns:p14="http://schemas.microsoft.com/office/powerpoint/2010/main" val="523135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隔离性：每一个事务就像是唯一运行的一样，防止相互影响。</a:t>
            </a:r>
            <a:endParaRPr lang="en-US" altLang="zh-CN" dirty="0"/>
          </a:p>
          <a:p>
            <a:r>
              <a:rPr lang="zh-CN" altLang="en-US" dirty="0"/>
              <a:t>隔离性的强弱也有区别，隔离级别从弱到强也有很多种：</a:t>
            </a:r>
            <a:endParaRPr lang="en-US" altLang="zh-CN" dirty="0"/>
          </a:p>
          <a:p>
            <a:r>
              <a:rPr lang="zh-CN" altLang="en-US" dirty="0"/>
              <a:t>串行化：</a:t>
            </a:r>
            <a:r>
              <a:rPr lang="zh-CN" altLang="en-US" dirty="0">
                <a:latin typeface="微软雅黑" panose="020B0503020204020204" pitchFamily="34" charset="-122"/>
                <a:ea typeface="微软雅黑" panose="020B0503020204020204" pitchFamily="34" charset="-122"/>
              </a:rPr>
              <a:t>确保所有情况下的表现都符合预期。</a:t>
            </a:r>
            <a:endParaRPr lang="en-US" altLang="zh-CN" dirty="0">
              <a:latin typeface="微软雅黑" panose="020B0503020204020204" pitchFamily="34" charset="-122"/>
              <a:ea typeface="微软雅黑" panose="020B0503020204020204" pitchFamily="34" charset="-122"/>
            </a:endParaRPr>
          </a:p>
          <a:p>
            <a:r>
              <a:rPr lang="en-US" altLang="zh-CN" baseline="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实际串行执行：存储过程。</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两阶段加锁：如果事务要读取对象，以共享模式获取锁；如果事务要修改对象，以独占模式获取锁。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可串行化的快照隔离：乐观锁控制。</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6</a:t>
            </a:fld>
            <a:endParaRPr lang="zh-CN" altLang="en-US"/>
          </a:p>
        </p:txBody>
      </p:sp>
    </p:spTree>
    <p:extLst>
      <p:ext uri="{BB962C8B-B14F-4D97-AF65-F5344CB8AC3E}">
        <p14:creationId xmlns:p14="http://schemas.microsoft.com/office/powerpoint/2010/main" val="1146906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前面讲到的单节点系统的大部分问题都可以通过事务的方式来避免，但是有一点是无法解决的，那就是单点问题。</a:t>
            </a:r>
          </a:p>
          <a:p>
            <a:r>
              <a:rPr lang="ja-JP" altLang="en-US" dirty="0">
                <a:latin typeface="Calibri"/>
                <a:ea typeface="游ゴシック"/>
                <a:cs typeface="Calibri"/>
              </a:rPr>
              <a:t>即使事务的持久性保证数据不丢失，但是无法保证服务的高可用。</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7</a:t>
            </a:fld>
            <a:endParaRPr lang="zh-CN" altLang="en-US"/>
          </a:p>
        </p:txBody>
      </p:sp>
    </p:spTree>
    <p:extLst>
      <p:ext uri="{BB962C8B-B14F-4D97-AF65-F5344CB8AC3E}">
        <p14:creationId xmlns:p14="http://schemas.microsoft.com/office/powerpoint/2010/main" val="2468512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a:ea typeface="等线"/>
              </a:rPr>
              <a:t>首先从单节点数据系统开始</a:t>
            </a:r>
            <a:r>
              <a:rPr lang="zh-CN" altLang="en-US">
                <a:ea typeface="等线"/>
              </a:rPr>
              <a:t>。</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8</a:t>
            </a:fld>
            <a:endParaRPr lang="zh-CN" altLang="en-US"/>
          </a:p>
        </p:txBody>
      </p:sp>
    </p:spTree>
    <p:extLst>
      <p:ext uri="{BB962C8B-B14F-4D97-AF65-F5344CB8AC3E}">
        <p14:creationId xmlns:p14="http://schemas.microsoft.com/office/powerpoint/2010/main" val="3481399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为解决单点问题，最常用的方式就是将数据进行复制，保存在多个节点上。</a:t>
            </a:r>
            <a:endParaRPr lang="en-US" altLang="zh-CN" dirty="0"/>
          </a:p>
          <a:p>
            <a:r>
              <a:rPr lang="zh-CN" altLang="en-US" sz="1200" dirty="0"/>
              <a:t>       提高可用性：当部分组件出现故障，系统依然可以继续工作，提高可用性。</a:t>
            </a:r>
            <a:endParaRPr lang="en-US" altLang="zh-CN" sz="1200" dirty="0"/>
          </a:p>
          <a:p>
            <a:r>
              <a:rPr lang="zh-CN" altLang="en-US" dirty="0">
                <a:ea typeface="等线"/>
              </a:rPr>
              <a:t>      </a:t>
            </a:r>
            <a:r>
              <a:rPr lang="zh-CN" altLang="en-US" sz="1200" dirty="0">
                <a:ea typeface="等线"/>
              </a:rPr>
              <a:t> 降低访问延迟：使数据在地理位置上更接近用户。</a:t>
            </a:r>
            <a:r>
              <a:rPr lang="zh-CN" altLang="en-US" dirty="0">
                <a:ea typeface="等线"/>
              </a:rPr>
              <a:t>（CDN 原理）</a:t>
            </a:r>
            <a:endParaRPr lang="en-US" altLang="zh-CN" sz="1200" dirty="0"/>
          </a:p>
          <a:p>
            <a:r>
              <a:rPr lang="zh-CN" altLang="en-US" sz="1200" dirty="0"/>
              <a:t>       提高吞吐量：多台机器提供服务。</a:t>
            </a:r>
            <a:endParaRPr lang="en-US" altLang="zh-CN" sz="1200" dirty="0"/>
          </a:p>
          <a:p>
            <a:r>
              <a:rPr lang="zh-CN" altLang="en-US" sz="1200" dirty="0"/>
              <a:t>复制方案主要有三种：</a:t>
            </a:r>
            <a:endParaRPr lang="en-US" altLang="zh-CN" sz="1200" dirty="0"/>
          </a:p>
          <a:p>
            <a:r>
              <a:rPr lang="zh-CN" altLang="en-US" sz="1200" dirty="0"/>
              <a:t>       多主节点复制：用于大型系统，比如微软，苹果在中国有独立的数据中心，每个数据中心都有一个主节点。</a:t>
            </a:r>
            <a:endParaRPr lang="en-US" altLang="zh-CN" sz="1200" dirty="0"/>
          </a:p>
          <a:p>
            <a:r>
              <a:rPr lang="en-US" altLang="zh-CN" sz="1200" dirty="0"/>
              <a:t>       </a:t>
            </a:r>
            <a:r>
              <a:rPr lang="zh-CN" altLang="en-US" sz="1200" dirty="0"/>
              <a:t>无主节点复制：另一种思路，亚马逊的 </a:t>
            </a:r>
            <a:r>
              <a:rPr lang="en-US" altLang="zh-CN" sz="1200" dirty="0"/>
              <a:t>Dynamo</a:t>
            </a:r>
            <a:r>
              <a:rPr lang="zh-CN" altLang="en-US" sz="1200" dirty="0"/>
              <a:t>，</a:t>
            </a:r>
            <a:r>
              <a:rPr lang="en-US" altLang="zh-CN" sz="1200" dirty="0"/>
              <a:t>Facebook</a:t>
            </a:r>
            <a:r>
              <a:rPr lang="en-US" altLang="zh-CN" sz="1200" baseline="0" dirty="0"/>
              <a:t> </a:t>
            </a:r>
            <a:r>
              <a:rPr lang="zh-CN" altLang="en-US" sz="1200" baseline="0" dirty="0"/>
              <a:t>的 </a:t>
            </a:r>
            <a:r>
              <a:rPr lang="en-US" altLang="zh-CN" sz="1200" dirty="0"/>
              <a:t>Cassandra</a:t>
            </a:r>
            <a:r>
              <a:rPr lang="zh-CN" altLang="en-US" sz="1200" dirty="0"/>
              <a:t>。</a:t>
            </a:r>
            <a:endParaRPr lang="en-US" altLang="zh-CN" sz="1200" dirty="0"/>
          </a:p>
          <a:p>
            <a:r>
              <a:rPr lang="en-US" altLang="zh-CN" sz="1200" dirty="0"/>
              <a:t>       </a:t>
            </a:r>
            <a:r>
              <a:rPr lang="zh-CN" altLang="en-US" sz="1200" dirty="0"/>
              <a:t>主从复制：对主节点的每一笔写入，所有副本都随之更新。</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9</a:t>
            </a:fld>
            <a:endParaRPr lang="zh-CN" altLang="en-US"/>
          </a:p>
        </p:txBody>
      </p:sp>
    </p:spTree>
    <p:extLst>
      <p:ext uri="{BB962C8B-B14F-4D97-AF65-F5344CB8AC3E}">
        <p14:creationId xmlns:p14="http://schemas.microsoft.com/office/powerpoint/2010/main" val="4160095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4277797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829984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215058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772521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43642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894547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778587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49261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874933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4131994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261371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B96BA-27DC-428C-951A-8206D1376619}" type="datetimeFigureOut">
              <a:rPr lang="zh-CN" altLang="en-US" smtClean="0"/>
              <a:t>2019/9/16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4783408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4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8000"/>
            <a:lum/>
          </a:blip>
          <a:srcRect/>
          <a:stretch>
            <a:fillRect l="-18000" r="-18000"/>
          </a:stretch>
        </a:blipFill>
        <a:effectLst/>
      </p:bgPr>
    </p:bg>
    <p:spTree>
      <p:nvGrpSpPr>
        <p:cNvPr id="1" name=""/>
        <p:cNvGrpSpPr/>
        <p:nvPr/>
      </p:nvGrpSpPr>
      <p:grpSpPr>
        <a:xfrm>
          <a:off x="0" y="0"/>
          <a:ext cx="0" cy="0"/>
          <a:chOff x="0" y="0"/>
          <a:chExt cx="0" cy="0"/>
        </a:xfrm>
      </p:grpSpPr>
      <p:sp>
        <p:nvSpPr>
          <p:cNvPr id="5" name="文本框 3">
            <a:extLst>
              <a:ext uri="{FF2B5EF4-FFF2-40B4-BE49-F238E27FC236}">
                <a16:creationId xmlns:a16="http://schemas.microsoft.com/office/drawing/2014/main" id="{C0F212FA-8989-4B7C-B1E3-8149052EDFA8}"/>
              </a:ext>
            </a:extLst>
          </p:cNvPr>
          <p:cNvSpPr txBox="1"/>
          <p:nvPr/>
        </p:nvSpPr>
        <p:spPr>
          <a:xfrm>
            <a:off x="2414727" y="2318748"/>
            <a:ext cx="7376973" cy="861774"/>
          </a:xfrm>
          <a:prstGeom prst="rect">
            <a:avLst/>
          </a:prstGeom>
          <a:noFill/>
          <a:effectLst>
            <a:outerShdw blurRad="50800" dist="50800" dir="5400000" algn="t" rotWithShape="0">
              <a:srgbClr val="15427D">
                <a:alpha val="79000"/>
              </a:srgbClr>
            </a:outerShdw>
          </a:effectLst>
        </p:spPr>
        <p:txBody>
          <a:bodyPr wrap="square" rtlCol="0" anchor="t">
            <a:spAutoFit/>
          </a:bodyPr>
          <a:lstStyle/>
          <a:p>
            <a:pPr algn="ctr"/>
            <a:r>
              <a:rPr lang="zh-CN" sz="5000" b="1" spc="600" dirty="0">
                <a:solidFill>
                  <a:schemeClr val="bg1"/>
                </a:solidFill>
                <a:latin typeface="微软雅黑" panose="020B0503020204020204" pitchFamily="34" charset="-122"/>
                <a:ea typeface="微软雅黑" panose="020B0503020204020204" pitchFamily="34" charset="-122"/>
                <a:cs typeface="+mn-lt"/>
              </a:rPr>
              <a:t>分布式</a:t>
            </a:r>
            <a:r>
              <a:rPr lang="zh-CN" altLang="en-US" sz="5000" b="1" spc="600" dirty="0">
                <a:solidFill>
                  <a:schemeClr val="bg1"/>
                </a:solidFill>
                <a:latin typeface="微软雅黑" panose="020B0503020204020204" pitchFamily="34" charset="-122"/>
                <a:ea typeface="微软雅黑" panose="020B0503020204020204" pitchFamily="34" charset="-122"/>
                <a:cs typeface="+mn-lt"/>
              </a:rPr>
              <a:t>协调</a:t>
            </a:r>
            <a:r>
              <a:rPr lang="zh-CN" sz="5000" b="1" spc="600" dirty="0">
                <a:solidFill>
                  <a:schemeClr val="bg1"/>
                </a:solidFill>
                <a:latin typeface="微软雅黑" panose="020B0503020204020204" pitchFamily="34" charset="-122"/>
                <a:ea typeface="微软雅黑" panose="020B0503020204020204" pitchFamily="34" charset="-122"/>
                <a:cs typeface="+mn-lt"/>
              </a:rPr>
              <a:t>原理</a:t>
            </a:r>
            <a:r>
              <a:rPr lang="zh-CN" altLang="en-US" sz="5000" b="1" spc="600" dirty="0">
                <a:solidFill>
                  <a:schemeClr val="bg1"/>
                </a:solidFill>
                <a:latin typeface="微软雅黑" panose="020B0503020204020204" pitchFamily="34" charset="-122"/>
                <a:ea typeface="微软雅黑" panose="020B0503020204020204" pitchFamily="34" charset="-122"/>
                <a:cs typeface="+mn-lt"/>
              </a:rPr>
              <a:t>与</a:t>
            </a:r>
            <a:r>
              <a:rPr lang="zh-CN" altLang="en-US" sz="5000" b="1" spc="600" dirty="0">
                <a:solidFill>
                  <a:schemeClr val="bg1"/>
                </a:solidFill>
                <a:latin typeface="微软雅黑" panose="020B0503020204020204" pitchFamily="34" charset="-122"/>
                <a:ea typeface="微软雅黑" panose="020B0503020204020204" pitchFamily="34" charset="-122"/>
              </a:rPr>
              <a:t>实践</a:t>
            </a:r>
          </a:p>
        </p:txBody>
      </p:sp>
      <p:sp>
        <p:nvSpPr>
          <p:cNvPr id="7" name="文本框 3">
            <a:extLst>
              <a:ext uri="{FF2B5EF4-FFF2-40B4-BE49-F238E27FC236}">
                <a16:creationId xmlns:a16="http://schemas.microsoft.com/office/drawing/2014/main" id="{75857D1D-729C-4DE3-AB87-E94CFD3DD841}"/>
              </a:ext>
            </a:extLst>
          </p:cNvPr>
          <p:cNvSpPr txBox="1"/>
          <p:nvPr/>
        </p:nvSpPr>
        <p:spPr>
          <a:xfrm>
            <a:off x="5065432" y="4851329"/>
            <a:ext cx="2075562" cy="400110"/>
          </a:xfrm>
          <a:prstGeom prst="rect">
            <a:avLst/>
          </a:prstGeom>
          <a:noFill/>
        </p:spPr>
        <p:txBody>
          <a:bodyPr wrap="square" rtlCol="0" anchor="t">
            <a:spAutoFit/>
          </a:bodyPr>
          <a:lstStyle/>
          <a:p>
            <a:pPr algn="ctr"/>
            <a:r>
              <a:rPr lang="zh-CN" sz="2000" dirty="0">
                <a:solidFill>
                  <a:schemeClr val="bg1"/>
                </a:solidFill>
                <a:latin typeface="微软雅黑" panose="020B0503020204020204" pitchFamily="34" charset="-122"/>
                <a:ea typeface="微软雅黑" panose="020B0503020204020204" pitchFamily="34" charset="-122"/>
              </a:rPr>
              <a:t>朱卫</a:t>
            </a:r>
            <a:r>
              <a:rPr lang="zh-CN" altLang="en-US" sz="2000" dirty="0">
                <a:solidFill>
                  <a:schemeClr val="bg1"/>
                </a:solidFill>
                <a:latin typeface="微软雅黑" panose="020B0503020204020204" pitchFamily="34" charset="-122"/>
                <a:ea typeface="微软雅黑" panose="020B0503020204020204" pitchFamily="34" charset="-122"/>
              </a:rPr>
              <a:t>中</a:t>
            </a:r>
            <a:endParaRPr lang="zh-CN" sz="2000" dirty="0">
              <a:solidFill>
                <a:schemeClr val="bg1"/>
              </a:solidFill>
              <a:latin typeface="微软雅黑" panose="020B0503020204020204" pitchFamily="34" charset="-122"/>
              <a:ea typeface="微软雅黑" panose="020B0503020204020204" pitchFamily="34" charset="-122"/>
            </a:endParaRPr>
          </a:p>
        </p:txBody>
      </p:sp>
      <p:sp>
        <p:nvSpPr>
          <p:cNvPr id="6" name="文本框 3">
            <a:extLst>
              <a:ext uri="{FF2B5EF4-FFF2-40B4-BE49-F238E27FC236}">
                <a16:creationId xmlns:a16="http://schemas.microsoft.com/office/drawing/2014/main" id="{C0F212FA-8989-4B7C-B1E3-8149052EDFA8}"/>
              </a:ext>
            </a:extLst>
          </p:cNvPr>
          <p:cNvSpPr txBox="1"/>
          <p:nvPr/>
        </p:nvSpPr>
        <p:spPr>
          <a:xfrm>
            <a:off x="1610246" y="3431165"/>
            <a:ext cx="8994253" cy="400110"/>
          </a:xfrm>
          <a:prstGeom prst="rect">
            <a:avLst/>
          </a:prstGeom>
          <a:noFill/>
        </p:spPr>
        <p:txBody>
          <a:bodyPr wrap="square" rtlCol="0" anchor="t">
            <a:spAutoFit/>
          </a:bodyPr>
          <a:lstStyle/>
          <a:p>
            <a:pPr algn="ctr"/>
            <a:r>
              <a:rPr lang="en-US" altLang="zh-CN" sz="2000" cap="all" dirty="0">
                <a:solidFill>
                  <a:schemeClr val="bg1"/>
                </a:solidFill>
                <a:latin typeface="微软雅黑" panose="020B0503020204020204" pitchFamily="34" charset="-122"/>
                <a:ea typeface="微软雅黑" panose="020B0503020204020204" pitchFamily="34" charset="-122"/>
              </a:rPr>
              <a:t>——   Distributed Coordination Principles and Practices  ——</a:t>
            </a:r>
            <a:endParaRPr lang="zh-CN" altLang="en-US" sz="2000" b="1" cap="all" spc="600" dirty="0">
              <a:solidFill>
                <a:schemeClr val="bg1"/>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357362" y="439885"/>
            <a:ext cx="3212468" cy="828000"/>
            <a:chOff x="2719562" y="1149820"/>
            <a:chExt cx="3212468" cy="828000"/>
          </a:xfrm>
        </p:grpSpPr>
        <p:sp>
          <p:nvSpPr>
            <p:cNvPr id="19" name="圆角矩形 18"/>
            <p:cNvSpPr/>
            <p:nvPr/>
          </p:nvSpPr>
          <p:spPr>
            <a:xfrm>
              <a:off x="2728029" y="1149820"/>
              <a:ext cx="3204001" cy="828000"/>
            </a:xfrm>
            <a:prstGeom prst="roundRect">
              <a:avLst>
                <a:gd name="adj" fmla="val 50000"/>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728029" y="1149820"/>
              <a:ext cx="827758" cy="827758"/>
              <a:chOff x="1890079" y="1330731"/>
              <a:chExt cx="827758" cy="827758"/>
            </a:xfrm>
          </p:grpSpPr>
          <p:sp>
            <p:nvSpPr>
              <p:cNvPr id="17" name="椭圆 16"/>
              <p:cNvSpPr/>
              <p:nvPr/>
            </p:nvSpPr>
            <p:spPr>
              <a:xfrm>
                <a:off x="1890079" y="1330731"/>
                <a:ext cx="827758" cy="827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8" name="Picture 5" descr="A person in a costume&#10;&#10;Description generated with very high confidence">
                <a:extLst>
                  <a:ext uri="{FF2B5EF4-FFF2-40B4-BE49-F238E27FC236}">
                    <a16:creationId xmlns:a16="http://schemas.microsoft.com/office/drawing/2014/main" id="{D43728DF-81AB-4BF9-A441-0304AC6638B9}"/>
                  </a:ext>
                </a:extLst>
              </p:cNvPr>
              <p:cNvPicPr>
                <a:picLocks noChangeAspect="1"/>
              </p:cNvPicPr>
              <p:nvPr/>
            </p:nvPicPr>
            <p:blipFill>
              <a:blip r:embed="rId4"/>
              <a:stretch>
                <a:fillRect/>
              </a:stretch>
            </p:blipFill>
            <p:spPr>
              <a:xfrm>
                <a:off x="2064049" y="1405287"/>
                <a:ext cx="457307" cy="648333"/>
              </a:xfrm>
              <a:prstGeom prst="rect">
                <a:avLst/>
              </a:prstGeom>
            </p:spPr>
          </p:pic>
        </p:grpSp>
        <p:sp>
          <p:nvSpPr>
            <p:cNvPr id="14" name="文本框 3">
              <a:extLst>
                <a:ext uri="{FF2B5EF4-FFF2-40B4-BE49-F238E27FC236}">
                  <a16:creationId xmlns:a16="http://schemas.microsoft.com/office/drawing/2014/main" id="{DF1C5205-280A-49C0-8952-5DEFDDB8B731}"/>
                </a:ext>
              </a:extLst>
            </p:cNvPr>
            <p:cNvSpPr txBox="1"/>
            <p:nvPr/>
          </p:nvSpPr>
          <p:spPr>
            <a:xfrm>
              <a:off x="3650687" y="1302089"/>
              <a:ext cx="2281343" cy="523220"/>
            </a:xfrm>
            <a:prstGeom prst="rect">
              <a:avLst/>
            </a:prstGeom>
            <a:noFill/>
          </p:spPr>
          <p:txBody>
            <a:bodyPr wrap="square" rtlCol="0" anchor="t">
              <a:spAutoFit/>
            </a:bodyPr>
            <a:lstStyle/>
            <a:p>
              <a:r>
                <a:rPr lang="zh-CN" altLang="en-US" sz="2800" dirty="0">
                  <a:solidFill>
                    <a:schemeClr val="bg1"/>
                  </a:solidFill>
                  <a:latin typeface="微软雅黑"/>
                  <a:ea typeface="微软雅黑"/>
                </a:rPr>
                <a:t>ZooKeeper</a:t>
              </a:r>
              <a:endParaRPr lang="zh-CN" altLang="en-US" sz="3200" dirty="0">
                <a:solidFill>
                  <a:schemeClr val="bg1"/>
                </a:solidFill>
                <a:latin typeface="微软雅黑"/>
                <a:ea typeface="微软雅黑"/>
              </a:endParaRPr>
            </a:p>
          </p:txBody>
        </p:sp>
        <p:sp>
          <p:nvSpPr>
            <p:cNvPr id="20" name="圆角矩形 19"/>
            <p:cNvSpPr/>
            <p:nvPr/>
          </p:nvSpPr>
          <p:spPr>
            <a:xfrm>
              <a:off x="2719562" y="1209136"/>
              <a:ext cx="3144452" cy="704678"/>
            </a:xfrm>
            <a:prstGeom prst="roundRect">
              <a:avLst>
                <a:gd name="adj" fmla="val 50000"/>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017569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5458" y="626347"/>
            <a:ext cx="10581644"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复制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多副本</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43" name="矩形 42"/>
          <p:cNvSpPr/>
          <p:nvPr/>
        </p:nvSpPr>
        <p:spPr>
          <a:xfrm>
            <a:off x="2317897" y="3640774"/>
            <a:ext cx="7166345" cy="230836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359425" y="4541186"/>
            <a:ext cx="675860" cy="486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磁盘 44"/>
          <p:cNvSpPr/>
          <p:nvPr/>
        </p:nvSpPr>
        <p:spPr>
          <a:xfrm>
            <a:off x="5212080" y="4417942"/>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磁盘 45"/>
          <p:cNvSpPr/>
          <p:nvPr/>
        </p:nvSpPr>
        <p:spPr>
          <a:xfrm>
            <a:off x="7576819" y="3886530"/>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磁盘 46"/>
          <p:cNvSpPr/>
          <p:nvPr/>
        </p:nvSpPr>
        <p:spPr>
          <a:xfrm>
            <a:off x="7576819" y="4917733"/>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134271" y="1365012"/>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提高可用性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降低访问延迟</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提高吞吐量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圆角矩形 1"/>
          <p:cNvSpPr/>
          <p:nvPr/>
        </p:nvSpPr>
        <p:spPr>
          <a:xfrm>
            <a:off x="6327971" y="136501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方</a:t>
            </a:r>
            <a:endParaRPr lang="en-US" altLang="zh-CN" sz="2600" dirty="0">
              <a:solidFill>
                <a:srgbClr val="3075BA"/>
              </a:solidFill>
              <a:latin typeface="微软雅黑" panose="020B0503020204020204" pitchFamily="34" charset="-122"/>
              <a:ea typeface="微软雅黑" panose="020B0503020204020204" pitchFamily="34" charset="-122"/>
            </a:endParaRPr>
          </a:p>
          <a:p>
            <a:pPr algn="ctr"/>
            <a:r>
              <a:rPr lang="zh-CN" altLang="en-US" sz="2600" dirty="0">
                <a:solidFill>
                  <a:srgbClr val="3075BA"/>
                </a:solidFill>
                <a:latin typeface="微软雅黑" panose="020B0503020204020204" pitchFamily="34" charset="-122"/>
                <a:ea typeface="微软雅黑" panose="020B0503020204020204" pitchFamily="34" charset="-122"/>
              </a:rPr>
              <a:t>案</a:t>
            </a:r>
          </a:p>
        </p:txBody>
      </p:sp>
      <p:sp>
        <p:nvSpPr>
          <p:cNvPr id="13" name="文本框 12"/>
          <p:cNvSpPr txBox="1"/>
          <p:nvPr/>
        </p:nvSpPr>
        <p:spPr>
          <a:xfrm>
            <a:off x="7429701" y="1365012"/>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无主节点复制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b="1" dirty="0">
                <a:solidFill>
                  <a:srgbClr val="3075BA"/>
                </a:solidFill>
                <a:latin typeface="微软雅黑" panose="020B0503020204020204" pitchFamily="34" charset="-122"/>
                <a:ea typeface="微软雅黑" panose="020B0503020204020204" pitchFamily="34" charset="-122"/>
              </a:rPr>
              <a:t>主从复制</a:t>
            </a:r>
            <a:endParaRPr lang="en-US" altLang="zh-CN" sz="2000" b="1" dirty="0">
              <a:solidFill>
                <a:srgbClr val="3075BA"/>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982831" y="136501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优势</a:t>
            </a:r>
          </a:p>
        </p:txBody>
      </p:sp>
    </p:spTree>
    <p:extLst>
      <p:ext uri="{BB962C8B-B14F-4D97-AF65-F5344CB8AC3E}">
        <p14:creationId xmlns:p14="http://schemas.microsoft.com/office/powerpoint/2010/main" val="160060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99990" y="1784127"/>
            <a:ext cx="8945697" cy="262361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431253" y="223546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431253" y="287951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431253" y="348256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65855" y="2235460"/>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033804" y="2245944"/>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622200" y="2879515"/>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575539" y="2234135"/>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420397" y="407523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941509" y="2891045"/>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511799" y="3483711"/>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837766" y="2875282"/>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205513" y="4680662"/>
            <a:ext cx="8176737" cy="1477328"/>
          </a:xfrm>
          <a:prstGeom prst="rect">
            <a:avLst/>
          </a:prstGeom>
          <a:noFill/>
        </p:spPr>
        <p:txBody>
          <a:bodyPr wrap="square" rtlCol="0">
            <a:spAutoFit/>
          </a:bodyPr>
          <a:lstStyle/>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同步复制：所有节点保持最新，安全；阻塞</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异步复制：无阻塞，吞吐性能好；数据延迟，丢失</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半同步复制：灵活度高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885458" y="626347"/>
            <a:ext cx="10581644"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复制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多副本</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1060646" y="468066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3075BA"/>
                </a:solidFill>
                <a:latin typeface="微软雅黑" panose="020B0503020204020204" pitchFamily="34" charset="-122"/>
                <a:ea typeface="微软雅黑" panose="020B0503020204020204" pitchFamily="34" charset="-122"/>
              </a:rPr>
              <a:t>主</a:t>
            </a:r>
            <a:endParaRPr lang="en-US" altLang="zh-CN" sz="2000" dirty="0">
              <a:solidFill>
                <a:srgbClr val="3075BA"/>
              </a:solidFill>
              <a:latin typeface="微软雅黑" panose="020B0503020204020204" pitchFamily="34" charset="-122"/>
              <a:ea typeface="微软雅黑" panose="020B0503020204020204" pitchFamily="34" charset="-122"/>
            </a:endParaRPr>
          </a:p>
          <a:p>
            <a:pPr algn="ctr"/>
            <a:r>
              <a:rPr lang="zh-CN" altLang="en-US" sz="2000" dirty="0">
                <a:solidFill>
                  <a:srgbClr val="3075BA"/>
                </a:solidFill>
                <a:latin typeface="微软雅黑" panose="020B0503020204020204" pitchFamily="34" charset="-122"/>
                <a:ea typeface="微软雅黑" panose="020B0503020204020204" pitchFamily="34" charset="-122"/>
              </a:rPr>
              <a:t>从</a:t>
            </a:r>
            <a:endParaRPr lang="en-US" altLang="zh-CN" sz="2000" dirty="0">
              <a:solidFill>
                <a:srgbClr val="3075BA"/>
              </a:solidFill>
              <a:latin typeface="微软雅黑" panose="020B0503020204020204" pitchFamily="34" charset="-122"/>
              <a:ea typeface="微软雅黑" panose="020B0503020204020204" pitchFamily="34" charset="-122"/>
            </a:endParaRPr>
          </a:p>
          <a:p>
            <a:pPr algn="ctr"/>
            <a:r>
              <a:rPr lang="zh-CN" altLang="en-US" sz="2000" dirty="0">
                <a:solidFill>
                  <a:srgbClr val="3075BA"/>
                </a:solidFill>
                <a:latin typeface="微软雅黑" panose="020B0503020204020204" pitchFamily="34" charset="-122"/>
                <a:ea typeface="微软雅黑" panose="020B0503020204020204" pitchFamily="34" charset="-122"/>
              </a:rPr>
              <a:t>复</a:t>
            </a:r>
            <a:endParaRPr lang="en-US" altLang="zh-CN" sz="2000" dirty="0">
              <a:solidFill>
                <a:srgbClr val="3075BA"/>
              </a:solidFill>
              <a:latin typeface="微软雅黑" panose="020B0503020204020204" pitchFamily="34" charset="-122"/>
              <a:ea typeface="微软雅黑" panose="020B0503020204020204" pitchFamily="34" charset="-122"/>
            </a:endParaRPr>
          </a:p>
          <a:p>
            <a:pPr algn="ctr"/>
            <a:r>
              <a:rPr lang="zh-CN" altLang="en-US" sz="2000" dirty="0">
                <a:solidFill>
                  <a:srgbClr val="3075BA"/>
                </a:solidFill>
                <a:latin typeface="微软雅黑" panose="020B0503020204020204" pitchFamily="34" charset="-122"/>
                <a:ea typeface="微软雅黑" panose="020B0503020204020204" pitchFamily="34" charset="-122"/>
              </a:rPr>
              <a:t>制</a:t>
            </a:r>
          </a:p>
        </p:txBody>
      </p:sp>
    </p:spTree>
    <p:extLst>
      <p:ext uri="{BB962C8B-B14F-4D97-AF65-F5344CB8AC3E}">
        <p14:creationId xmlns:p14="http://schemas.microsoft.com/office/powerpoint/2010/main" val="1435686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76617" y="6858000"/>
            <a:ext cx="10638765"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复制滞后问题：读自己的写，单调读，前缀一致读。</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节点失效：从节点失效（追赶式恢复），主节点失效（确认主节点失效，选举新的主节点）。</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检测失效超时时间。</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脑裂。</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圆角矩形 6"/>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下箭头 23"/>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8461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圆角矩形 6"/>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下箭头 23"/>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09675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下箭头 17"/>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21"/>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262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6370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958040" y="5283695"/>
            <a:ext cx="30240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检测失效超时时间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1443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5958040" y="5283695"/>
            <a:ext cx="30240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检测失效超时时间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圆角矩形 31"/>
          <p:cNvSpPr/>
          <p:nvPr/>
        </p:nvSpPr>
        <p:spPr>
          <a:xfrm>
            <a:off x="9080499" y="5283695"/>
            <a:ext cx="180211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脑裂</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下箭头 32"/>
          <p:cNvSpPr/>
          <p:nvPr/>
        </p:nvSpPr>
        <p:spPr>
          <a:xfrm>
            <a:off x="9881359"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43110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9080499" y="5283695"/>
            <a:ext cx="1802113" cy="82833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5050"/>
                </a:solidFill>
                <a:latin typeface="微软雅黑" panose="020B0503020204020204" pitchFamily="34" charset="-122"/>
                <a:ea typeface="微软雅黑" panose="020B0503020204020204" pitchFamily="34" charset="-122"/>
              </a:rPr>
              <a:t>Q4</a:t>
            </a:r>
            <a:r>
              <a:rPr lang="zh-CN" altLang="en-US" sz="2000" dirty="0">
                <a:solidFill>
                  <a:srgbClr val="FF5050"/>
                </a:solidFill>
                <a:latin typeface="微软雅黑" panose="020B0503020204020204" pitchFamily="34" charset="-122"/>
                <a:ea typeface="微软雅黑" panose="020B0503020204020204" pitchFamily="34" charset="-122"/>
              </a:rPr>
              <a:t>：脑裂</a:t>
            </a:r>
            <a:endParaRPr lang="en-US" altLang="zh-CN" sz="2000" dirty="0">
              <a:solidFill>
                <a:srgbClr val="FF5050"/>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939802" y="2467685"/>
            <a:ext cx="2881427" cy="82833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5050"/>
                </a:solidFill>
                <a:latin typeface="微软雅黑" panose="020B0503020204020204" pitchFamily="34" charset="-122"/>
                <a:ea typeface="微软雅黑" panose="020B0503020204020204" pitchFamily="34" charset="-122"/>
              </a:rPr>
              <a:t>Q1</a:t>
            </a:r>
            <a:r>
              <a:rPr lang="zh-CN" altLang="en-US" sz="2000" dirty="0">
                <a:solidFill>
                  <a:srgbClr val="FF5050"/>
                </a:solidFill>
                <a:latin typeface="微软雅黑" panose="020B0503020204020204" pitchFamily="34" charset="-122"/>
                <a:ea typeface="微软雅黑" panose="020B0503020204020204" pitchFamily="34" charset="-122"/>
              </a:rPr>
              <a:t>：复制滞后</a:t>
            </a:r>
            <a:endParaRPr lang="en-US" altLang="zh-CN" sz="2000" dirty="0">
              <a:solidFill>
                <a:srgbClr val="FF5050"/>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3927108" y="2467685"/>
            <a:ext cx="6955505" cy="82833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5050"/>
                </a:solidFill>
                <a:latin typeface="微软雅黑" panose="020B0503020204020204" pitchFamily="34" charset="-122"/>
                <a:ea typeface="微软雅黑" panose="020B0503020204020204" pitchFamily="34" charset="-122"/>
              </a:rPr>
              <a:t>Q2</a:t>
            </a:r>
            <a:r>
              <a:rPr lang="zh-CN" altLang="en-US" sz="2000" dirty="0">
                <a:solidFill>
                  <a:srgbClr val="FF5050"/>
                </a:solidFill>
                <a:latin typeface="微软雅黑" panose="020B0503020204020204" pitchFamily="34" charset="-122"/>
                <a:ea typeface="微软雅黑" panose="020B0503020204020204" pitchFamily="34" charset="-122"/>
              </a:rPr>
              <a:t>：节点失效</a:t>
            </a:r>
            <a:endParaRPr lang="en-US" altLang="zh-CN" sz="2000" dirty="0">
              <a:solidFill>
                <a:srgbClr val="FF5050"/>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5958040" y="5283695"/>
            <a:ext cx="3024000" cy="82833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5050"/>
                </a:solidFill>
                <a:latin typeface="微软雅黑" panose="020B0503020204020204" pitchFamily="34" charset="-122"/>
                <a:ea typeface="微软雅黑" panose="020B0503020204020204" pitchFamily="34" charset="-122"/>
              </a:rPr>
              <a:t>Q3</a:t>
            </a:r>
            <a:r>
              <a:rPr lang="zh-CN" altLang="en-US" sz="2000" dirty="0">
                <a:solidFill>
                  <a:srgbClr val="FF5050"/>
                </a:solidFill>
                <a:latin typeface="微软雅黑" panose="020B0503020204020204" pitchFamily="34" charset="-122"/>
                <a:ea typeface="微软雅黑" panose="020B0503020204020204" pitchFamily="34" charset="-122"/>
              </a:rPr>
              <a:t>：失效超时时间</a:t>
            </a:r>
            <a:endParaRPr lang="en-US" altLang="zh-CN" sz="2000" dirty="0">
              <a:solidFill>
                <a:srgbClr val="FF5050"/>
              </a:solidFill>
              <a:latin typeface="微软雅黑" panose="020B0503020204020204" pitchFamily="34" charset="-122"/>
              <a:ea typeface="微软雅黑" panose="020B0503020204020204" pitchFamily="34" charset="-122"/>
            </a:endParaRPr>
          </a:p>
        </p:txBody>
      </p:sp>
      <p:sp>
        <p:nvSpPr>
          <p:cNvPr id="29" name="下箭头 28"/>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a:off x="9881359"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云形标注 3"/>
          <p:cNvSpPr/>
          <p:nvPr/>
        </p:nvSpPr>
        <p:spPr>
          <a:xfrm>
            <a:off x="1084406" y="4510167"/>
            <a:ext cx="3157800" cy="1838650"/>
          </a:xfrm>
          <a:prstGeom prst="cloudCallout">
            <a:avLst>
              <a:gd name="adj1" fmla="val -41102"/>
              <a:gd name="adj2" fmla="val 575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如果将问题延伸到更通用的分布式系统中，会有</a:t>
            </a:r>
            <a:r>
              <a:rPr lang="zh-CN" altLang="en-US" sz="2000" dirty="0">
                <a:solidFill>
                  <a:srgbClr val="FF5050"/>
                </a:solidFill>
                <a:latin typeface="微软雅黑" panose="020B0503020204020204" pitchFamily="34" charset="-122"/>
                <a:ea typeface="微软雅黑" panose="020B0503020204020204" pitchFamily="34" charset="-122"/>
              </a:rPr>
              <a:t>更多挑战</a:t>
            </a:r>
            <a:r>
              <a:rPr lang="en-US" altLang="zh-CN" sz="2000" dirty="0">
                <a:solidFill>
                  <a:srgbClr val="FF5050"/>
                </a:solidFill>
                <a:latin typeface="微软雅黑" panose="020B0503020204020204" pitchFamily="34" charset="-122"/>
                <a:ea typeface="微软雅黑" panose="020B0503020204020204" pitchFamily="34" charset="-122"/>
              </a:rPr>
              <a:t>…</a:t>
            </a:r>
            <a:endParaRPr lang="en-US" altLang="zh-CN" sz="1600" dirty="0">
              <a:solidFill>
                <a:srgbClr val="FF5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613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638" y="2447486"/>
            <a:ext cx="3655757" cy="2069926"/>
          </a:xfrm>
          <a:prstGeom prst="rect">
            <a:avLst/>
          </a:prstGeom>
        </p:spPr>
      </p:pic>
      <p:sp>
        <p:nvSpPr>
          <p:cNvPr id="2" name="矩形 1"/>
          <p:cNvSpPr/>
          <p:nvPr/>
        </p:nvSpPr>
        <p:spPr>
          <a:xfrm>
            <a:off x="4800600" y="0"/>
            <a:ext cx="7391400" cy="6858000"/>
          </a:xfrm>
          <a:prstGeom prst="rect">
            <a:avLst/>
          </a:prstGeom>
          <a:solidFill>
            <a:srgbClr val="FFF5F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不可靠的网络</a:t>
            </a:r>
            <a:endParaRPr lang="en-US" altLang="zh-CN" sz="2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83564" y="1054871"/>
            <a:ext cx="6741735" cy="4708981"/>
          </a:xfrm>
          <a:prstGeom prst="rect">
            <a:avLst/>
          </a:prstGeom>
          <a:noFill/>
        </p:spPr>
        <p:txBody>
          <a:bodyPr wrap="square" rtlCol="0">
            <a:spAutoFit/>
          </a:bodyPr>
          <a:lstStyle/>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请求可能已经丢失</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请求可能正在队列中等待，无法马上发送</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远程接收节点可能已经失效</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远程接收节点可能暂时无法响应</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远程接收节点已经完成处理，但回复却在网络中丢失</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远程接收节点已经完成处理，但回复却被延迟处理</a:t>
            </a:r>
          </a:p>
        </p:txBody>
      </p:sp>
      <p:sp>
        <p:nvSpPr>
          <p:cNvPr id="8" name="文本框 3">
            <a:extLst>
              <a:ext uri="{FF2B5EF4-FFF2-40B4-BE49-F238E27FC236}">
                <a16:creationId xmlns:a16="http://schemas.microsoft.com/office/drawing/2014/main" id="{73ADF7D1-81B5-41CC-8D5A-B1D61B66E3A8}"/>
              </a:ext>
            </a:extLst>
          </p:cNvPr>
          <p:cNvSpPr txBox="1"/>
          <p:nvPr/>
        </p:nvSpPr>
        <p:spPr>
          <a:xfrm>
            <a:off x="655031" y="4509024"/>
            <a:ext cx="3598819" cy="787523"/>
          </a:xfrm>
          <a:prstGeom prst="rect">
            <a:avLst/>
          </a:prstGeom>
          <a:noFill/>
        </p:spPr>
        <p:txBody>
          <a:bodyPr wrap="square" rtlCol="0" anchor="t">
            <a:spAutoFit/>
          </a:bodyPr>
          <a:lstStyle/>
          <a:p>
            <a:pPr algn="ctr">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动态分配网络宽带的方式，请求出现排队，响应超时等各种情况</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974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zh-CN" altLang="en-US" sz="5000" b="1" spc="600" dirty="0">
                <a:solidFill>
                  <a:schemeClr val="bg1"/>
                </a:solidFill>
                <a:latin typeface="微软雅黑" panose="020B0503020204020204" pitchFamily="34" charset="-122"/>
                <a:ea typeface="微软雅黑" panose="020B0503020204020204" pitchFamily="34" charset="-122"/>
              </a:rPr>
              <a:t>单节点数据系统</a:t>
            </a:r>
          </a:p>
        </p:txBody>
      </p:sp>
    </p:spTree>
    <p:extLst>
      <p:ext uri="{BB962C8B-B14F-4D97-AF65-F5344CB8AC3E}">
        <p14:creationId xmlns:p14="http://schemas.microsoft.com/office/powerpoint/2010/main" val="3439057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784" y="2532199"/>
            <a:ext cx="3569975" cy="2603456"/>
          </a:xfrm>
          <a:prstGeom prst="rect">
            <a:avLst/>
          </a:prstGeom>
        </p:spPr>
      </p:pic>
      <p:sp>
        <p:nvSpPr>
          <p:cNvPr id="2" name="矩形 1"/>
          <p:cNvSpPr/>
          <p:nvPr/>
        </p:nvSpPr>
        <p:spPr>
          <a:xfrm>
            <a:off x="4800600" y="0"/>
            <a:ext cx="7391400" cy="6858000"/>
          </a:xfrm>
          <a:prstGeom prst="rect">
            <a:avLst/>
          </a:prstGeom>
          <a:solidFill>
            <a:srgbClr val="FFF5F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不可靠的时钟</a:t>
            </a:r>
            <a:endParaRPr lang="en-US" altLang="zh-CN" sz="2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75665" y="1054871"/>
            <a:ext cx="4544636" cy="1477328"/>
          </a:xfrm>
          <a:prstGeom prst="rect">
            <a:avLst/>
          </a:prstGeom>
          <a:noFill/>
        </p:spPr>
        <p:txBody>
          <a:bodyPr wrap="square" rtlCol="0">
            <a:spAutoFit/>
          </a:bodyPr>
          <a:lstStyle/>
          <a:p>
            <a:pPr marL="285750" indent="-285750">
              <a:lnSpc>
                <a:spcPct val="150000"/>
              </a:lnSpc>
              <a:buClr>
                <a:srgbClr val="FF7C80"/>
              </a:buClr>
              <a:buFont typeface="Arial" panose="020B0604020202020204" pitchFamily="34" charset="0"/>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NTP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同步受限于当时的网络环境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Clr>
                <a:srgbClr val="FF7C80"/>
              </a:buClr>
              <a:buFont typeface="Arial" panose="020B0604020202020204" pitchFamily="34" charset="0"/>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NTP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服务器本身问题</a:t>
            </a:r>
          </a:p>
          <a:p>
            <a:pPr marL="285750" indent="-285750">
              <a:lnSpc>
                <a:spcPct val="150000"/>
              </a:lnSpc>
              <a:buClr>
                <a:srgbClr val="FF7C80"/>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时钟漂移</a:t>
            </a:r>
          </a:p>
        </p:txBody>
      </p:sp>
    </p:spTree>
    <p:extLst>
      <p:ext uri="{BB962C8B-B14F-4D97-AF65-F5344CB8AC3E}">
        <p14:creationId xmlns:p14="http://schemas.microsoft.com/office/powerpoint/2010/main" val="1386161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962" y="2381238"/>
            <a:ext cx="3283938" cy="2445033"/>
          </a:xfrm>
          <a:prstGeom prst="rect">
            <a:avLst/>
          </a:prstGeom>
        </p:spPr>
      </p:pic>
      <p:sp>
        <p:nvSpPr>
          <p:cNvPr id="2" name="矩形 1"/>
          <p:cNvSpPr/>
          <p:nvPr/>
        </p:nvSpPr>
        <p:spPr>
          <a:xfrm>
            <a:off x="4800600" y="0"/>
            <a:ext cx="7391400" cy="6858000"/>
          </a:xfrm>
          <a:prstGeom prst="rect">
            <a:avLst/>
          </a:prstGeom>
          <a:solidFill>
            <a:srgbClr val="FFF5F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拜占庭故障</a:t>
            </a:r>
            <a:endParaRPr lang="en-US" altLang="zh-CN" sz="2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83564" y="1414406"/>
            <a:ext cx="6741735" cy="4862870"/>
          </a:xfrm>
          <a:prstGeom prst="rect">
            <a:avLst/>
          </a:prstGeom>
          <a:noFill/>
        </p:spPr>
        <p:txBody>
          <a:bodyPr wrap="square" rtlCol="0">
            <a:spAutoFit/>
          </a:bodyPr>
          <a:lstStyle/>
          <a:p>
            <a:pPr marL="342900" indent="-342900">
              <a:lnSpc>
                <a:spcPct val="20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航天航空领域</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buClr>
                <a:srgbClr val="FF7C80"/>
              </a:buClr>
              <a:buSzPct val="200000"/>
            </a:pPr>
            <a:r>
              <a:rPr lang="zh-CN" altLang="en-US" sz="2000" dirty="0">
                <a:solidFill>
                  <a:schemeClr val="tx1">
                    <a:lumMod val="75000"/>
                    <a:lumOff val="25000"/>
                  </a:schemeClr>
                </a:solidFill>
                <a:latin typeface="微软雅黑"/>
                <a:ea typeface="微软雅黑"/>
              </a:rPr>
              <a:t>    飞行控制系统由于辐射发生故障，行为不可预知</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rgbClr val="FF7C80"/>
              </a:buClr>
              <a:buSzPct val="200000"/>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rgbClr val="FF7C80"/>
              </a:buClr>
              <a:buSzPct val="200000"/>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0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区块链</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buClr>
                <a:srgbClr val="FF7C80"/>
              </a:buClr>
              <a:buSzPct val="200000"/>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去中心化，让互不信任的人就某项交易达成一致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POW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工作量证明</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：比特币</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通过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POW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获得记账权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3">
            <a:extLst>
              <a:ext uri="{FF2B5EF4-FFF2-40B4-BE49-F238E27FC236}">
                <a16:creationId xmlns:a16="http://schemas.microsoft.com/office/drawing/2014/main" id="{73ADF7D1-81B5-41CC-8D5A-B1D61B66E3A8}"/>
              </a:ext>
            </a:extLst>
          </p:cNvPr>
          <p:cNvSpPr txBox="1"/>
          <p:nvPr/>
        </p:nvSpPr>
        <p:spPr>
          <a:xfrm>
            <a:off x="1413157" y="4750557"/>
            <a:ext cx="2271748" cy="830997"/>
          </a:xfrm>
          <a:prstGeom prst="rect">
            <a:avLst/>
          </a:prstGeom>
          <a:noFill/>
        </p:spPr>
        <p:txBody>
          <a:bodyPr wrap="square" rtlCol="0" anchor="t">
            <a:spAutoFit/>
          </a:bodyPr>
          <a:lstStyle/>
          <a:p>
            <a:pPr algn="just">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某些节点不遵从协议，</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just">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恶意攻击，干扰网络</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533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2114700" y="1561988"/>
            <a:ext cx="7822899" cy="5162662"/>
          </a:xfrm>
          <a:prstGeom prst="rect">
            <a:avLst/>
          </a:prstGeom>
          <a:solidFill>
            <a:schemeClr val="tx1">
              <a:alpha val="0"/>
            </a:schemeClr>
          </a:solidFill>
          <a:effectLst>
            <a:outerShdw blurRad="50800" dist="50800" dir="5400000" algn="ctr" rotWithShape="0">
              <a:srgbClr val="000000">
                <a:alpha val="0"/>
              </a:srgbClr>
            </a:outerShdw>
          </a:effectLst>
        </p:spPr>
      </p:pic>
      <p:sp>
        <p:nvSpPr>
          <p:cNvPr id="6" name="文本框 5"/>
          <p:cNvSpPr txBox="1"/>
          <p:nvPr/>
        </p:nvSpPr>
        <p:spPr>
          <a:xfrm>
            <a:off x="845394" y="923249"/>
            <a:ext cx="4907705" cy="492443"/>
          </a:xfrm>
          <a:prstGeom prst="rect">
            <a:avLst/>
          </a:prstGeom>
          <a:noFill/>
        </p:spPr>
        <p:txBody>
          <a:bodyPr wrap="square" rtlCol="0">
            <a:spAutoFit/>
          </a:bodyPr>
          <a:lstStyle/>
          <a:p>
            <a:r>
              <a:rPr lang="zh-CN" altLang="en-US" sz="2600" dirty="0">
                <a:latin typeface="微软雅黑" panose="020B0503020204020204" pitchFamily="34" charset="-122"/>
                <a:ea typeface="微软雅黑" panose="020B0503020204020204" pitchFamily="34" charset="-122"/>
              </a:rPr>
              <a:t>多节点数据系统可能发生的情况：</a:t>
            </a:r>
            <a:endParaRPr lang="en-US" altLang="zh-CN" sz="2600" dirty="0">
              <a:latin typeface="微软雅黑" panose="020B0503020204020204" pitchFamily="34" charset="-122"/>
              <a:ea typeface="微软雅黑" panose="020B0503020204020204" pitchFamily="34" charset="-122"/>
            </a:endParaRPr>
          </a:p>
        </p:txBody>
      </p:sp>
      <p:sp>
        <p:nvSpPr>
          <p:cNvPr id="3" name="矩形 2"/>
          <p:cNvSpPr/>
          <p:nvPr/>
        </p:nvSpPr>
        <p:spPr>
          <a:xfrm>
            <a:off x="11087100" y="479336"/>
            <a:ext cx="1104900" cy="698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98371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2114700" y="1561988"/>
            <a:ext cx="7822899" cy="5162662"/>
          </a:xfrm>
          <a:prstGeom prst="rect">
            <a:avLst/>
          </a:prstGeom>
          <a:solidFill>
            <a:schemeClr val="tx1">
              <a:alpha val="0"/>
            </a:schemeClr>
          </a:solidFill>
          <a:effectLst>
            <a:outerShdw blurRad="635000" dist="50800" dir="5400000" algn="ctr" rotWithShape="0">
              <a:srgbClr val="000000">
                <a:alpha val="0"/>
              </a:srgbClr>
            </a:outerShdw>
          </a:effectLst>
        </p:spPr>
      </p:pic>
      <p:sp>
        <p:nvSpPr>
          <p:cNvPr id="6" name="文本框 5"/>
          <p:cNvSpPr txBox="1"/>
          <p:nvPr/>
        </p:nvSpPr>
        <p:spPr>
          <a:xfrm>
            <a:off x="845394" y="923249"/>
            <a:ext cx="4907705" cy="492443"/>
          </a:xfrm>
          <a:prstGeom prst="rect">
            <a:avLst/>
          </a:prstGeom>
          <a:noFill/>
        </p:spPr>
        <p:txBody>
          <a:bodyPr wrap="square" rtlCol="0">
            <a:spAutoFit/>
          </a:bodyPr>
          <a:lstStyle/>
          <a:p>
            <a:r>
              <a:rPr lang="zh-CN" altLang="en-US" sz="2600" dirty="0">
                <a:latin typeface="微软雅黑" panose="020B0503020204020204" pitchFamily="34" charset="-122"/>
                <a:ea typeface="微软雅黑" panose="020B0503020204020204" pitchFamily="34" charset="-122"/>
              </a:rPr>
              <a:t>多节点数据系统可能发生的情况：</a:t>
            </a:r>
            <a:endParaRPr lang="en-US" altLang="zh-CN" sz="2600" dirty="0">
              <a:latin typeface="微软雅黑" panose="020B0503020204020204" pitchFamily="34" charset="-122"/>
              <a:ea typeface="微软雅黑" panose="020B0503020204020204" pitchFamily="34" charset="-122"/>
            </a:endParaRPr>
          </a:p>
        </p:txBody>
      </p:sp>
      <p:sp>
        <p:nvSpPr>
          <p:cNvPr id="7" name="矩形 6"/>
          <p:cNvSpPr/>
          <p:nvPr/>
        </p:nvSpPr>
        <p:spPr>
          <a:xfrm>
            <a:off x="0" y="3093612"/>
            <a:ext cx="12192000" cy="1955800"/>
          </a:xfrm>
          <a:prstGeom prst="rect">
            <a:avLst/>
          </a:prstGeom>
          <a:solidFill>
            <a:schemeClr val="bg1"/>
          </a:solidFill>
          <a:ln>
            <a:noFill/>
          </a:ln>
          <a:effectLst>
            <a:softEdge rad="330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rgbClr val="3075BA"/>
                </a:solidFill>
                <a:latin typeface="微软雅黑" panose="020B0503020204020204" pitchFamily="34" charset="-122"/>
                <a:ea typeface="微软雅黑" panose="020B0503020204020204" pitchFamily="34" charset="-122"/>
              </a:rPr>
              <a:t>墨菲定律 </a:t>
            </a:r>
            <a:r>
              <a:rPr lang="en-US" altLang="zh-CN" sz="3200" b="1" dirty="0">
                <a:solidFill>
                  <a:srgbClr val="3075BA"/>
                </a:solidFill>
                <a:latin typeface="微软雅黑" panose="020B0503020204020204" pitchFamily="34" charset="-122"/>
                <a:ea typeface="微软雅黑" panose="020B0503020204020204" pitchFamily="34" charset="-122"/>
              </a:rPr>
              <a:t>· </a:t>
            </a:r>
            <a:r>
              <a:rPr lang="zh-CN" altLang="en-US" sz="3200" b="1" dirty="0">
                <a:solidFill>
                  <a:srgbClr val="3075BA"/>
                </a:solidFill>
                <a:latin typeface="微软雅黑" panose="020B0503020204020204" pitchFamily="34" charset="-122"/>
                <a:ea typeface="微软雅黑" panose="020B0503020204020204" pitchFamily="34" charset="-122"/>
              </a:rPr>
              <a:t>所有可能出错的事情一定会出错</a:t>
            </a:r>
            <a:r>
              <a:rPr lang="en-US" altLang="zh-CN" sz="3200" b="1" dirty="0">
                <a:solidFill>
                  <a:srgbClr val="3075BA"/>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55303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Effect transition="in" filter="fade">
                                      <p:cBhvr>
                                        <p:cTn id="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a:extLst>
              <a:ext uri="{FF2B5EF4-FFF2-40B4-BE49-F238E27FC236}">
                <a16:creationId xmlns:a16="http://schemas.microsoft.com/office/drawing/2014/main" id="{20863B10-1E8F-4728-95D8-A24FB2269FD0}"/>
              </a:ext>
            </a:extLst>
          </p:cNvPr>
          <p:cNvSpPr txBox="1"/>
          <p:nvPr/>
        </p:nvSpPr>
        <p:spPr>
          <a:xfrm>
            <a:off x="1768848" y="2446822"/>
            <a:ext cx="5546352" cy="1292662"/>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如何在复杂的分布式环境下</a:t>
            </a:r>
            <a:endParaRPr lang="en-US" altLang="zh-CN" sz="2600" b="1" dirty="0">
              <a:solidFill>
                <a:srgbClr val="3561B4"/>
              </a:solidFill>
              <a:latin typeface="微软雅黑" panose="020B0503020204020204" pitchFamily="34" charset="-122"/>
              <a:ea typeface="微软雅黑" panose="020B0503020204020204" pitchFamily="34" charset="-122"/>
            </a:endParaRPr>
          </a:p>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做有意义的</a:t>
            </a:r>
            <a:r>
              <a:rPr lang="zh-CN" altLang="en-US" sz="2600" b="1">
                <a:solidFill>
                  <a:srgbClr val="3561B4"/>
                </a:solidFill>
                <a:latin typeface="微软雅黑" panose="020B0503020204020204" pitchFamily="34" charset="-122"/>
                <a:ea typeface="微软雅黑" panose="020B0503020204020204" pitchFamily="34" charset="-122"/>
              </a:rPr>
              <a:t>事情呢</a:t>
            </a:r>
            <a:r>
              <a:rPr lang="zh-CN" altLang="en-US" sz="2600" b="1" dirty="0">
                <a:solidFill>
                  <a:srgbClr val="3561B4"/>
                </a:solidFill>
                <a:latin typeface="微软雅黑" panose="020B0503020204020204" pitchFamily="34" charset="-122"/>
                <a:ea typeface="微软雅黑" panose="020B0503020204020204" pitchFamily="34" charset="-122"/>
              </a:rPr>
              <a:t>？</a:t>
            </a:r>
            <a:endParaRPr lang="en-US" sz="2600" b="1" dirty="0">
              <a:solidFill>
                <a:srgbClr val="3561B4"/>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spTree>
    <p:extLst>
      <p:ext uri="{BB962C8B-B14F-4D97-AF65-F5344CB8AC3E}">
        <p14:creationId xmlns:p14="http://schemas.microsoft.com/office/powerpoint/2010/main" val="1058056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系统模型</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5395" y="1519367"/>
            <a:ext cx="11168805" cy="1477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拜占庭问题：</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假设无拜占庭故障，所有节点都由一个可信任的组织控制</a:t>
            </a:r>
          </a:p>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计时：</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假定进程暂停和时钟漂移有上界，大多数情况下，网络和进程都比较稳定</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节点失效</a:t>
            </a:r>
            <a:r>
              <a:rPr lang="en-US" altLang="zh-CN" sz="2000" dirty="0">
                <a:solidFill>
                  <a:srgbClr val="3075BA"/>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假定节点可能会奔溃，并且会在一段时间后再其次响应</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965360" y="3279310"/>
            <a:ext cx="9390203" cy="3270169"/>
            <a:chOff x="1965360" y="3279310"/>
            <a:chExt cx="9390203" cy="3270169"/>
          </a:xfrm>
        </p:grpSpPr>
        <p:sp>
          <p:nvSpPr>
            <p:cNvPr id="10" name="文本框 9"/>
            <p:cNvSpPr txBox="1"/>
            <p:nvPr/>
          </p:nvSpPr>
          <p:spPr>
            <a:xfrm>
              <a:off x="1965360" y="4715588"/>
              <a:ext cx="635550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在这种模型下，我们期望能够解决什么问题呢</a:t>
              </a:r>
              <a:r>
                <a:rPr lang="en-US" altLang="zh-CN" sz="2000" dirty="0">
                  <a:latin typeface="微软雅黑" panose="020B0503020204020204" pitchFamily="34" charset="-122"/>
                  <a:ea typeface="微软雅黑" panose="020B0503020204020204" pitchFamily="34" charset="-122"/>
                </a:rPr>
                <a:t>? </a:t>
              </a: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5233" y="3279310"/>
              <a:ext cx="4080330" cy="3270169"/>
            </a:xfrm>
            <a:prstGeom prst="rect">
              <a:avLst/>
            </a:prstGeom>
          </p:spPr>
        </p:pic>
      </p:grpSp>
    </p:spTree>
    <p:extLst>
      <p:ext uri="{BB962C8B-B14F-4D97-AF65-F5344CB8AC3E}">
        <p14:creationId xmlns:p14="http://schemas.microsoft.com/office/powerpoint/2010/main" val="238288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845395" y="1196100"/>
            <a:ext cx="11168805" cy="1015663"/>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这个在单节点系统中可以通过事务实现。</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在分布式系统中，多个节点由于网络和时间的复杂性，更需要确保顺序和因果关系。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907761" y="4383039"/>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70176" y="480803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70176" y="54520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170176" y="605513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04778" y="4808035"/>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772727" y="4818519"/>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61123" y="5452089"/>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314462" y="4806710"/>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680432" y="5463620"/>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50722" y="6056286"/>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576689" y="5447857"/>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45395" y="3130528"/>
            <a:ext cx="10319481"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使得整个系统看起来好像只有一个数据副本，符合顺序和因果关系。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因果和顺序关系</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845395" y="2551698"/>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可线性化</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3904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8134" y="2290700"/>
            <a:ext cx="10319481" cy="553998"/>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单节点执行事务时，要么全部成功，要么全部失败，希望在多节点上也能满足原子性。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98133" y="3874343"/>
            <a:ext cx="10319481" cy="499624"/>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客户端争夺锁时，要决定其中的一个成功，其他失败。</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45395" y="5512675"/>
            <a:ext cx="10319481" cy="499624"/>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确定哪些节点处于活动状态，让所有节点就节点的存活状态达成一致。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因果和顺序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可线性化</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45395" y="1852736"/>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原子提交</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845395" y="3436484"/>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锁与租约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唯一性约束</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845395" y="502023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成员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协调服务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3743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721100" y="787400"/>
            <a:ext cx="4749800" cy="4724400"/>
            <a:chOff x="3581400" y="698500"/>
            <a:chExt cx="4749800" cy="4724400"/>
          </a:xfrm>
        </p:grpSpPr>
        <p:sp>
          <p:nvSpPr>
            <p:cNvPr id="4" name="泪滴形 3"/>
            <p:cNvSpPr/>
            <p:nvPr/>
          </p:nvSpPr>
          <p:spPr>
            <a:xfrm>
              <a:off x="3581400" y="31877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泪滴形 4"/>
            <p:cNvSpPr/>
            <p:nvPr/>
          </p:nvSpPr>
          <p:spPr>
            <a:xfrm flipH="1">
              <a:off x="6096000" y="31877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泪滴形 5"/>
            <p:cNvSpPr/>
            <p:nvPr/>
          </p:nvSpPr>
          <p:spPr>
            <a:xfrm flipV="1">
              <a:off x="3581400" y="698500"/>
              <a:ext cx="2235200" cy="2235200"/>
            </a:xfrm>
            <a:prstGeom prst="teardrop">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泪滴形 6"/>
            <p:cNvSpPr/>
            <p:nvPr/>
          </p:nvSpPr>
          <p:spPr>
            <a:xfrm flipH="1" flipV="1">
              <a:off x="6096000" y="6985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140418" y="1616045"/>
              <a:ext cx="146706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因果和顺序</a:t>
              </a:r>
              <a:endParaRPr lang="en-US" altLang="zh-CN" sz="2000" b="1" dirty="0">
                <a:solidFill>
                  <a:schemeClr val="bg1"/>
                </a:solidFill>
                <a:latin typeface="微软雅黑" panose="020B0503020204020204" pitchFamily="34" charset="-122"/>
                <a:ea typeface="微软雅黑" panose="020B0503020204020204" pitchFamily="34" charset="-122"/>
              </a:endParaRPr>
            </a:p>
            <a:p>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可线性化</a:t>
              </a:r>
            </a:p>
          </p:txBody>
        </p:sp>
        <p:sp>
          <p:nvSpPr>
            <p:cNvPr id="9" name="文本框 8"/>
            <p:cNvSpPr txBox="1"/>
            <p:nvPr/>
          </p:nvSpPr>
          <p:spPr>
            <a:xfrm>
              <a:off x="6608306" y="1616045"/>
              <a:ext cx="1210588"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原子提交</a:t>
              </a:r>
            </a:p>
          </p:txBody>
        </p:sp>
        <p:sp>
          <p:nvSpPr>
            <p:cNvPr id="10" name="文本框 9"/>
            <p:cNvSpPr txBox="1"/>
            <p:nvPr/>
          </p:nvSpPr>
          <p:spPr>
            <a:xfrm>
              <a:off x="4012178" y="3951357"/>
              <a:ext cx="146706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锁与租约 </a:t>
              </a:r>
              <a:r>
                <a:rPr lang="en-US" altLang="zh-CN" sz="2000" b="1" dirty="0">
                  <a:solidFill>
                    <a:schemeClr val="bg1"/>
                  </a:solidFill>
                  <a:latin typeface="微软雅黑" panose="020B0503020204020204" pitchFamily="34" charset="-122"/>
                  <a:ea typeface="微软雅黑" panose="020B0503020204020204" pitchFamily="34" charset="-122"/>
                </a:rPr>
                <a:t>/</a:t>
              </a:r>
            </a:p>
            <a:p>
              <a:r>
                <a:rPr lang="zh-CN" altLang="en-US" sz="2000" b="1" dirty="0">
                  <a:solidFill>
                    <a:schemeClr val="bg1"/>
                  </a:solidFill>
                  <a:latin typeface="微软雅黑" panose="020B0503020204020204" pitchFamily="34" charset="-122"/>
                  <a:ea typeface="微软雅黑" panose="020B0503020204020204" pitchFamily="34" charset="-122"/>
                </a:rPr>
                <a:t>唯一性约束</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608306" y="3951357"/>
              <a:ext cx="121058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成员 </a:t>
              </a:r>
              <a:r>
                <a:rPr lang="en-US" altLang="zh-CN" sz="2000" b="1" dirty="0">
                  <a:solidFill>
                    <a:schemeClr val="bg1"/>
                  </a:solidFill>
                  <a:latin typeface="微软雅黑" panose="020B0503020204020204" pitchFamily="34" charset="-122"/>
                  <a:ea typeface="微软雅黑" panose="020B0503020204020204" pitchFamily="34" charset="-122"/>
                </a:rPr>
                <a:t>/ </a:t>
              </a:r>
            </a:p>
            <a:p>
              <a:r>
                <a:rPr lang="zh-CN" altLang="en-US" sz="2000" b="1" dirty="0">
                  <a:solidFill>
                    <a:schemeClr val="bg1"/>
                  </a:solidFill>
                  <a:latin typeface="微软雅黑" panose="020B0503020204020204" pitchFamily="34" charset="-122"/>
                  <a:ea typeface="微软雅黑" panose="020B0503020204020204" pitchFamily="34" charset="-122"/>
                </a:rPr>
                <a:t>协调服务</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4076308" y="5708771"/>
            <a:ext cx="4010417" cy="553998"/>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让多个节点就某一项提议达成一致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6163294" y="1496291"/>
            <a:ext cx="4887358" cy="3343848"/>
            <a:chOff x="6163294" y="1496291"/>
            <a:chExt cx="4887358" cy="3343848"/>
          </a:xfrm>
        </p:grpSpPr>
        <p:grpSp>
          <p:nvGrpSpPr>
            <p:cNvPr id="15" name="组合 14"/>
            <p:cNvGrpSpPr/>
            <p:nvPr/>
          </p:nvGrpSpPr>
          <p:grpSpPr>
            <a:xfrm>
              <a:off x="7706804" y="1496291"/>
              <a:ext cx="3343848" cy="3343848"/>
              <a:chOff x="9114403" y="1481703"/>
              <a:chExt cx="4093597" cy="4093597"/>
            </a:xfrm>
          </p:grpSpPr>
          <p:sp>
            <p:nvSpPr>
              <p:cNvPr id="19" name="椭圆 18"/>
              <p:cNvSpPr/>
              <p:nvPr/>
            </p:nvSpPr>
            <p:spPr>
              <a:xfrm>
                <a:off x="9114403" y="1481703"/>
                <a:ext cx="4093597" cy="4093597"/>
              </a:xfrm>
              <a:prstGeom prst="ellipse">
                <a:avLst/>
              </a:prstGeom>
              <a:solidFill>
                <a:srgbClr val="FF9999">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20" name="椭圆 19"/>
              <p:cNvSpPr/>
              <p:nvPr/>
            </p:nvSpPr>
            <p:spPr>
              <a:xfrm>
                <a:off x="9290104" y="1657404"/>
                <a:ext cx="3742194" cy="3742194"/>
              </a:xfrm>
              <a:prstGeom prst="ellipse">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b="1" dirty="0">
                    <a:latin typeface="微软雅黑" panose="020B0503020204020204" pitchFamily="34" charset="-122"/>
                    <a:ea typeface="微软雅黑" panose="020B0503020204020204" pitchFamily="34" charset="-122"/>
                  </a:rPr>
                  <a:t>共  识</a:t>
                </a:r>
              </a:p>
            </p:txBody>
          </p:sp>
        </p:grpSp>
        <p:grpSp>
          <p:nvGrpSpPr>
            <p:cNvPr id="16" name="组合 15"/>
            <p:cNvGrpSpPr/>
            <p:nvPr/>
          </p:nvGrpSpPr>
          <p:grpSpPr>
            <a:xfrm>
              <a:off x="6163294" y="2933206"/>
              <a:ext cx="1080654" cy="550828"/>
              <a:chOff x="6163294" y="2933206"/>
              <a:chExt cx="1080654" cy="550828"/>
            </a:xfrm>
          </p:grpSpPr>
          <p:sp>
            <p:nvSpPr>
              <p:cNvPr id="17" name="圆角矩形 16"/>
              <p:cNvSpPr/>
              <p:nvPr/>
            </p:nvSpPr>
            <p:spPr>
              <a:xfrm>
                <a:off x="6163294" y="2933206"/>
                <a:ext cx="1080654" cy="135961"/>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8" name="圆角矩形 17"/>
              <p:cNvSpPr/>
              <p:nvPr/>
            </p:nvSpPr>
            <p:spPr>
              <a:xfrm>
                <a:off x="6163294" y="3348073"/>
                <a:ext cx="1080654" cy="135961"/>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grpSp>
    </p:spTree>
    <p:extLst>
      <p:ext uri="{BB962C8B-B14F-4D97-AF65-F5344CB8AC3E}">
        <p14:creationId xmlns:p14="http://schemas.microsoft.com/office/powerpoint/2010/main" val="88776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0 7.40741E-7 L -0.23672 0.00393 " pathEditMode="relative" rAng="0" ptsTypes="AA">
                                      <p:cBhvr>
                                        <p:cTn id="11" dur="1250" fill="hold"/>
                                        <p:tgtEl>
                                          <p:spTgt spid="13"/>
                                        </p:tgtEl>
                                        <p:attrNameLst>
                                          <p:attrName>ppt_x</p:attrName>
                                          <p:attrName>ppt_y</p:attrName>
                                        </p:attrNameLst>
                                      </p:cBhvr>
                                      <p:rCtr x="-11836" y="185"/>
                                    </p:animMotion>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fltVal val="0"/>
                                          </p:val>
                                        </p:tav>
                                        <p:tav tm="100000">
                                          <p:val>
                                            <p:strVal val="#ppt_h"/>
                                          </p:val>
                                        </p:tav>
                                      </p:tavLst>
                                    </p:anim>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共识算法需要满足以下性质</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316604" y="1848890"/>
            <a:ext cx="7570214" cy="1800000"/>
            <a:chOff x="1316604" y="1996835"/>
            <a:chExt cx="7570214" cy="1800000"/>
          </a:xfrm>
        </p:grpSpPr>
        <p:sp>
          <p:nvSpPr>
            <p:cNvPr id="2" name="圆角矩形 1"/>
            <p:cNvSpPr/>
            <p:nvPr/>
          </p:nvSpPr>
          <p:spPr>
            <a:xfrm>
              <a:off x="2406818" y="2159380"/>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所有节点接收相同的决议</a:t>
              </a:r>
              <a:endParaRPr lang="zh-CN" altLang="en-US" sz="2000" dirty="0"/>
            </a:p>
          </p:txBody>
        </p:sp>
        <p:grpSp>
          <p:nvGrpSpPr>
            <p:cNvPr id="6" name="组合 5"/>
            <p:cNvGrpSpPr/>
            <p:nvPr/>
          </p:nvGrpSpPr>
          <p:grpSpPr>
            <a:xfrm>
              <a:off x="1316604" y="1996835"/>
              <a:ext cx="1800000" cy="1800000"/>
              <a:chOff x="9114403" y="1481703"/>
              <a:chExt cx="4093597" cy="4093597"/>
            </a:xfrm>
          </p:grpSpPr>
          <p:sp>
            <p:nvSpPr>
              <p:cNvPr id="7" name="椭圆 6"/>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8" name="椭圆 7"/>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协商</a:t>
                </a:r>
                <a:endParaRPr lang="en-US" altLang="zh-CN" sz="2400" b="1" dirty="0">
                  <a:latin typeface="微软雅黑" panose="020B0503020204020204" pitchFamily="34" charset="-122"/>
                  <a:ea typeface="微软雅黑" panose="020B0503020204020204" pitchFamily="34" charset="-122"/>
                </a:endParaRPr>
              </a:p>
              <a:p>
                <a:pPr algn="ctr"/>
                <a:r>
                  <a:rPr lang="zh-CN" altLang="en-US" sz="2400" b="1" dirty="0">
                    <a:latin typeface="微软雅黑" panose="020B0503020204020204" pitchFamily="34" charset="-122"/>
                    <a:ea typeface="微软雅黑" panose="020B0503020204020204" pitchFamily="34" charset="-122"/>
                  </a:rPr>
                  <a:t>一致性</a:t>
                </a:r>
              </a:p>
            </p:txBody>
          </p:sp>
        </p:grpSp>
      </p:grpSp>
      <p:grpSp>
        <p:nvGrpSpPr>
          <p:cNvPr id="4" name="组合 3"/>
          <p:cNvGrpSpPr/>
          <p:nvPr/>
        </p:nvGrpSpPr>
        <p:grpSpPr>
          <a:xfrm>
            <a:off x="3247074" y="1996835"/>
            <a:ext cx="7568568" cy="1800000"/>
            <a:chOff x="3247074" y="1996835"/>
            <a:chExt cx="7568568" cy="1800000"/>
          </a:xfrm>
        </p:grpSpPr>
        <p:sp>
          <p:nvSpPr>
            <p:cNvPr id="20" name="圆角矩形 19"/>
            <p:cNvSpPr/>
            <p:nvPr/>
          </p:nvSpPr>
          <p:spPr>
            <a:xfrm>
              <a:off x="3247074" y="2970907"/>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所有节点不能反悔，即对一项提议不能有两次决定</a:t>
              </a:r>
              <a:endParaRPr lang="zh-CN" altLang="en-US" sz="2000" dirty="0"/>
            </a:p>
          </p:txBody>
        </p:sp>
        <p:grpSp>
          <p:nvGrpSpPr>
            <p:cNvPr id="9" name="组合 8"/>
            <p:cNvGrpSpPr/>
            <p:nvPr/>
          </p:nvGrpSpPr>
          <p:grpSpPr>
            <a:xfrm>
              <a:off x="9015642" y="1996835"/>
              <a:ext cx="1800000" cy="1800000"/>
              <a:chOff x="9114403" y="1481703"/>
              <a:chExt cx="4093597" cy="4093597"/>
            </a:xfrm>
          </p:grpSpPr>
          <p:sp>
            <p:nvSpPr>
              <p:cNvPr id="10" name="椭圆 9"/>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1" name="椭圆 10"/>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诚实性</a:t>
                </a:r>
              </a:p>
            </p:txBody>
          </p:sp>
        </p:grpSp>
      </p:grpSp>
      <p:grpSp>
        <p:nvGrpSpPr>
          <p:cNvPr id="23" name="组合 22"/>
          <p:cNvGrpSpPr/>
          <p:nvPr/>
        </p:nvGrpSpPr>
        <p:grpSpPr>
          <a:xfrm>
            <a:off x="1316604" y="3936031"/>
            <a:ext cx="7570214" cy="1800000"/>
            <a:chOff x="1316604" y="4126153"/>
            <a:chExt cx="7570214" cy="1800000"/>
          </a:xfrm>
        </p:grpSpPr>
        <p:sp>
          <p:nvSpPr>
            <p:cNvPr id="21" name="圆角矩形 20"/>
            <p:cNvSpPr/>
            <p:nvPr/>
          </p:nvSpPr>
          <p:spPr>
            <a:xfrm>
              <a:off x="2406818" y="4303921"/>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如果决定了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，则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一定是由某个节点所提议的</a:t>
              </a:r>
              <a:endParaRPr lang="zh-CN" altLang="en-US" sz="2000" dirty="0"/>
            </a:p>
          </p:txBody>
        </p:sp>
        <p:grpSp>
          <p:nvGrpSpPr>
            <p:cNvPr id="12" name="组合 11"/>
            <p:cNvGrpSpPr/>
            <p:nvPr/>
          </p:nvGrpSpPr>
          <p:grpSpPr>
            <a:xfrm>
              <a:off x="1316604" y="4126153"/>
              <a:ext cx="1800000" cy="1800000"/>
              <a:chOff x="9114403" y="1481703"/>
              <a:chExt cx="4093597" cy="4093597"/>
            </a:xfrm>
          </p:grpSpPr>
          <p:sp>
            <p:nvSpPr>
              <p:cNvPr id="13" name="椭圆 12"/>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4" name="椭圆 13"/>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合法性</a:t>
                </a:r>
                <a:endParaRPr lang="zh-CN" altLang="en-US" sz="3000" b="1" dirty="0">
                  <a:latin typeface="微软雅黑" panose="020B0503020204020204" pitchFamily="34" charset="-122"/>
                  <a:ea typeface="微软雅黑" panose="020B0503020204020204" pitchFamily="34" charset="-122"/>
                </a:endParaRPr>
              </a:p>
            </p:txBody>
          </p:sp>
        </p:grpSp>
      </p:grpSp>
      <p:grpSp>
        <p:nvGrpSpPr>
          <p:cNvPr id="24" name="组合 23"/>
          <p:cNvGrpSpPr/>
          <p:nvPr/>
        </p:nvGrpSpPr>
        <p:grpSpPr>
          <a:xfrm>
            <a:off x="3247074" y="4112420"/>
            <a:ext cx="7568568" cy="1800000"/>
            <a:chOff x="3247074" y="4126153"/>
            <a:chExt cx="7568568" cy="1800000"/>
          </a:xfrm>
        </p:grpSpPr>
        <p:sp>
          <p:nvSpPr>
            <p:cNvPr id="22" name="圆角矩形 21"/>
            <p:cNvSpPr/>
            <p:nvPr/>
          </p:nvSpPr>
          <p:spPr>
            <a:xfrm>
              <a:off x="3247074" y="5115448"/>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节点如果不崩溃则最终一定可以达成决议</a:t>
              </a:r>
              <a:endParaRPr lang="zh-CN" altLang="en-US" sz="2000" dirty="0"/>
            </a:p>
          </p:txBody>
        </p:sp>
        <p:grpSp>
          <p:nvGrpSpPr>
            <p:cNvPr id="15" name="组合 14"/>
            <p:cNvGrpSpPr/>
            <p:nvPr/>
          </p:nvGrpSpPr>
          <p:grpSpPr>
            <a:xfrm>
              <a:off x="9015642" y="4126153"/>
              <a:ext cx="1800000" cy="1800000"/>
              <a:chOff x="9114403" y="1481703"/>
              <a:chExt cx="4093597" cy="4093597"/>
            </a:xfrm>
          </p:grpSpPr>
          <p:sp>
            <p:nvSpPr>
              <p:cNvPr id="16" name="椭圆 15"/>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7" name="椭圆 16"/>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可</a:t>
                </a:r>
                <a:endParaRPr lang="en-US" altLang="zh-CN" sz="2400" b="1" dirty="0">
                  <a:latin typeface="微软雅黑" panose="020B0503020204020204" pitchFamily="34" charset="-122"/>
                  <a:ea typeface="微软雅黑" panose="020B0503020204020204" pitchFamily="34" charset="-122"/>
                </a:endParaRPr>
              </a:p>
              <a:p>
                <a:pPr algn="ctr"/>
                <a:r>
                  <a:rPr lang="zh-CN" altLang="en-US" sz="2400" b="1" dirty="0">
                    <a:latin typeface="微软雅黑" panose="020B0503020204020204" pitchFamily="34" charset="-122"/>
                    <a:ea typeface="微软雅黑" panose="020B0503020204020204" pitchFamily="34" charset="-122"/>
                  </a:rPr>
                  <a:t>终止性</a:t>
                </a:r>
              </a:p>
            </p:txBody>
          </p:sp>
        </p:grpSp>
      </p:grpSp>
    </p:spTree>
    <p:extLst>
      <p:ext uri="{BB962C8B-B14F-4D97-AF65-F5344CB8AC3E}">
        <p14:creationId xmlns:p14="http://schemas.microsoft.com/office/powerpoint/2010/main" val="328291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p:stCondLst>
                              <p:cond delay="1500"/>
                            </p:stCondLst>
                            <p:childTnLst>
                              <p:par>
                                <p:cTn id="13" presetID="22" presetClass="entr" presetSubtype="4" fill="hold" nodeType="afterEffect">
                                  <p:stCondLst>
                                    <p:cond delay="50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2500"/>
                            </p:stCondLst>
                            <p:childTnLst>
                              <p:par>
                                <p:cTn id="17" presetID="22" presetClass="entr" presetSubtype="4" fill="hold" nodeType="afterEffect">
                                  <p:stCondLst>
                                    <p:cond delay="50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09646" y="1943101"/>
            <a:ext cx="319174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开发和运维数据系统</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83565" y="1252220"/>
            <a:ext cx="6106736" cy="3939540"/>
          </a:xfrm>
          <a:prstGeom prst="rect">
            <a:avLst/>
          </a:prstGeom>
          <a:noFill/>
        </p:spPr>
        <p:txBody>
          <a:bodyPr wrap="square" rtlCol="0">
            <a:spAutoFit/>
          </a:bodyPr>
          <a:lstStyle/>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数据库软件或硬件随时失效，应用程序随时崩溃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应用与数据库之间的链接随时中断</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多个客户端可能同时写入数据库，导致数据覆盖</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客户端可能读到一些无意义，部分更新的数据</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其他边界条件竞争引入的各种奇怪问题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82" y="2609850"/>
            <a:ext cx="3549318" cy="2241812"/>
          </a:xfrm>
          <a:prstGeom prst="rect">
            <a:avLst/>
          </a:prstGeom>
        </p:spPr>
      </p:pic>
      <p:sp>
        <p:nvSpPr>
          <p:cNvPr id="3" name="文本框 2"/>
          <p:cNvSpPr txBox="1"/>
          <p:nvPr/>
        </p:nvSpPr>
        <p:spPr>
          <a:xfrm rot="988067">
            <a:off x="2997400" y="3407589"/>
            <a:ext cx="670240" cy="646331"/>
          </a:xfrm>
          <a:prstGeom prst="rect">
            <a:avLst/>
          </a:prstGeom>
          <a:noFill/>
        </p:spPr>
        <p:txBody>
          <a:bodyPr wrap="square" rtlCol="0">
            <a:spAutoFit/>
          </a:bodyPr>
          <a:lstStyle/>
          <a:p>
            <a:r>
              <a:rPr lang="en-US" altLang="zh-CN" sz="3600" dirty="0">
                <a:solidFill>
                  <a:srgbClr val="3561B4"/>
                </a:solidFill>
                <a:latin typeface="Lobster" panose="02000506000000020003" pitchFamily="2" charset="0"/>
                <a:cs typeface="Arial" panose="020B0604020202020204" pitchFamily="34" charset="0"/>
              </a:rPr>
              <a:t>! ! !</a:t>
            </a:r>
            <a:endParaRPr lang="zh-CN" altLang="en-US" sz="3600" dirty="0">
              <a:solidFill>
                <a:srgbClr val="3561B4"/>
              </a:solidFill>
              <a:latin typeface="Lobster" panose="02000506000000020003" pitchFamily="2" charset="0"/>
              <a:cs typeface="Arial" panose="020B0604020202020204" pitchFamily="34" charset="0"/>
            </a:endParaRPr>
          </a:p>
        </p:txBody>
      </p:sp>
    </p:spTree>
    <p:extLst>
      <p:ext uri="{BB962C8B-B14F-4D97-AF65-F5344CB8AC3E}">
        <p14:creationId xmlns:p14="http://schemas.microsoft.com/office/powerpoint/2010/main" val="2558474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
            <a:extLst>
              <a:ext uri="{FF2B5EF4-FFF2-40B4-BE49-F238E27FC236}">
                <a16:creationId xmlns:a16="http://schemas.microsoft.com/office/drawing/2014/main" id="{20863B10-1E8F-4728-95D8-A24FB2269FD0}"/>
              </a:ext>
            </a:extLst>
          </p:cNvPr>
          <p:cNvSpPr txBox="1"/>
          <p:nvPr/>
        </p:nvSpPr>
        <p:spPr>
          <a:xfrm>
            <a:off x="2269920" y="2918902"/>
            <a:ext cx="5546352" cy="692497"/>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如何实现共识呢</a:t>
            </a:r>
            <a:r>
              <a:rPr lang="en-US" altLang="zh-CN" sz="2600" b="1" dirty="0">
                <a:solidFill>
                  <a:srgbClr val="3561B4"/>
                </a:solidFill>
                <a:latin typeface="微软雅黑" panose="020B0503020204020204" pitchFamily="34" charset="-122"/>
                <a:ea typeface="微软雅黑" panose="020B0503020204020204" pitchFamily="34" charset="-122"/>
              </a:rPr>
              <a:t>?</a:t>
            </a:r>
            <a:endParaRPr lang="en-US" sz="2600" b="1" dirty="0">
              <a:solidFill>
                <a:srgbClr val="3561B4"/>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spTree>
    <p:extLst>
      <p:ext uri="{BB962C8B-B14F-4D97-AF65-F5344CB8AC3E}">
        <p14:creationId xmlns:p14="http://schemas.microsoft.com/office/powerpoint/2010/main" val="1780816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4857" y="629104"/>
            <a:ext cx="10319481"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two-phase commit - 2PC</a:t>
            </a:r>
            <a:r>
              <a:rPr lang="zh-CN" altLang="en-US" sz="2600" b="1" dirty="0">
                <a:solidFill>
                  <a:srgbClr val="3561B4"/>
                </a:solidFill>
                <a:latin typeface="微软雅黑" panose="020B0503020204020204" pitchFamily="34" charset="-122"/>
                <a:ea typeface="微软雅黑" panose="020B0503020204020204" pitchFamily="34" charset="-122"/>
              </a:rPr>
              <a:t>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两阶段提交</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5" name="矩形 4"/>
          <p:cNvSpPr/>
          <p:nvPr/>
        </p:nvSpPr>
        <p:spPr>
          <a:xfrm>
            <a:off x="827249" y="1687691"/>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089664" y="2112687"/>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89664" y="275674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89664" y="33597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624266" y="2112687"/>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692215" y="2123171"/>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80611" y="2756741"/>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6233950" y="2111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599920" y="2768272"/>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170210" y="3360938"/>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496177" y="2752509"/>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082369" y="4604793"/>
            <a:ext cx="9436532" cy="1015663"/>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当参与者投票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是</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做出了肯定的承诺。</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当协调者做出决定，这个决定也是不可撤销的。</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2478538" y="2277057"/>
            <a:ext cx="2603463" cy="499624"/>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核心是指 </a:t>
            </a:r>
            <a:r>
              <a:rPr lang="en-US" altLang="zh-CN" sz="2000" dirty="0">
                <a:solidFill>
                  <a:schemeClr val="tx1">
                    <a:lumMod val="75000"/>
                    <a:lumOff val="25000"/>
                  </a:schemeClr>
                </a:solidFill>
                <a:latin typeface="微软雅黑"/>
                <a:ea typeface="微软雅黑"/>
              </a:rPr>
              <a:t>2PC </a:t>
            </a:r>
            <a:r>
              <a:rPr lang="zh-CN" altLang="en-US" sz="2000" dirty="0">
                <a:solidFill>
                  <a:schemeClr val="tx1">
                    <a:lumMod val="75000"/>
                    <a:lumOff val="25000"/>
                  </a:schemeClr>
                </a:solidFill>
                <a:latin typeface="微软雅黑"/>
                <a:ea typeface="微软雅黑"/>
              </a:rPr>
              <a:t>的核心</a:t>
            </a:r>
            <a:endParaRPr lang="en-US" altLang="zh-CN" sz="2000" dirty="0">
              <a:solidFill>
                <a:schemeClr val="tx1">
                  <a:lumMod val="75000"/>
                  <a:lumOff val="25000"/>
                </a:schemeClr>
              </a:solidFill>
              <a:latin typeface="微软雅黑"/>
              <a:ea typeface="微软雅黑"/>
            </a:endParaRPr>
          </a:p>
        </p:txBody>
      </p:sp>
      <p:sp>
        <p:nvSpPr>
          <p:cNvPr id="18" name="圆角矩形 17"/>
          <p:cNvSpPr/>
          <p:nvPr/>
        </p:nvSpPr>
        <p:spPr>
          <a:xfrm>
            <a:off x="887581" y="4373960"/>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核心</a:t>
            </a:r>
          </a:p>
        </p:txBody>
      </p:sp>
    </p:spTree>
    <p:extLst>
      <p:ext uri="{BB962C8B-B14F-4D97-AF65-F5344CB8AC3E}">
        <p14:creationId xmlns:p14="http://schemas.microsoft.com/office/powerpoint/2010/main" val="1761270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059965" y="1213892"/>
            <a:ext cx="8290535"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阻塞式原子提交：协调者发生故障，参与者只能持续等待。</a:t>
            </a:r>
          </a:p>
          <a:p>
            <a:pPr>
              <a:lnSpc>
                <a:spcPct val="150000"/>
              </a:lnSpc>
            </a:pPr>
            <a:r>
              <a:rPr lang="zh-CN" altLang="en-US" sz="2000" dirty="0">
                <a:solidFill>
                  <a:schemeClr val="tx1">
                    <a:lumMod val="75000"/>
                    <a:lumOff val="25000"/>
                  </a:schemeClr>
                </a:solidFill>
                <a:latin typeface="微软雅黑"/>
                <a:ea typeface="微软雅黑"/>
              </a:rPr>
              <a:t>任何一个节点的失败都会导致整个事务的失败。</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916965" y="2767964"/>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79380" y="319296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79380" y="383701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179380" y="444006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13982" y="3192960"/>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781931" y="3203444"/>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70327" y="3837014"/>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323666" y="3191635"/>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689636" y="3848545"/>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59926" y="4441211"/>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585893" y="3832782"/>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887581" y="983060"/>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缺陷</a:t>
            </a:r>
          </a:p>
        </p:txBody>
      </p:sp>
    </p:spTree>
    <p:extLst>
      <p:ext uri="{BB962C8B-B14F-4D97-AF65-F5344CB8AC3E}">
        <p14:creationId xmlns:p14="http://schemas.microsoft.com/office/powerpoint/2010/main" val="3562123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192000" y="1780677"/>
            <a:ext cx="3185487" cy="369332"/>
          </a:xfrm>
          <a:prstGeom prst="rect">
            <a:avLst/>
          </a:prstGeom>
        </p:spPr>
        <p:txBody>
          <a:bodyPr wrap="none">
            <a:spAutoFit/>
          </a:bodyPr>
          <a:lstStyle/>
          <a:p>
            <a:r>
              <a:rPr lang="zh-CN" altLang="en-US" dirty="0"/>
              <a:t>三种算法都有共同的设计思想</a:t>
            </a:r>
          </a:p>
        </p:txBody>
      </p:sp>
      <p:sp>
        <p:nvSpPr>
          <p:cNvPr id="5" name="文本框 4"/>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三种共识算法</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845394" y="2489200"/>
            <a:ext cx="10319481" cy="1447800"/>
            <a:chOff x="845394" y="2489200"/>
            <a:chExt cx="10319481" cy="1447800"/>
          </a:xfrm>
        </p:grpSpPr>
        <p:sp>
          <p:nvSpPr>
            <p:cNvPr id="3" name="圆角矩形 2"/>
            <p:cNvSpPr/>
            <p:nvPr/>
          </p:nvSpPr>
          <p:spPr>
            <a:xfrm>
              <a:off x="845394" y="24892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Paxos</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Google Chubby</a:t>
              </a:r>
              <a:endParaRPr lang="zh-CN" altLang="en-US" sz="2000" dirty="0">
                <a:solidFill>
                  <a:schemeClr val="tx1">
                    <a:lumMod val="75000"/>
                    <a:lumOff val="25000"/>
                  </a:schemeClr>
                </a:solidFill>
              </a:endParaRPr>
            </a:p>
          </p:txBody>
        </p:sp>
        <p:sp>
          <p:nvSpPr>
            <p:cNvPr id="11" name="圆角矩形 10"/>
            <p:cNvSpPr/>
            <p:nvPr/>
          </p:nvSpPr>
          <p:spPr>
            <a:xfrm>
              <a:off x="4608134" y="24892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Raft</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Baidu </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Braft</a:t>
              </a:r>
              <a:endParaRPr lang="zh-CN" altLang="en-US" sz="2000" dirty="0">
                <a:solidFill>
                  <a:schemeClr val="tx1">
                    <a:lumMod val="75000"/>
                    <a:lumOff val="25000"/>
                  </a:schemeClr>
                </a:solidFill>
              </a:endParaRPr>
            </a:p>
          </p:txBody>
        </p:sp>
        <p:sp>
          <p:nvSpPr>
            <p:cNvPr id="12" name="圆角矩形 11"/>
            <p:cNvSpPr/>
            <p:nvPr/>
          </p:nvSpPr>
          <p:spPr>
            <a:xfrm>
              <a:off x="8370875" y="24892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Zab</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Apache Zookeeper</a:t>
              </a:r>
              <a:endParaRPr lang="zh-CN" altLang="en-US" sz="2000" dirty="0">
                <a:solidFill>
                  <a:schemeClr val="tx1">
                    <a:lumMod val="75000"/>
                    <a:lumOff val="25000"/>
                  </a:schemeClr>
                </a:solidFill>
              </a:endParaRPr>
            </a:p>
          </p:txBody>
        </p:sp>
      </p:grpSp>
    </p:spTree>
    <p:extLst>
      <p:ext uri="{BB962C8B-B14F-4D97-AF65-F5344CB8AC3E}">
        <p14:creationId xmlns:p14="http://schemas.microsoft.com/office/powerpoint/2010/main" val="117316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875E-6 1.48148E-6 L 1.875E-6 0.15 " pathEditMode="relative" rAng="0" ptsTypes="AA">
                                      <p:cBhvr>
                                        <p:cTn id="6" dur="750" fill="hold"/>
                                        <p:tgtEl>
                                          <p:spTgt spid="20"/>
                                        </p:tgtEl>
                                        <p:attrNameLst>
                                          <p:attrName>ppt_x</p:attrName>
                                          <p:attrName>ppt_y</p:attrName>
                                        </p:attrNameLst>
                                      </p:cBhvr>
                                      <p:rCtr x="0" y="7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4" y="5596167"/>
            <a:ext cx="10319481" cy="499624"/>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它们共同的设计思想：采用全序关系广播（原子广播）。</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92000" y="1780677"/>
            <a:ext cx="3185487" cy="369332"/>
          </a:xfrm>
          <a:prstGeom prst="rect">
            <a:avLst/>
          </a:prstGeom>
        </p:spPr>
        <p:txBody>
          <a:bodyPr wrap="none">
            <a:spAutoFit/>
          </a:bodyPr>
          <a:lstStyle/>
          <a:p>
            <a:r>
              <a:rPr lang="zh-CN" altLang="en-US" dirty="0"/>
              <a:t>三种算法都有共同的设计思想</a:t>
            </a:r>
          </a:p>
        </p:txBody>
      </p:sp>
      <p:sp>
        <p:nvSpPr>
          <p:cNvPr id="5" name="文本框 4"/>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三种共识算法</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3" name="圆角矩形 2"/>
          <p:cNvSpPr/>
          <p:nvPr/>
        </p:nvSpPr>
        <p:spPr>
          <a:xfrm>
            <a:off x="845394" y="35179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Paxos</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Google Chubby</a:t>
            </a:r>
            <a:endParaRPr lang="zh-CN" altLang="en-US" sz="2000" dirty="0">
              <a:solidFill>
                <a:schemeClr val="tx1">
                  <a:lumMod val="75000"/>
                  <a:lumOff val="25000"/>
                </a:schemeClr>
              </a:solidFill>
            </a:endParaRPr>
          </a:p>
        </p:txBody>
      </p:sp>
      <p:sp>
        <p:nvSpPr>
          <p:cNvPr id="11" name="圆角矩形 10"/>
          <p:cNvSpPr/>
          <p:nvPr/>
        </p:nvSpPr>
        <p:spPr>
          <a:xfrm>
            <a:off x="4608134" y="35179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Raft</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Baidu </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Braft</a:t>
            </a:r>
            <a:endParaRPr lang="zh-CN" altLang="en-US" sz="2000" dirty="0">
              <a:solidFill>
                <a:schemeClr val="tx1">
                  <a:lumMod val="75000"/>
                  <a:lumOff val="25000"/>
                </a:schemeClr>
              </a:solidFill>
            </a:endParaRPr>
          </a:p>
        </p:txBody>
      </p:sp>
      <p:sp>
        <p:nvSpPr>
          <p:cNvPr id="12" name="圆角矩形 11"/>
          <p:cNvSpPr/>
          <p:nvPr/>
        </p:nvSpPr>
        <p:spPr>
          <a:xfrm>
            <a:off x="8370875" y="35179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Zab</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Apache Zookeeper</a:t>
            </a:r>
            <a:endParaRPr lang="zh-CN" altLang="en-US" sz="2000" dirty="0">
              <a:solidFill>
                <a:schemeClr val="tx1">
                  <a:lumMod val="75000"/>
                  <a:lumOff val="25000"/>
                </a:schemeClr>
              </a:solidFill>
            </a:endParaRPr>
          </a:p>
        </p:txBody>
      </p:sp>
      <p:sp>
        <p:nvSpPr>
          <p:cNvPr id="13" name="圆角矩形 12"/>
          <p:cNvSpPr/>
          <p:nvPr/>
        </p:nvSpPr>
        <p:spPr>
          <a:xfrm>
            <a:off x="845393" y="1943652"/>
            <a:ext cx="10319481" cy="740683"/>
          </a:xfrm>
          <a:prstGeom prst="roundRect">
            <a:avLst/>
          </a:prstGeom>
          <a:solidFill>
            <a:schemeClr val="accent2">
              <a:lumMod val="20000"/>
              <a:lumOff val="8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9999"/>
                </a:solidFill>
                <a:latin typeface="微软雅黑" panose="020B0503020204020204" pitchFamily="34" charset="-122"/>
                <a:ea typeface="微软雅黑" panose="020B0503020204020204" pitchFamily="34" charset="-122"/>
              </a:rPr>
              <a:t>全序关系广播（原子广播）</a:t>
            </a:r>
            <a:endParaRPr lang="en-US" altLang="zh-CN" sz="2000" dirty="0">
              <a:solidFill>
                <a:srgbClr val="FF9999"/>
              </a:solidFill>
              <a:latin typeface="微软雅黑" panose="020B0503020204020204" pitchFamily="34" charset="-122"/>
              <a:ea typeface="微软雅黑" panose="020B0503020204020204" pitchFamily="34" charset="-122"/>
            </a:endParaRPr>
          </a:p>
        </p:txBody>
      </p:sp>
      <p:cxnSp>
        <p:nvCxnSpPr>
          <p:cNvPr id="15" name="曲线连接符 14"/>
          <p:cNvCxnSpPr>
            <a:stCxn id="13" idx="2"/>
            <a:endCxn id="3" idx="0"/>
          </p:cNvCxnSpPr>
          <p:nvPr/>
        </p:nvCxnSpPr>
        <p:spPr>
          <a:xfrm rot="5400000">
            <a:off x="3706982" y="1219747"/>
            <a:ext cx="833565" cy="3762740"/>
          </a:xfrm>
          <a:prstGeom prst="curvedConnector3">
            <a:avLst/>
          </a:prstGeom>
          <a:ln>
            <a:solidFill>
              <a:srgbClr val="FB8F2D">
                <a:alpha val="67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曲线连接符 16"/>
          <p:cNvCxnSpPr>
            <a:stCxn id="13" idx="2"/>
            <a:endCxn id="12" idx="0"/>
          </p:cNvCxnSpPr>
          <p:nvPr/>
        </p:nvCxnSpPr>
        <p:spPr>
          <a:xfrm rot="16200000" flipH="1">
            <a:off x="7469722" y="1219746"/>
            <a:ext cx="833565" cy="3762741"/>
          </a:xfrm>
          <a:prstGeom prst="curvedConnector3">
            <a:avLst/>
          </a:prstGeom>
          <a:ln>
            <a:solidFill>
              <a:srgbClr val="FB8F2D">
                <a:alpha val="67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13" idx="2"/>
            <a:endCxn id="11" idx="0"/>
          </p:cNvCxnSpPr>
          <p:nvPr/>
        </p:nvCxnSpPr>
        <p:spPr>
          <a:xfrm rot="5400000">
            <a:off x="5588352" y="3101117"/>
            <a:ext cx="833565" cy="12700"/>
          </a:xfrm>
          <a:prstGeom prst="curvedConnector3">
            <a:avLst/>
          </a:prstGeom>
          <a:ln>
            <a:solidFill>
              <a:srgbClr val="FB8F2D">
                <a:alpha val="67000"/>
              </a:srgb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81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74681" y="2186406"/>
            <a:ext cx="10319481" cy="1015663"/>
          </a:xfrm>
          <a:prstGeom prst="rect">
            <a:avLst/>
          </a:prstGeom>
          <a:noFill/>
        </p:spPr>
        <p:txBody>
          <a:bodyPr wrap="square" rtlCol="0" anchor="t">
            <a:spAutoFit/>
          </a:bodyPr>
          <a:lstStyle/>
          <a:p>
            <a:pPr marL="342900" indent="-342900">
              <a:lnSpc>
                <a:spcPct val="150000"/>
              </a:lnSpc>
              <a:buClr>
                <a:srgbClr val="5B9BD5"/>
              </a:buClr>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可靠发送：</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没有消息丢失，如果消息到达了某一个节点，则它一定要发送到所有节点。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5B9BD5"/>
              </a:buClr>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严格有序：</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消息总是以相同的顺序发送给每个节点。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4">
            <a:extLst>
              <a:ext uri="{FF2B5EF4-FFF2-40B4-BE49-F238E27FC236}">
                <a16:creationId xmlns:a16="http://schemas.microsoft.com/office/drawing/2014/main" id="{C3F0B939-9219-442E-98F4-01D949FEDEFD}"/>
              </a:ext>
            </a:extLst>
          </p:cNvPr>
          <p:cNvSpPr txBox="1"/>
          <p:nvPr/>
        </p:nvSpPr>
        <p:spPr>
          <a:xfrm>
            <a:off x="3386761" y="4574792"/>
            <a:ext cx="7628275" cy="923330"/>
          </a:xfrm>
          <a:prstGeom prst="rect">
            <a:avLst/>
          </a:prstGeom>
          <a:noFill/>
        </p:spPr>
        <p:txBody>
          <a:bodyPr wrap="square" rtlCol="0" anchor="t">
            <a:spAutoFit/>
          </a:bodyPr>
          <a:lstStyle/>
          <a:p>
            <a:pPr>
              <a:lnSpc>
                <a:spcPct val="150000"/>
              </a:lnSpc>
            </a:pPr>
            <a:r>
              <a:rPr lang="zh-CN" altLang="en-US" dirty="0">
                <a:solidFill>
                  <a:schemeClr val="bg1">
                    <a:lumMod val="50000"/>
                  </a:schemeClr>
                </a:solidFill>
                <a:latin typeface="微软雅黑" panose="020B0503020204020204" pitchFamily="34" charset="-122"/>
                <a:ea typeface="微软雅黑" panose="020B0503020204020204" pitchFamily="34" charset="-122"/>
              </a:rPr>
              <a:t>说明：即使节点或网络故障，全序关系广播也必须保证以上两条。算法要求继续重试，直到最终网络修复，消息以正确的顺序发送成功。</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文本框 4">
            <a:extLst>
              <a:ext uri="{FF2B5EF4-FFF2-40B4-BE49-F238E27FC236}">
                <a16:creationId xmlns:a16="http://schemas.microsoft.com/office/drawing/2014/main" id="{C3F0B939-9219-442E-98F4-01D949FEDEFD}"/>
              </a:ext>
            </a:extLst>
          </p:cNvPr>
          <p:cNvSpPr txBox="1"/>
          <p:nvPr/>
        </p:nvSpPr>
        <p:spPr>
          <a:xfrm>
            <a:off x="874680" y="1778974"/>
            <a:ext cx="3806175" cy="369332"/>
          </a:xfrm>
          <a:prstGeom prst="rect">
            <a:avLst/>
          </a:prstGeom>
          <a:noFill/>
        </p:spPr>
        <p:txBody>
          <a:bodyPr wrap="square" rtlCol="0" anchor="t">
            <a:spAutoFit/>
          </a:bodyPr>
          <a:lstStyle/>
          <a:p>
            <a:r>
              <a:rPr lang="zh-CN" altLang="en-US" dirty="0">
                <a:latin typeface="微软雅黑" panose="020B0503020204020204" pitchFamily="34" charset="-122"/>
                <a:ea typeface="微软雅黑" panose="020B0503020204020204" pitchFamily="34" charset="-122"/>
              </a:rPr>
              <a:t>要满足以下两个条件：</a:t>
            </a:r>
            <a:endParaRPr lang="en-US" altLang="zh-CN"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全序关系广播（原子广播）如何实现呢？</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794" y="4025822"/>
            <a:ext cx="2473731" cy="2021271"/>
          </a:xfrm>
          <a:prstGeom prst="rect">
            <a:avLst/>
          </a:prstGeom>
        </p:spPr>
      </p:pic>
    </p:spTree>
    <p:extLst>
      <p:ext uri="{BB962C8B-B14F-4D97-AF65-F5344CB8AC3E}">
        <p14:creationId xmlns:p14="http://schemas.microsoft.com/office/powerpoint/2010/main" val="1794735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1800"/>
            <a:ext cx="12192000" cy="5156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45395" y="1948804"/>
            <a:ext cx="5606205" cy="3785652"/>
          </a:xfrm>
          <a:prstGeom prst="rect">
            <a:avLst/>
          </a:prstGeom>
          <a:noFill/>
        </p:spPr>
        <p:txBody>
          <a:bodyPr wrap="square" rtlCol="0">
            <a:spAutoFit/>
          </a:bodyPr>
          <a:lstStyle/>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所有节点决定以相同的顺序发送相同的消息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消息不能重复发送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消息不会被破坏，也不是凭空捏造的</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消息不会丢失</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全序关系广播（原子广播）相当于持续的多轮共识</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7962900" y="1948804"/>
            <a:ext cx="3568700" cy="3994796"/>
            <a:chOff x="8140700" y="2202804"/>
            <a:chExt cx="3568700" cy="3994796"/>
          </a:xfrm>
        </p:grpSpPr>
        <p:sp>
          <p:nvSpPr>
            <p:cNvPr id="15" name="圆角矩形 14"/>
            <p:cNvSpPr/>
            <p:nvPr/>
          </p:nvSpPr>
          <p:spPr>
            <a:xfrm>
              <a:off x="8140700" y="2202804"/>
              <a:ext cx="3568700" cy="3994796"/>
            </a:xfrm>
            <a:prstGeom prst="roundRect">
              <a:avLst/>
            </a:prstGeom>
            <a:solidFill>
              <a:schemeClr val="accent2">
                <a:lumMod val="20000"/>
                <a:lumOff val="8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738286" y="3538482"/>
              <a:ext cx="697627" cy="1323439"/>
            </a:xfrm>
            <a:prstGeom prst="rect">
              <a:avLst/>
            </a:prstGeom>
          </p:spPr>
          <p:txBody>
            <a:bodyPr wrap="none">
              <a:spAutoFit/>
            </a:bodyPr>
            <a:lstStyle/>
            <a:p>
              <a:r>
                <a:rPr lang="zh-CN" altLang="en-US" sz="4000" dirty="0">
                  <a:solidFill>
                    <a:srgbClr val="FF9999"/>
                  </a:solidFill>
                  <a:latin typeface="微软雅黑" panose="020B0503020204020204" pitchFamily="34" charset="-122"/>
                  <a:ea typeface="微软雅黑" panose="020B0503020204020204" pitchFamily="34" charset="-122"/>
                </a:rPr>
                <a:t>共</a:t>
              </a:r>
              <a:endParaRPr lang="en-US" altLang="zh-CN" sz="4000" dirty="0">
                <a:solidFill>
                  <a:srgbClr val="FF9999"/>
                </a:solidFill>
                <a:latin typeface="微软雅黑" panose="020B0503020204020204" pitchFamily="34" charset="-122"/>
                <a:ea typeface="微软雅黑" panose="020B0503020204020204" pitchFamily="34" charset="-122"/>
              </a:endParaRPr>
            </a:p>
            <a:p>
              <a:r>
                <a:rPr lang="zh-CN" altLang="en-US" sz="4000" dirty="0">
                  <a:solidFill>
                    <a:srgbClr val="FF9999"/>
                  </a:solidFill>
                  <a:latin typeface="微软雅黑" panose="020B0503020204020204" pitchFamily="34" charset="-122"/>
                  <a:ea typeface="微软雅黑" panose="020B0503020204020204" pitchFamily="34" charset="-122"/>
                </a:rPr>
                <a:t>识</a:t>
              </a:r>
            </a:p>
          </p:txBody>
        </p:sp>
      </p:grpSp>
      <p:grpSp>
        <p:nvGrpSpPr>
          <p:cNvPr id="54" name="组合 53"/>
          <p:cNvGrpSpPr/>
          <p:nvPr/>
        </p:nvGrpSpPr>
        <p:grpSpPr>
          <a:xfrm>
            <a:off x="6565900" y="2260709"/>
            <a:ext cx="3746500" cy="635000"/>
            <a:chOff x="6565900" y="2514709"/>
            <a:chExt cx="3746500" cy="635000"/>
          </a:xfrm>
        </p:grpSpPr>
        <p:sp>
          <p:nvSpPr>
            <p:cNvPr id="9" name="圆角矩形 8"/>
            <p:cNvSpPr/>
            <p:nvPr/>
          </p:nvSpPr>
          <p:spPr>
            <a:xfrm>
              <a:off x="8394700" y="2514709"/>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3075BA"/>
                  </a:solidFill>
                  <a:latin typeface="微软雅黑" panose="020B0503020204020204" pitchFamily="34" charset="-122"/>
                  <a:ea typeface="微软雅黑" panose="020B0503020204020204" pitchFamily="34" charset="-122"/>
                </a:rPr>
                <a:t>协商一致性</a:t>
              </a:r>
            </a:p>
          </p:txBody>
        </p:sp>
        <p:cxnSp>
          <p:nvCxnSpPr>
            <p:cNvPr id="18" name="直接连接符 17"/>
            <p:cNvCxnSpPr/>
            <p:nvPr/>
          </p:nvCxnSpPr>
          <p:spPr>
            <a:xfrm>
              <a:off x="6565900" y="2844800"/>
              <a:ext cx="1689100"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3784600" y="3173638"/>
            <a:ext cx="6527800" cy="635000"/>
            <a:chOff x="3784600" y="3427638"/>
            <a:chExt cx="6527800" cy="635000"/>
          </a:xfrm>
        </p:grpSpPr>
        <p:sp>
          <p:nvSpPr>
            <p:cNvPr id="10" name="圆角矩形 9"/>
            <p:cNvSpPr/>
            <p:nvPr/>
          </p:nvSpPr>
          <p:spPr>
            <a:xfrm>
              <a:off x="8394700" y="3427638"/>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3075BA"/>
                  </a:solidFill>
                  <a:latin typeface="微软雅黑" panose="020B0503020204020204" pitchFamily="34" charset="-122"/>
                  <a:ea typeface="微软雅黑" panose="020B0503020204020204" pitchFamily="34" charset="-122"/>
                </a:rPr>
                <a:t>诚实性</a:t>
              </a:r>
            </a:p>
          </p:txBody>
        </p:sp>
        <p:cxnSp>
          <p:nvCxnSpPr>
            <p:cNvPr id="19" name="直接连接符 18"/>
            <p:cNvCxnSpPr/>
            <p:nvPr/>
          </p:nvCxnSpPr>
          <p:spPr>
            <a:xfrm>
              <a:off x="3784600" y="3733800"/>
              <a:ext cx="4470400"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5791200" y="4086567"/>
            <a:ext cx="4521200" cy="635000"/>
            <a:chOff x="5791200" y="4340567"/>
            <a:chExt cx="4521200" cy="635000"/>
          </a:xfrm>
        </p:grpSpPr>
        <p:sp>
          <p:nvSpPr>
            <p:cNvPr id="11" name="圆角矩形 10"/>
            <p:cNvSpPr/>
            <p:nvPr/>
          </p:nvSpPr>
          <p:spPr>
            <a:xfrm>
              <a:off x="8394700" y="4340567"/>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3075BA"/>
                  </a:solidFill>
                  <a:latin typeface="微软雅黑" panose="020B0503020204020204" pitchFamily="34" charset="-122"/>
                  <a:ea typeface="微软雅黑" panose="020B0503020204020204" pitchFamily="34" charset="-122"/>
                </a:rPr>
                <a:t>合法性</a:t>
              </a:r>
            </a:p>
          </p:txBody>
        </p:sp>
        <p:cxnSp>
          <p:nvCxnSpPr>
            <p:cNvPr id="20" name="直接连接符 19"/>
            <p:cNvCxnSpPr/>
            <p:nvPr/>
          </p:nvCxnSpPr>
          <p:spPr>
            <a:xfrm>
              <a:off x="5791200" y="4660900"/>
              <a:ext cx="2463800"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3213100" y="4999497"/>
            <a:ext cx="7099300" cy="635000"/>
            <a:chOff x="3213100" y="5253497"/>
            <a:chExt cx="7099300" cy="635000"/>
          </a:xfrm>
        </p:grpSpPr>
        <p:sp>
          <p:nvSpPr>
            <p:cNvPr id="12" name="圆角矩形 11"/>
            <p:cNvSpPr/>
            <p:nvPr/>
          </p:nvSpPr>
          <p:spPr>
            <a:xfrm>
              <a:off x="8394700" y="5253497"/>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3075BA"/>
                  </a:solidFill>
                  <a:latin typeface="微软雅黑" panose="020B0503020204020204" pitchFamily="34" charset="-122"/>
                  <a:ea typeface="微软雅黑" panose="020B0503020204020204" pitchFamily="34" charset="-122"/>
                </a:rPr>
                <a:t>可终止性</a:t>
              </a:r>
            </a:p>
          </p:txBody>
        </p:sp>
        <p:cxnSp>
          <p:nvCxnSpPr>
            <p:cNvPr id="21" name="直接连接符 20"/>
            <p:cNvCxnSpPr/>
            <p:nvPr/>
          </p:nvCxnSpPr>
          <p:spPr>
            <a:xfrm>
              <a:off x="3213100" y="5588000"/>
              <a:ext cx="5041900"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63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08627" y="3371922"/>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071042" y="379691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71042" y="444097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71042" y="504402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2982258" y="3785389"/>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2969848" y="445119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45395" y="1523366"/>
            <a:ext cx="10319481" cy="1477328"/>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向所有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发送一个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Proposal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接收到消息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后，会响应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ACK。</a:t>
            </a: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当收到仲裁量的服务器发送的确认消息后，</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就发送消息通知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进行提交。</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9" name="直接箭头连接符 18"/>
          <p:cNvCxnSpPr/>
          <p:nvPr/>
        </p:nvCxnSpPr>
        <p:spPr>
          <a:xfrm>
            <a:off x="4451354" y="3808448"/>
            <a:ext cx="723569" cy="653349"/>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438944" y="4461797"/>
            <a:ext cx="735979" cy="5776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6073729" y="3794090"/>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061319" y="4459898"/>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45395" y="884752"/>
            <a:ext cx="9890837"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ZooKeeper </a:t>
            </a:r>
            <a:r>
              <a:rPr lang="zh-CN" altLang="en-US" sz="2600" b="1" dirty="0">
                <a:solidFill>
                  <a:srgbClr val="3561B4"/>
                </a:solidFill>
                <a:latin typeface="微软雅黑" panose="020B0503020204020204" pitchFamily="34" charset="-122"/>
                <a:ea typeface="微软雅黑" panose="020B0503020204020204" pitchFamily="34" charset="-122"/>
              </a:rPr>
              <a:t>是如何实现 </a:t>
            </a:r>
            <a:r>
              <a:rPr lang="en-US" altLang="zh-CN" sz="2600" b="1" dirty="0">
                <a:solidFill>
                  <a:srgbClr val="3561B4"/>
                </a:solidFill>
                <a:latin typeface="微软雅黑" panose="020B0503020204020204" pitchFamily="34" charset="-122"/>
                <a:ea typeface="微软雅黑" panose="020B0503020204020204" pitchFamily="34" charset="-122"/>
              </a:rPr>
              <a:t>Zab </a:t>
            </a:r>
            <a:r>
              <a:rPr lang="zh-CN" altLang="en-US" sz="2600" b="1" dirty="0">
                <a:solidFill>
                  <a:srgbClr val="3561B4"/>
                </a:solidFill>
                <a:latin typeface="微软雅黑" panose="020B0503020204020204" pitchFamily="34" charset="-122"/>
                <a:ea typeface="微软雅黑" panose="020B0503020204020204" pitchFamily="34" charset="-122"/>
              </a:rPr>
              <a:t>的？</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1138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en-US" altLang="zh-CN" sz="5000" b="1" spc="600" dirty="0">
                <a:solidFill>
                  <a:schemeClr val="bg1"/>
                </a:solidFill>
                <a:latin typeface="微软雅黑" panose="020B0503020204020204" pitchFamily="34" charset="-122"/>
                <a:ea typeface="微软雅黑" panose="020B0503020204020204" pitchFamily="34" charset="-122"/>
              </a:rPr>
              <a:t>Zookeeper</a:t>
            </a:r>
            <a:endParaRPr lang="zh-CN" altLang="en-US" sz="5000" b="1" spc="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55679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2476500"/>
            <a:ext cx="10452100" cy="15621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82264" y="2670075"/>
            <a:ext cx="9982636" cy="1569660"/>
          </a:xfrm>
          <a:prstGeom prst="rect">
            <a:avLst/>
          </a:prstGeom>
          <a:noFill/>
        </p:spPr>
        <p:txBody>
          <a:bodyPr wrap="square" rtlCol="0" anchor="t">
            <a:spAutoFit/>
          </a:bodyPr>
          <a:lstStyle/>
          <a:p>
            <a:r>
              <a:rPr lang="en-US" altLang="zh-CN" sz="2000" dirty="0">
                <a:solidFill>
                  <a:schemeClr val="tx1">
                    <a:lumMod val="75000"/>
                    <a:lumOff val="25000"/>
                  </a:schemeClr>
                </a:solidFill>
                <a:latin typeface="Arial" panose="020B0604020202020204" pitchFamily="34" charset="0"/>
                <a:ea typeface="微软雅黑"/>
                <a:cs typeface="Arial" panose="020B0604020202020204" pitchFamily="34" charset="0"/>
              </a:rPr>
              <a:t>ZooKeeper is a distributed</a:t>
            </a:r>
            <a:r>
              <a:rPr lang="zh-CN" altLang="en-US" sz="2000" dirty="0">
                <a:solidFill>
                  <a:schemeClr val="tx1">
                    <a:lumMod val="75000"/>
                    <a:lumOff val="25000"/>
                  </a:schemeClr>
                </a:solidFill>
                <a:latin typeface="Arial" panose="020B0604020202020204" pitchFamily="34" charset="0"/>
                <a:ea typeface="微软雅黑"/>
                <a:cs typeface="Arial" panose="020B0604020202020204" pitchFamily="34" charset="0"/>
              </a:rPr>
              <a:t>，</a:t>
            </a:r>
            <a:r>
              <a:rPr lang="en-US" altLang="zh-CN" sz="2000" dirty="0">
                <a:solidFill>
                  <a:schemeClr val="tx1">
                    <a:lumMod val="75000"/>
                    <a:lumOff val="25000"/>
                  </a:schemeClr>
                </a:solidFill>
                <a:latin typeface="Arial" panose="020B0604020202020204" pitchFamily="34" charset="0"/>
                <a:ea typeface="微软雅黑"/>
                <a:cs typeface="Arial" panose="020B0604020202020204" pitchFamily="34" charset="0"/>
              </a:rPr>
              <a:t> open-source coordination service for distributed applications.</a:t>
            </a:r>
            <a:endParaRPr lang="en-US" altLang="zh-CN" sz="2000" dirty="0">
              <a:solidFill>
                <a:srgbClr val="33CC33"/>
              </a:solidFill>
              <a:latin typeface="宋体" panose="02010600030101010101" pitchFamily="2" charset="-122"/>
              <a:ea typeface="宋体" panose="02010600030101010101" pitchFamily="2" charset="-122"/>
              <a:cs typeface="Arial" panose="020B0604020202020204" pitchFamily="34" charset="0"/>
            </a:endParaRPr>
          </a:p>
          <a:p>
            <a:pPr>
              <a:lnSpc>
                <a:spcPct val="150000"/>
              </a:lnSpc>
            </a:pPr>
            <a:r>
              <a:rPr lang="en-US" altLang="zh-CN" sz="2400" b="1" dirty="0">
                <a:solidFill>
                  <a:srgbClr val="33CC33"/>
                </a:solidFill>
                <a:latin typeface="Arial" panose="020B0604020202020204" pitchFamily="34" charset="0"/>
                <a:ea typeface="华文仿宋" panose="02010600040101010101" pitchFamily="2" charset="-122"/>
                <a:cs typeface="Arial" panose="020B0604020202020204" pitchFamily="34" charset="0"/>
              </a:rPr>
              <a:t>/*</a:t>
            </a:r>
            <a:r>
              <a:rPr lang="en-US" altLang="zh-CN" sz="2400" dirty="0">
                <a:solidFill>
                  <a:srgbClr val="33CC33"/>
                </a:solidFill>
                <a:latin typeface="Arial" panose="020B0604020202020204" pitchFamily="34" charset="0"/>
                <a:ea typeface="华文仿宋" panose="02010600040101010101" pitchFamily="2" charset="-122"/>
                <a:cs typeface="Arial" panose="020B0604020202020204" pitchFamily="34" charset="0"/>
              </a:rPr>
              <a:t>ZooKeeper</a:t>
            </a:r>
            <a:r>
              <a:rPr lang="en-US" altLang="zh-CN" sz="2400" b="1" dirty="0">
                <a:solidFill>
                  <a:srgbClr val="33CC33"/>
                </a:solidFill>
                <a:latin typeface="Arial" panose="020B0604020202020204" pitchFamily="34" charset="0"/>
                <a:ea typeface="华文仿宋" panose="02010600040101010101" pitchFamily="2" charset="-122"/>
                <a:cs typeface="Arial" panose="020B0604020202020204" pitchFamily="34" charset="0"/>
              </a:rPr>
              <a:t> </a:t>
            </a:r>
            <a:r>
              <a:rPr lang="zh-CN" altLang="en-US" sz="2400" b="1" dirty="0">
                <a:solidFill>
                  <a:srgbClr val="33CC33"/>
                </a:solidFill>
                <a:latin typeface="Arial" panose="020B0604020202020204" pitchFamily="34" charset="0"/>
                <a:ea typeface="华文仿宋" panose="02010600040101010101" pitchFamily="2" charset="-122"/>
                <a:cs typeface="Arial" panose="020B0604020202020204" pitchFamily="34" charset="0"/>
              </a:rPr>
              <a:t>是一个用于分布式应用程序的开源分布式协调服务。*</a:t>
            </a:r>
            <a:r>
              <a:rPr lang="en-US" altLang="zh-CN" sz="2400" b="1" dirty="0">
                <a:solidFill>
                  <a:srgbClr val="33CC33"/>
                </a:solidFill>
                <a:latin typeface="Arial" panose="020B0604020202020204" pitchFamily="34" charset="0"/>
                <a:ea typeface="华文仿宋" panose="02010600040101010101" pitchFamily="2" charset="-122"/>
                <a:cs typeface="Arial" panose="020B0604020202020204" pitchFamily="34" charset="0"/>
              </a:rPr>
              <a:t>/</a:t>
            </a:r>
          </a:p>
          <a:p>
            <a:endParaRPr lang="en-US" altLang="zh-CN" sz="2000" dirty="0">
              <a:solidFill>
                <a:schemeClr val="tx1">
                  <a:lumMod val="75000"/>
                  <a:lumOff val="25000"/>
                </a:schemeClr>
              </a:solidFill>
              <a:latin typeface="Arial" panose="020B0604020202020204" pitchFamily="34" charset="0"/>
              <a:ea typeface="微软雅黑"/>
              <a:cs typeface="Arial" panose="020B0604020202020204" pitchFamily="34" charset="0"/>
            </a:endParaRPr>
          </a:p>
        </p:txBody>
      </p:sp>
      <p:sp>
        <p:nvSpPr>
          <p:cNvPr id="6" name="矩形 5"/>
          <p:cNvSpPr/>
          <p:nvPr/>
        </p:nvSpPr>
        <p:spPr>
          <a:xfrm>
            <a:off x="812800" y="2476500"/>
            <a:ext cx="139700" cy="15621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45394" y="879184"/>
            <a:ext cx="6355505"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ZooKeeper </a:t>
            </a:r>
            <a:r>
              <a:rPr lang="zh-CN" altLang="en-US" sz="2600" b="1" dirty="0">
                <a:solidFill>
                  <a:srgbClr val="3561B4"/>
                </a:solidFill>
                <a:latin typeface="微软雅黑" panose="020B0503020204020204" pitchFamily="34" charset="-122"/>
                <a:ea typeface="微软雅黑" panose="020B0503020204020204" pitchFamily="34" charset="-122"/>
              </a:rPr>
              <a:t>是什么？</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35103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5" y="1158719"/>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事务作为一个抽象层，将应用程序的多个读，写操作捆绑在一起形成一个逻辑单元，从而简化了应用层的处理逻辑 。</a:t>
            </a:r>
            <a:endParaRPr lang="en-US" altLang="zh-CN" sz="2000" dirty="0">
              <a:solidFill>
                <a:schemeClr val="tx1">
                  <a:lumMod val="75000"/>
                  <a:lumOff val="25000"/>
                </a:schemeClr>
              </a:solidFill>
              <a:latin typeface="微软雅黑"/>
              <a:ea typeface="微软雅黑"/>
            </a:endParaRPr>
          </a:p>
        </p:txBody>
      </p:sp>
      <p:sp>
        <p:nvSpPr>
          <p:cNvPr id="5" name="文本框 4"/>
          <p:cNvSpPr txBox="1"/>
          <p:nvPr/>
        </p:nvSpPr>
        <p:spPr>
          <a:xfrm>
            <a:off x="845395" y="3719962"/>
            <a:ext cx="10581644" cy="1938992"/>
          </a:xfrm>
          <a:prstGeom prst="rect">
            <a:avLst/>
          </a:prstGeom>
          <a:noFill/>
        </p:spPr>
        <p:txBody>
          <a:bodyPr wrap="square" rtlCol="0">
            <a:spAutoFit/>
          </a:bodyPr>
          <a:lstStyle/>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Atomicity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原子性：</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多个写操作纳入一个原子事务，出错时中止并全部丢弃。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Consistency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一致性：从应用层面指数据有一个预期的有效状态。</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latin typeface="微软雅黑" panose="020B0503020204020204" pitchFamily="34" charset="-122"/>
                <a:ea typeface="微软雅黑" panose="020B0503020204020204" pitchFamily="34" charset="-122"/>
              </a:rPr>
              <a:t>Isolation</a:t>
            </a:r>
            <a:r>
              <a:rPr lang="en-US" altLang="zh-CN" sz="2000" dirty="0">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隔离性：并发执行的多个事务相互隔离。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Durability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持久性：事务一旦提交成功，就永久生效。</a:t>
            </a:r>
            <a:endParaRPr lang="en-US" altLang="zh-CN" sz="2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45395" y="56951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事务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3133614"/>
            <a:ext cx="2842836"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ACID – </a:t>
            </a:r>
            <a:r>
              <a:rPr lang="zh-CN" altLang="en-US" sz="2600" b="1" dirty="0">
                <a:solidFill>
                  <a:srgbClr val="3561B4"/>
                </a:solidFill>
                <a:latin typeface="微软雅黑" panose="020B0503020204020204" pitchFamily="34" charset="-122"/>
                <a:ea typeface="微软雅黑" panose="020B0503020204020204" pitchFamily="34" charset="-122"/>
              </a:rPr>
              <a:t>安全保证</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8527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723900" y="2903258"/>
            <a:ext cx="3613381" cy="645514"/>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078905" cy="4093428"/>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rgbClr val="3075BA"/>
                </a:solidFill>
                <a:latin typeface="微软雅黑" panose="020B0503020204020204" pitchFamily="34" charset="-122"/>
                <a:ea typeface="微软雅黑" panose="020B0503020204020204" pitchFamily="34" charset="-122"/>
              </a:rPr>
              <a:t>操作全序</a:t>
            </a:r>
            <a:endParaRPr lang="en-US" altLang="zh-CN" sz="2600" dirty="0">
              <a:solidFill>
                <a:srgbClr val="3075BA"/>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多节点 </a:t>
            </a:r>
            <a:r>
              <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多副本</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高性能</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600" dirty="0">
                <a:solidFill>
                  <a:schemeClr val="tx1">
                    <a:lumMod val="75000"/>
                    <a:lumOff val="25000"/>
                  </a:schemeClr>
                </a:solidFill>
                <a:latin typeface="微软雅黑" panose="020B0503020204020204" pitchFamily="34" charset="-122"/>
                <a:ea typeface="微软雅黑" panose="020B0503020204020204" pitchFamily="34" charset="-122"/>
                <a:cs typeface="+mn-lt"/>
              </a:rPr>
              <a:t>高可靠</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352123" y="5237597"/>
            <a:ext cx="697627" cy="400110"/>
          </a:xfrm>
          <a:prstGeom prst="rect">
            <a:avLst/>
          </a:prstGeom>
          <a:noFill/>
        </p:spPr>
        <p:txBody>
          <a:bodyPr wrap="non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Calibri"/>
              </a:rPr>
              <a:t>注释</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8683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723900" y="3677958"/>
            <a:ext cx="3613381" cy="645514"/>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descr="ZooKeeper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950" y="2261947"/>
            <a:ext cx="6990700" cy="215546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078905" cy="4093428"/>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操作全序</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rgbClr val="3075BA"/>
                </a:solidFill>
                <a:latin typeface="微软雅黑" panose="020B0503020204020204" pitchFamily="34" charset="-122"/>
                <a:ea typeface="微软雅黑" panose="020B0503020204020204" pitchFamily="34" charset="-122"/>
              </a:rPr>
              <a:t>多节点 </a:t>
            </a:r>
            <a:r>
              <a:rPr lang="en-US" altLang="zh-CN" sz="2600" dirty="0">
                <a:solidFill>
                  <a:srgbClr val="3075BA"/>
                </a:solidFill>
                <a:latin typeface="微软雅黑" panose="020B0503020204020204" pitchFamily="34" charset="-122"/>
                <a:ea typeface="微软雅黑" panose="020B0503020204020204" pitchFamily="34" charset="-122"/>
              </a:rPr>
              <a:t>/ </a:t>
            </a:r>
            <a:r>
              <a:rPr lang="zh-CN" altLang="en-US" sz="2600" dirty="0">
                <a:solidFill>
                  <a:srgbClr val="3075BA"/>
                </a:solidFill>
                <a:latin typeface="微软雅黑" panose="020B0503020204020204" pitchFamily="34" charset="-122"/>
                <a:ea typeface="微软雅黑" panose="020B0503020204020204" pitchFamily="34" charset="-122"/>
              </a:rPr>
              <a:t>多副本</a:t>
            </a:r>
            <a:endParaRPr lang="en-US" altLang="zh-CN" sz="2600" dirty="0">
              <a:solidFill>
                <a:srgbClr val="3075BA"/>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高性能</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600" dirty="0">
                <a:solidFill>
                  <a:schemeClr val="tx1">
                    <a:lumMod val="75000"/>
                    <a:lumOff val="25000"/>
                  </a:schemeClr>
                </a:solidFill>
                <a:latin typeface="微软雅黑" panose="020B0503020204020204" pitchFamily="34" charset="-122"/>
                <a:ea typeface="微软雅黑" panose="020B0503020204020204" pitchFamily="34" charset="-122"/>
                <a:cs typeface="+mn-lt"/>
              </a:rPr>
              <a:t>高可靠</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352123" y="5237597"/>
            <a:ext cx="4288353" cy="400110"/>
          </a:xfrm>
          <a:prstGeom prst="rect">
            <a:avLst/>
          </a:prstGeom>
          <a:noFill/>
        </p:spPr>
        <p:txBody>
          <a:bodyPr wrap="none" rtlCol="0">
            <a:spAutoFit/>
          </a:bodyPr>
          <a:lstStyle/>
          <a:p>
            <a:r>
              <a:rPr lang="en-US" altLang="ja-JP" sz="2000" dirty="0" err="1">
                <a:solidFill>
                  <a:schemeClr val="bg1">
                    <a:lumMod val="50000"/>
                  </a:schemeClr>
                </a:solidFill>
                <a:latin typeface="微软雅黑" panose="020B0503020204020204" pitchFamily="34" charset="-122"/>
                <a:ea typeface="微软雅黑" panose="020B0503020204020204" pitchFamily="34" charset="-122"/>
                <a:cs typeface="Calibri"/>
              </a:rPr>
              <a:t>主从模式</a:t>
            </a:r>
            <a:r>
              <a:rPr lang="ja-JP" altLang="en-US" sz="2000" dirty="0">
                <a:solidFill>
                  <a:schemeClr val="bg1">
                    <a:lumMod val="50000"/>
                  </a:schemeClr>
                </a:solidFill>
                <a:latin typeface="微软雅黑" panose="020B0503020204020204" pitchFamily="34" charset="-122"/>
                <a:ea typeface="微软雅黑" panose="020B0503020204020204" pitchFamily="34" charset="-122"/>
                <a:cs typeface="Calibri"/>
              </a:rPr>
              <a:t>，</a:t>
            </a:r>
            <a:r>
              <a:rPr lang="en-US" altLang="ja-JP" sz="2000" dirty="0" err="1">
                <a:solidFill>
                  <a:schemeClr val="bg1">
                    <a:lumMod val="50000"/>
                  </a:schemeClr>
                </a:solidFill>
                <a:latin typeface="微软雅黑" panose="020B0503020204020204" pitchFamily="34" charset="-122"/>
                <a:ea typeface="微软雅黑" panose="020B0503020204020204" pitchFamily="34" charset="-122"/>
                <a:cs typeface="Calibri"/>
              </a:rPr>
              <a:t>每份数据保存在多个节点</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107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723900" y="4463212"/>
            <a:ext cx="3613381" cy="645514"/>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491886" cy="4093428"/>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操作全序</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多节点 </a:t>
            </a:r>
            <a:r>
              <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多副本</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rgbClr val="3075BA"/>
                </a:solidFill>
                <a:latin typeface="微软雅黑" panose="020B0503020204020204" pitchFamily="34" charset="-122"/>
                <a:ea typeface="微软雅黑" panose="020B0503020204020204" pitchFamily="34" charset="-122"/>
              </a:rPr>
              <a:t>高性能</a:t>
            </a:r>
            <a:endParaRPr lang="en-US" altLang="zh-CN" sz="2600" dirty="0">
              <a:solidFill>
                <a:srgbClr val="3075BA"/>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600" dirty="0">
                <a:solidFill>
                  <a:schemeClr val="tx1">
                    <a:lumMod val="75000"/>
                    <a:lumOff val="25000"/>
                  </a:schemeClr>
                </a:solidFill>
                <a:latin typeface="微软雅黑" panose="020B0503020204020204" pitchFamily="34" charset="-122"/>
                <a:ea typeface="微软雅黑" panose="020B0503020204020204" pitchFamily="34" charset="-122"/>
                <a:cs typeface="+mn-lt"/>
              </a:rPr>
              <a:t>高可靠</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236207" y="5364761"/>
            <a:ext cx="4569877" cy="1015663"/>
          </a:xfrm>
          <a:prstGeom prst="rect">
            <a:avLst/>
          </a:prstGeom>
          <a:noFill/>
        </p:spPr>
        <p:txBody>
          <a:bodyPr wrap="squar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Calibri"/>
              </a:rPr>
              <a:t>注释注释注释注释注释注释注释注释注释注释注释注释</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9" name="Picture 2" descr="ZooKeeper Throughput as the Read-Write Ratio Va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1364" y="1377195"/>
            <a:ext cx="5258187" cy="3680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1320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723900" y="5265178"/>
            <a:ext cx="3613381" cy="645514"/>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491886" cy="4093428"/>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操作全序</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多节点 </a:t>
            </a:r>
            <a:r>
              <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多副本</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高性能</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600" dirty="0">
                <a:solidFill>
                  <a:srgbClr val="3075BA"/>
                </a:solidFill>
                <a:latin typeface="微软雅黑" panose="020B0503020204020204" pitchFamily="34" charset="-122"/>
                <a:ea typeface="微软雅黑" panose="020B0503020204020204" pitchFamily="34" charset="-122"/>
                <a:cs typeface="+mn-lt"/>
              </a:rPr>
              <a:t>高可靠</a:t>
            </a:r>
            <a:endParaRPr lang="en-US" altLang="zh-CN" sz="2600" dirty="0">
              <a:solidFill>
                <a:srgbClr val="3075BA"/>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236207" y="5364761"/>
            <a:ext cx="4569877" cy="1015663"/>
          </a:xfrm>
          <a:prstGeom prst="rect">
            <a:avLst/>
          </a:prstGeom>
          <a:noFill/>
        </p:spPr>
        <p:txBody>
          <a:bodyPr wrap="squar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Calibri"/>
              </a:rPr>
              <a:t>注释注释注释注释注释注释注释注释注释注释注释注释</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0" name="Picture 4" descr="Reliability in the Presence of Err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1364" y="1467604"/>
            <a:ext cx="5260036" cy="3590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3497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488" y="914573"/>
            <a:ext cx="4755444" cy="492443"/>
          </a:xfrm>
          <a:prstGeom prst="rect">
            <a:avLst/>
          </a:prstGeom>
          <a:noFill/>
        </p:spPr>
        <p:txBody>
          <a:bodyPr wrap="square" rtlCol="0" anchor="t">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高性能</a:t>
            </a:r>
          </a:p>
        </p:txBody>
      </p:sp>
      <p:pic>
        <p:nvPicPr>
          <p:cNvPr id="3074" name="Picture 2" descr="ZooKeeper Throughput as the Read-Write Ratio Va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764" y="1876508"/>
            <a:ext cx="476250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iability in the Presence of Erro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9771" y="1923721"/>
            <a:ext cx="4982429" cy="340083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AF81EB9A-7306-4075-A384-04E3737D5579}"/>
              </a:ext>
            </a:extLst>
          </p:cNvPr>
          <p:cNvSpPr txBox="1"/>
          <p:nvPr/>
        </p:nvSpPr>
        <p:spPr>
          <a:xfrm>
            <a:off x="6269771" y="914573"/>
            <a:ext cx="4884840" cy="492443"/>
          </a:xfrm>
          <a:prstGeom prst="rect">
            <a:avLst/>
          </a:prstGeom>
          <a:noFill/>
        </p:spPr>
        <p:txBody>
          <a:bodyPr wrap="square" rtlCol="0" anchor="t">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高可靠</a:t>
            </a:r>
          </a:p>
        </p:txBody>
      </p:sp>
    </p:spTree>
    <p:extLst>
      <p:ext uri="{BB962C8B-B14F-4D97-AF65-F5344CB8AC3E}">
        <p14:creationId xmlns:p14="http://schemas.microsoft.com/office/powerpoint/2010/main" val="10586840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ZooKeeper's Hierarchical Name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250" y="2019248"/>
            <a:ext cx="6441982" cy="368738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14FA0D7B-7322-4D68-B14A-4B7BC71F2EFD}"/>
              </a:ext>
            </a:extLst>
          </p:cNvPr>
          <p:cNvSpPr txBox="1"/>
          <p:nvPr/>
        </p:nvSpPr>
        <p:spPr>
          <a:xfrm>
            <a:off x="845395" y="1613017"/>
            <a:ext cx="9573128" cy="1015663"/>
          </a:xfrm>
          <a:prstGeom prst="rect">
            <a:avLst/>
          </a:prstGeom>
          <a:noFill/>
        </p:spPr>
        <p:txBody>
          <a:bodyPr wrap="square" rtlCol="0" anchor="t">
            <a:spAutoFit/>
          </a:bodyPr>
          <a:lstStyle/>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分层命名空间</a:t>
            </a: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持久节点和临时节点</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ZooKeeper</a:t>
            </a:r>
            <a:r>
              <a:rPr lang="zh-CN" altLang="en-US" sz="2600" b="1" dirty="0">
                <a:solidFill>
                  <a:srgbClr val="3561B4"/>
                </a:solidFill>
                <a:latin typeface="微软雅黑" panose="020B0503020204020204" pitchFamily="34" charset="-122"/>
                <a:ea typeface="微软雅黑" panose="020B0503020204020204" pitchFamily="34" charset="-122"/>
              </a:rPr>
              <a:t>元素 </a:t>
            </a:r>
            <a:r>
              <a:rPr lang="en-US" altLang="zh-CN" sz="2600" b="1" dirty="0">
                <a:solidFill>
                  <a:srgbClr val="3561B4"/>
                </a:solidFill>
                <a:latin typeface="微软雅黑" panose="020B0503020204020204" pitchFamily="34" charset="-122"/>
                <a:ea typeface="微软雅黑" panose="020B0503020204020204" pitchFamily="34" charset="-122"/>
              </a:rPr>
              <a:t>-</a:t>
            </a:r>
            <a:r>
              <a:rPr lang="zh-CN" altLang="en-US" sz="2600" dirty="0">
                <a:solidFill>
                  <a:srgbClr val="3075BA"/>
                </a:solidFill>
                <a:latin typeface="微软雅黑" panose="020B0503020204020204" pitchFamily="34" charset="-122"/>
                <a:ea typeface="微软雅黑" panose="020B0503020204020204" pitchFamily="34" charset="-122"/>
              </a:rPr>
              <a:t>数据模型和分层命名空间</a:t>
            </a:r>
            <a:endParaRPr lang="en-US" altLang="zh-CN" sz="2600" dirty="0">
              <a:solidFill>
                <a:srgbClr val="3075B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22381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705695" y="710403"/>
            <a:ext cx="4356100"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ZooKeeper's Hierarchical Name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250" y="2019248"/>
            <a:ext cx="6441982" cy="368738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14FA0D7B-7322-4D68-B14A-4B7BC71F2EFD}"/>
              </a:ext>
            </a:extLst>
          </p:cNvPr>
          <p:cNvSpPr txBox="1"/>
          <p:nvPr/>
        </p:nvSpPr>
        <p:spPr>
          <a:xfrm>
            <a:off x="845395" y="1737239"/>
            <a:ext cx="9573128" cy="1015663"/>
          </a:xfrm>
          <a:prstGeom prst="rect">
            <a:avLst/>
          </a:prstGeom>
          <a:noFill/>
        </p:spPr>
        <p:txBody>
          <a:bodyPr wrap="square" rtlCol="0" anchor="t">
            <a:spAutoFit/>
          </a:bodyPr>
          <a:lstStyle/>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分层命名空间</a:t>
            </a: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持久节点和临时节点</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dirty="0">
                <a:solidFill>
                  <a:srgbClr val="3075BA"/>
                </a:solidFill>
                <a:latin typeface="微软雅黑" panose="020B0503020204020204" pitchFamily="34" charset="-122"/>
                <a:ea typeface="微软雅黑" panose="020B0503020204020204" pitchFamily="34" charset="-122"/>
              </a:rPr>
              <a:t>数据模型和分层命名空间</a:t>
            </a:r>
            <a:endParaRPr lang="en-US" altLang="zh-CN" sz="2600" dirty="0">
              <a:solidFill>
                <a:srgbClr val="3075B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26700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五边形 11"/>
          <p:cNvSpPr/>
          <p:nvPr/>
        </p:nvSpPr>
        <p:spPr>
          <a:xfrm>
            <a:off x="705695" y="71040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45395" y="884752"/>
            <a:ext cx="9890837"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权限控制</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5" name="文本框 3">
            <a:extLst>
              <a:ext uri="{FF2B5EF4-FFF2-40B4-BE49-F238E27FC236}">
                <a16:creationId xmlns:a16="http://schemas.microsoft.com/office/drawing/2014/main" id="{6B56E56F-7BEB-4AB5-B99C-E6F75098AE02}"/>
              </a:ext>
            </a:extLst>
          </p:cNvPr>
          <p:cNvSpPr txBox="1"/>
          <p:nvPr/>
        </p:nvSpPr>
        <p:spPr>
          <a:xfrm>
            <a:off x="2380596" y="1972557"/>
            <a:ext cx="9573128" cy="961289"/>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a:ea typeface="微软雅黑"/>
              </a:rPr>
              <a:t>ACL - Access Control List - </a:t>
            </a:r>
            <a:r>
              <a:rPr lang="en-US" altLang="zh-CN" sz="2000" dirty="0" err="1">
                <a:solidFill>
                  <a:schemeClr val="tx1">
                    <a:lumMod val="75000"/>
                    <a:lumOff val="25000"/>
                  </a:schemeClr>
                </a:solidFill>
                <a:latin typeface="微软雅黑"/>
                <a:ea typeface="微软雅黑"/>
              </a:rPr>
              <a:t>访问控制列表</a:t>
            </a:r>
            <a:endParaRPr lang="en-US" altLang="zh-CN" sz="2000" dirty="0">
              <a:solidFill>
                <a:schemeClr val="tx1">
                  <a:lumMod val="75000"/>
                  <a:lumOff val="25000"/>
                </a:schemeClr>
              </a:solidFill>
              <a:latin typeface="微软雅黑"/>
              <a:ea typeface="微软雅黑"/>
            </a:endParaRPr>
          </a:p>
          <a:p>
            <a:pPr>
              <a:lnSpc>
                <a:spcPct val="150000"/>
              </a:lnSpc>
            </a:pP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scheme（权限模式</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id（授权对象</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permission（权限</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7" name="文本框 3">
            <a:extLst>
              <a:ext uri="{FF2B5EF4-FFF2-40B4-BE49-F238E27FC236}">
                <a16:creationId xmlns:a16="http://schemas.microsoft.com/office/drawing/2014/main" id="{48ED30E3-655A-4599-81E5-E2A7820A48D1}"/>
              </a:ext>
            </a:extLst>
          </p:cNvPr>
          <p:cNvSpPr txBox="1"/>
          <p:nvPr/>
        </p:nvSpPr>
        <p:spPr>
          <a:xfrm>
            <a:off x="2377756" y="3215112"/>
            <a:ext cx="9573128" cy="553998"/>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ip:192.168.0.1/24:cr</a:t>
            </a:r>
            <a:endParaRPr 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3">
            <a:extLst>
              <a:ext uri="{FF2B5EF4-FFF2-40B4-BE49-F238E27FC236}">
                <a16:creationId xmlns:a16="http://schemas.microsoft.com/office/drawing/2014/main" id="{7719F495-2D5C-476D-988D-F43ACAD28A0B}"/>
              </a:ext>
            </a:extLst>
          </p:cNvPr>
          <p:cNvSpPr txBox="1"/>
          <p:nvPr/>
        </p:nvSpPr>
        <p:spPr>
          <a:xfrm>
            <a:off x="2377755" y="3764751"/>
            <a:ext cx="9573128" cy="553998"/>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digest:tom:MiGs3Eiy1pP4rvH1Q1NwbP+oUF8=:</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cdrw</a:t>
            </a:r>
            <a:endParaRPr 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3">
            <a:extLst>
              <a:ext uri="{FF2B5EF4-FFF2-40B4-BE49-F238E27FC236}">
                <a16:creationId xmlns:a16="http://schemas.microsoft.com/office/drawing/2014/main" id="{745ED401-93CA-4A01-A621-B256EFC9FC6A}"/>
              </a:ext>
            </a:extLst>
          </p:cNvPr>
          <p:cNvSpPr txBox="1"/>
          <p:nvPr/>
        </p:nvSpPr>
        <p:spPr>
          <a:xfrm>
            <a:off x="2377754" y="4314391"/>
            <a:ext cx="9573128" cy="553998"/>
          </a:xfrm>
          <a:prstGeom prst="rect">
            <a:avLst/>
          </a:prstGeom>
          <a:noFill/>
        </p:spPr>
        <p:txBody>
          <a:bodyPr wrap="square" rtlCol="0" anchor="t">
            <a:spAutoFit/>
          </a:bodyPr>
          <a:lstStyle/>
          <a:p>
            <a:pPr>
              <a:lnSpc>
                <a:spcPct val="150000"/>
              </a:lnSpc>
            </a:pP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world:anyone</a:t>
            </a:r>
            <a:endParaRPr 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3">
            <a:extLst>
              <a:ext uri="{FF2B5EF4-FFF2-40B4-BE49-F238E27FC236}">
                <a16:creationId xmlns:a16="http://schemas.microsoft.com/office/drawing/2014/main" id="{FC467F42-4FDA-4C30-B88F-EDB6097D2FFB}"/>
              </a:ext>
            </a:extLst>
          </p:cNvPr>
          <p:cNvSpPr txBox="1"/>
          <p:nvPr/>
        </p:nvSpPr>
        <p:spPr>
          <a:xfrm>
            <a:off x="2377754" y="4852485"/>
            <a:ext cx="9573128" cy="553998"/>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super:</a:t>
            </a:r>
            <a:r>
              <a:rPr 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tom:MiGs3Eiy1pP4rvH1Q1NwbP+oUF8=:</a:t>
            </a:r>
            <a:r>
              <a:rPr lang="en-US" sz="2000" dirty="0" err="1">
                <a:solidFill>
                  <a:schemeClr val="tx1">
                    <a:lumMod val="75000"/>
                    <a:lumOff val="25000"/>
                  </a:schemeClr>
                </a:solidFill>
                <a:latin typeface="微软雅黑" panose="020B0503020204020204" pitchFamily="34" charset="-122"/>
                <a:ea typeface="微软雅黑" panose="020B0503020204020204" pitchFamily="34" charset="-122"/>
                <a:cs typeface="+mn-lt"/>
              </a:rPr>
              <a:t>cdrwa</a:t>
            </a:r>
            <a:endParaRPr 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Tree>
    <p:extLst>
      <p:ext uri="{BB962C8B-B14F-4D97-AF65-F5344CB8AC3E}">
        <p14:creationId xmlns:p14="http://schemas.microsoft.com/office/powerpoint/2010/main" val="10162697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705695" y="71040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423987" y="2116772"/>
            <a:ext cx="9573128" cy="1477328"/>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a:ea typeface="微软雅黑"/>
              </a:rPr>
              <a:t>Leader - </a:t>
            </a:r>
            <a:r>
              <a:rPr lang="en-US" altLang="zh-CN" sz="2000" dirty="0" err="1">
                <a:solidFill>
                  <a:schemeClr val="tx1">
                    <a:lumMod val="75000"/>
                    <a:lumOff val="25000"/>
                  </a:schemeClr>
                </a:solidFill>
                <a:latin typeface="微软雅黑"/>
                <a:ea typeface="微软雅黑"/>
              </a:rPr>
              <a:t>主节点</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a:ea typeface="微软雅黑"/>
              </a:rPr>
              <a:t>Follower - </a:t>
            </a:r>
            <a:r>
              <a:rPr lang="en-US" altLang="zh-CN" sz="2000" dirty="0" err="1">
                <a:solidFill>
                  <a:schemeClr val="tx1">
                    <a:lumMod val="75000"/>
                    <a:lumOff val="25000"/>
                  </a:schemeClr>
                </a:solidFill>
                <a:latin typeface="微软雅黑"/>
                <a:ea typeface="微软雅黑"/>
              </a:rPr>
              <a:t>从节点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a:ea typeface="微软雅黑"/>
              </a:rPr>
              <a:t>Observer - </a:t>
            </a:r>
            <a:r>
              <a:rPr lang="en-US" altLang="zh-CN" sz="2000" dirty="0" err="1">
                <a:solidFill>
                  <a:schemeClr val="tx1">
                    <a:lumMod val="75000"/>
                    <a:lumOff val="25000"/>
                  </a:schemeClr>
                </a:solidFill>
                <a:latin typeface="微软雅黑"/>
                <a:ea typeface="微软雅黑"/>
              </a:rPr>
              <a:t>观察节点</a:t>
            </a:r>
            <a:endParaRPr lang="en-US" altLang="zh-CN" sz="2000" dirty="0">
              <a:solidFill>
                <a:schemeClr val="tx1">
                  <a:lumMod val="75000"/>
                  <a:lumOff val="25000"/>
                </a:schemeClr>
              </a:solidFill>
              <a:latin typeface="微软雅黑"/>
              <a:ea typeface="微软雅黑"/>
            </a:endParaRPr>
          </a:p>
        </p:txBody>
      </p:sp>
      <p:sp>
        <p:nvSpPr>
          <p:cNvPr id="6" name="文本框 5"/>
          <p:cNvSpPr txBox="1"/>
          <p:nvPr/>
        </p:nvSpPr>
        <p:spPr>
          <a:xfrm>
            <a:off x="845394" y="891884"/>
            <a:ext cx="49077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角色</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24528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五边形 18"/>
          <p:cNvSpPr/>
          <p:nvPr/>
        </p:nvSpPr>
        <p:spPr>
          <a:xfrm>
            <a:off x="705695" y="4608304"/>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五边形 16"/>
          <p:cNvSpPr/>
          <p:nvPr/>
        </p:nvSpPr>
        <p:spPr>
          <a:xfrm>
            <a:off x="705695" y="710403"/>
            <a:ext cx="31170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4">
            <a:extLst>
              <a:ext uri="{FF2B5EF4-FFF2-40B4-BE49-F238E27FC236}">
                <a16:creationId xmlns:a16="http://schemas.microsoft.com/office/drawing/2014/main" id="{E9F48AEB-E799-4AD0-B199-347777A9CB80}"/>
              </a:ext>
            </a:extLst>
          </p:cNvPr>
          <p:cNvSpPr/>
          <p:nvPr/>
        </p:nvSpPr>
        <p:spPr>
          <a:xfrm>
            <a:off x="1434391" y="2272465"/>
            <a:ext cx="9277855" cy="231440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9">
            <a:extLst>
              <a:ext uri="{FF2B5EF4-FFF2-40B4-BE49-F238E27FC236}">
                <a16:creationId xmlns:a16="http://schemas.microsoft.com/office/drawing/2014/main" id="{2B273CEB-2B74-4FE9-A9AD-70702228016F}"/>
              </a:ext>
            </a:extLst>
          </p:cNvPr>
          <p:cNvCxnSpPr/>
          <p:nvPr/>
        </p:nvCxnSpPr>
        <p:spPr>
          <a:xfrm flipH="1" flipV="1">
            <a:off x="2340857" y="3401751"/>
            <a:ext cx="1059347" cy="767481"/>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F515E49-3B42-4609-8451-AF8DC7FB9855}"/>
              </a:ext>
            </a:extLst>
          </p:cNvPr>
          <p:cNvCxnSpPr/>
          <p:nvPr/>
        </p:nvCxnSpPr>
        <p:spPr>
          <a:xfrm>
            <a:off x="5777345" y="2475344"/>
            <a:ext cx="23090" cy="177800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B7B4821-A1C7-4462-8900-B10F177AE55A}"/>
              </a:ext>
            </a:extLst>
          </p:cNvPr>
          <p:cNvSpPr/>
          <p:nvPr/>
        </p:nvSpPr>
        <p:spPr>
          <a:xfrm>
            <a:off x="3172402" y="2675947"/>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3C2DFFA-29E2-4D9A-AD17-ECB5403695E8}"/>
              </a:ext>
            </a:extLst>
          </p:cNvPr>
          <p:cNvSpPr/>
          <p:nvPr/>
        </p:nvSpPr>
        <p:spPr>
          <a:xfrm>
            <a:off x="2029402" y="2675946"/>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0866ADC-B01D-40E1-86A1-A96F903DB707}"/>
              </a:ext>
            </a:extLst>
          </p:cNvPr>
          <p:cNvSpPr/>
          <p:nvPr/>
        </p:nvSpPr>
        <p:spPr>
          <a:xfrm>
            <a:off x="4315401" y="2675946"/>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文本框 11"/>
          <p:cNvSpPr txBox="1"/>
          <p:nvPr/>
        </p:nvSpPr>
        <p:spPr>
          <a:xfrm>
            <a:off x="845395" y="1684804"/>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客户端：Java C API，Curator，Shell 客户端</a:t>
            </a:r>
            <a:endParaRPr lang="en-US" altLang="zh-CN" sz="2000" dirty="0">
              <a:solidFill>
                <a:schemeClr val="tx1">
                  <a:lumMod val="75000"/>
                  <a:lumOff val="25000"/>
                </a:schemeClr>
              </a:solidFill>
              <a:latin typeface="微软雅黑"/>
              <a:ea typeface="微软雅黑"/>
            </a:endParaRPr>
          </a:p>
          <a:p>
            <a:pPr>
              <a:lnSpc>
                <a:spcPct val="150000"/>
              </a:lnSpc>
            </a:pPr>
            <a:r>
              <a:rPr lang="zh-CN" altLang="zh-CN" sz="2000" dirty="0">
                <a:solidFill>
                  <a:schemeClr val="tx1">
                    <a:lumMod val="75000"/>
                    <a:lumOff val="25000"/>
                  </a:schemeClr>
                </a:solidFill>
                <a:ea typeface="+mn-lt"/>
                <a:cs typeface="+mn-lt"/>
              </a:rPr>
              <a:t>建立连接</a:t>
            </a:r>
          </a:p>
        </p:txBody>
      </p:sp>
      <p:sp>
        <p:nvSpPr>
          <p:cNvPr id="13" name="文本框 12"/>
          <p:cNvSpPr txBox="1"/>
          <p:nvPr/>
        </p:nvSpPr>
        <p:spPr>
          <a:xfrm>
            <a:off x="845394" y="865705"/>
            <a:ext cx="49077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客户端与会话</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845394" y="5569237"/>
            <a:ext cx="5369721" cy="1015663"/>
          </a:xfrm>
          <a:prstGeom prst="rect">
            <a:avLst/>
          </a:prstGeom>
          <a:noFill/>
        </p:spPr>
        <p:txBody>
          <a:bodyPr wrap="square" rtlCol="0" anchor="t">
            <a:spAutoFit/>
          </a:bodyPr>
          <a:lstStyle/>
          <a:p>
            <a:pPr>
              <a:lnSpc>
                <a:spcPct val="150000"/>
              </a:lnSpc>
            </a:pPr>
            <a:r>
              <a:rPr lang="en-US" altLang="zh-CN" sz="2000" dirty="0" err="1">
                <a:solidFill>
                  <a:schemeClr val="tx1">
                    <a:lumMod val="75000"/>
                    <a:lumOff val="25000"/>
                  </a:schemeClr>
                </a:solidFill>
                <a:latin typeface="微软雅黑"/>
                <a:ea typeface="微软雅黑"/>
              </a:rPr>
              <a:t>节点之间互相维持心跳</a:t>
            </a:r>
            <a:r>
              <a:rPr lang="en-US" altLang="zh-CN" sz="2000" dirty="0">
                <a:solidFill>
                  <a:schemeClr val="tx1">
                    <a:lumMod val="75000"/>
                    <a:lumOff val="25000"/>
                  </a:schemeClr>
                </a:solidFill>
                <a:latin typeface="微软雅黑"/>
                <a:ea typeface="微软雅黑"/>
              </a:rPr>
              <a:t>。</a:t>
            </a:r>
          </a:p>
          <a:p>
            <a:pPr>
              <a:lnSpc>
                <a:spcPct val="150000"/>
              </a:lnSpc>
            </a:pPr>
            <a:r>
              <a:rPr lang="en-US" altLang="zh-CN" sz="2000" dirty="0" err="1">
                <a:solidFill>
                  <a:schemeClr val="tx1">
                    <a:lumMod val="75000"/>
                    <a:lumOff val="25000"/>
                  </a:schemeClr>
                </a:solidFill>
                <a:latin typeface="微软雅黑"/>
                <a:ea typeface="微软雅黑"/>
              </a:rPr>
              <a:t>客户端与节点维持会话</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断开后资源自动释放</a:t>
            </a:r>
            <a:r>
              <a:rPr lang="en-US" altLang="zh-CN" sz="2000" dirty="0">
                <a:latin typeface="微软雅黑"/>
                <a:ea typeface="微软雅黑"/>
              </a:rPr>
              <a:t>。</a:t>
            </a:r>
          </a:p>
        </p:txBody>
      </p:sp>
      <p:sp>
        <p:nvSpPr>
          <p:cNvPr id="15" name="文本框 14"/>
          <p:cNvSpPr txBox="1"/>
          <p:nvPr/>
        </p:nvSpPr>
        <p:spPr>
          <a:xfrm>
            <a:off x="845394" y="4789747"/>
            <a:ext cx="49077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故障检测</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1065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3719962"/>
            <a:ext cx="10581644" cy="1938992"/>
          </a:xfrm>
          <a:prstGeom prst="rect">
            <a:avLst/>
          </a:prstGeom>
          <a:noFill/>
        </p:spPr>
        <p:txBody>
          <a:bodyPr wrap="square" rtlCol="0">
            <a:spAutoFit/>
          </a:bodyPr>
          <a:lstStyle/>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Atomicity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原子性：</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多个写操作纳入一个原子事务，出错时中止并全部丢弃。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Consistency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一致性：从应用层面指数据有一个预期的有效状态。</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Isolation</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隔离性：并发执行的多个事务相互隔离。  </a:t>
            </a:r>
            <a:r>
              <a:rPr lang="en-US" altLang="zh-CN" sz="2000" u="sng" dirty="0">
                <a:solidFill>
                  <a:srgbClr val="1993EF"/>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000" u="sng" dirty="0">
                <a:solidFill>
                  <a:srgbClr val="1993EF"/>
                </a:solidFill>
                <a:latin typeface="微软雅黑" panose="020B0503020204020204" pitchFamily="34" charset="-122"/>
                <a:ea typeface="微软雅黑" panose="020B0503020204020204" pitchFamily="34" charset="-122"/>
              </a:rPr>
              <a:t> </a:t>
            </a:r>
            <a:r>
              <a:rPr lang="zh-CN" altLang="en-US" sz="2000" u="sng" dirty="0">
                <a:solidFill>
                  <a:srgbClr val="1993EF"/>
                </a:solidFill>
                <a:latin typeface="微软雅黑" panose="020B0503020204020204" pitchFamily="34" charset="-122"/>
                <a:ea typeface="微软雅黑" panose="020B0503020204020204" pitchFamily="34" charset="-122"/>
              </a:rPr>
              <a:t>隔离级别</a:t>
            </a:r>
            <a:endParaRPr lang="en-US" altLang="zh-CN" sz="2000" u="sng" dirty="0">
              <a:solidFill>
                <a:srgbClr val="1993EF"/>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Durability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持久性：事务一旦提交成功，就永久生效。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3133614"/>
            <a:ext cx="2842836"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ACID – </a:t>
            </a:r>
            <a:r>
              <a:rPr lang="zh-CN" altLang="en-US" sz="2600" b="1" dirty="0">
                <a:solidFill>
                  <a:srgbClr val="3561B4"/>
                </a:solidFill>
                <a:latin typeface="微软雅黑" panose="020B0503020204020204" pitchFamily="34" charset="-122"/>
                <a:ea typeface="微软雅黑" panose="020B0503020204020204" pitchFamily="34" charset="-122"/>
              </a:rPr>
              <a:t>安全保证</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5395" y="1158719"/>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事务作为一个抽象层，将应用程序的多个读，写操作捆绑在一起形成一个逻辑单元，从而简化了应用层的处理逻辑 。</a:t>
            </a:r>
            <a:endParaRPr lang="en-US" altLang="zh-CN" sz="2000" dirty="0">
              <a:solidFill>
                <a:schemeClr val="tx1">
                  <a:lumMod val="75000"/>
                  <a:lumOff val="25000"/>
                </a:schemeClr>
              </a:solidFill>
              <a:latin typeface="微软雅黑"/>
              <a:ea typeface="微软雅黑"/>
            </a:endParaRPr>
          </a:p>
        </p:txBody>
      </p:sp>
      <p:sp>
        <p:nvSpPr>
          <p:cNvPr id="7" name="文本框 6"/>
          <p:cNvSpPr txBox="1"/>
          <p:nvPr/>
        </p:nvSpPr>
        <p:spPr>
          <a:xfrm>
            <a:off x="845395" y="56951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事务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85462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705695" y="3986004"/>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a:off x="705695" y="71040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420195" y="1782274"/>
            <a:ext cx="2939205" cy="142885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create /path data</a:t>
            </a:r>
            <a:endParaRPr lang="zh-CN" altLang="zh-CN" sz="2000" dirty="0">
              <a:solidFill>
                <a:schemeClr val="tx1">
                  <a:lumMod val="75000"/>
                  <a:lumOff val="25000"/>
                </a:schemeClr>
              </a:solidFill>
              <a:ea typeface="等线"/>
            </a:endParaRPr>
          </a:p>
          <a:p>
            <a:pPr>
              <a:lnSpc>
                <a:spcPct val="150000"/>
              </a:lnSpc>
            </a:pPr>
            <a:r>
              <a:rPr lang="zh-CN" altLang="en-US" sz="2000" dirty="0">
                <a:solidFill>
                  <a:schemeClr val="tx1">
                    <a:lumMod val="75000"/>
                    <a:lumOff val="25000"/>
                  </a:schemeClr>
                </a:solidFill>
                <a:latin typeface="微软雅黑"/>
                <a:ea typeface="微软雅黑"/>
              </a:rPr>
              <a:t>delete /path</a:t>
            </a:r>
            <a:endParaRPr lang="zh-CN" altLang="zh-CN" sz="2000" dirty="0">
              <a:solidFill>
                <a:schemeClr val="tx1">
                  <a:lumMod val="75000"/>
                  <a:lumOff val="25000"/>
                </a:schemeClr>
              </a:solidFill>
              <a:ea typeface="等线"/>
            </a:endParaRPr>
          </a:p>
          <a:p>
            <a:pPr>
              <a:lnSpc>
                <a:spcPct val="150000"/>
              </a:lnSpc>
            </a:pPr>
            <a:r>
              <a:rPr lang="zh-CN" altLang="en-US" sz="2000" dirty="0">
                <a:solidFill>
                  <a:schemeClr val="tx1">
                    <a:lumMod val="75000"/>
                    <a:lumOff val="25000"/>
                  </a:schemeClr>
                </a:solidFill>
                <a:latin typeface="微软雅黑"/>
                <a:ea typeface="微软雅黑"/>
              </a:rPr>
              <a:t>exists /path</a:t>
            </a:r>
            <a:endParaRPr lang="zh-CN" altLang="zh-CN" sz="2000" dirty="0">
              <a:solidFill>
                <a:schemeClr val="tx1">
                  <a:lumMod val="75000"/>
                  <a:lumOff val="25000"/>
                </a:schemeClr>
              </a:solidFill>
              <a:ea typeface="等线"/>
            </a:endParaRPr>
          </a:p>
        </p:txBody>
      </p:sp>
      <p:sp>
        <p:nvSpPr>
          <p:cNvPr id="5" name="文本框 4"/>
          <p:cNvSpPr txBox="1"/>
          <p:nvPr/>
        </p:nvSpPr>
        <p:spPr>
          <a:xfrm>
            <a:off x="2420195" y="4907543"/>
            <a:ext cx="6812705" cy="1015663"/>
          </a:xfrm>
          <a:prstGeom prst="rect">
            <a:avLst/>
          </a:prstGeom>
          <a:noFill/>
        </p:spPr>
        <p:txBody>
          <a:bodyPr wrap="square" rtlCol="0">
            <a:spAutoFit/>
          </a:bodyPr>
          <a:lstStyle/>
          <a:p>
            <a:pPr>
              <a:lnSpc>
                <a:spcPct val="150000"/>
              </a:lnSpc>
            </a:pPr>
            <a:r>
              <a:rPr lang="en-US" altLang="zh-CN" sz="2000" dirty="0" err="1">
                <a:solidFill>
                  <a:schemeClr val="tx1">
                    <a:lumMod val="75000"/>
                    <a:lumOff val="25000"/>
                  </a:schemeClr>
                </a:solidFill>
                <a:latin typeface="微软雅黑"/>
                <a:ea typeface="微软雅黑"/>
              </a:rPr>
              <a:t>zxid：每个操作赋予一个单调递增的事务</a:t>
            </a:r>
            <a:r>
              <a:rPr lang="en-US" altLang="zh-CN" sz="2000" dirty="0">
                <a:solidFill>
                  <a:schemeClr val="tx1">
                    <a:lumMod val="75000"/>
                    <a:lumOff val="25000"/>
                  </a:schemeClr>
                </a:solidFill>
                <a:latin typeface="微软雅黑"/>
                <a:ea typeface="微软雅黑"/>
              </a:rPr>
              <a:t> ID</a:t>
            </a:r>
          </a:p>
          <a:p>
            <a:pPr>
              <a:lnSpc>
                <a:spcPct val="150000"/>
              </a:lnSpc>
            </a:pPr>
            <a:r>
              <a:rPr lang="en-US" altLang="zh-CN" sz="2000" dirty="0" err="1">
                <a:solidFill>
                  <a:schemeClr val="tx1">
                    <a:lumMod val="75000"/>
                    <a:lumOff val="25000"/>
                  </a:schemeClr>
                </a:solidFill>
                <a:latin typeface="微软雅黑"/>
                <a:ea typeface="微软雅黑"/>
              </a:rPr>
              <a:t>cversion：版本号</a:t>
            </a:r>
            <a:endParaRPr lang="en-US" altLang="zh-CN" sz="2000" dirty="0">
              <a:solidFill>
                <a:schemeClr val="tx1">
                  <a:lumMod val="75000"/>
                  <a:lumOff val="25000"/>
                </a:schemeClr>
              </a:solidFill>
              <a:latin typeface="微软雅黑"/>
              <a:ea typeface="微软雅黑"/>
            </a:endParaRPr>
          </a:p>
        </p:txBody>
      </p:sp>
      <p:sp>
        <p:nvSpPr>
          <p:cNvPr id="8" name="文本框 7"/>
          <p:cNvSpPr txBox="1"/>
          <p:nvPr/>
        </p:nvSpPr>
        <p:spPr>
          <a:xfrm>
            <a:off x="845394" y="929787"/>
            <a:ext cx="4907705" cy="492443"/>
          </a:xfrm>
          <a:prstGeom prst="rect">
            <a:avLst/>
          </a:prstGeom>
          <a:noFill/>
        </p:spPr>
        <p:txBody>
          <a:bodyPr wrap="square" rtlCol="0">
            <a:spAutoFit/>
          </a:bodyPr>
          <a:lstStyle/>
          <a:p>
            <a:r>
              <a:rPr lang="en-US" altLang="zh-CN" sz="2600" dirty="0">
                <a:solidFill>
                  <a:srgbClr val="3561B4"/>
                </a:solidFill>
                <a:latin typeface="微软雅黑" panose="020B0503020204020204" pitchFamily="34" charset="-122"/>
                <a:ea typeface="微软雅黑" panose="020B0503020204020204" pitchFamily="34" charset="-122"/>
              </a:rPr>
              <a:t>API</a:t>
            </a:r>
          </a:p>
        </p:txBody>
      </p:sp>
      <p:sp>
        <p:nvSpPr>
          <p:cNvPr id="9" name="文本框 8"/>
          <p:cNvSpPr txBox="1"/>
          <p:nvPr/>
        </p:nvSpPr>
        <p:spPr>
          <a:xfrm>
            <a:off x="845394" y="4157616"/>
            <a:ext cx="33329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操作全序</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509595" y="1782274"/>
            <a:ext cx="2939205" cy="142885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setData /path data</a:t>
            </a:r>
            <a:endParaRPr lang="zh-CN" altLang="zh-CN" sz="2000" dirty="0">
              <a:solidFill>
                <a:schemeClr val="tx1">
                  <a:lumMod val="75000"/>
                  <a:lumOff val="25000"/>
                </a:schemeClr>
              </a:solidFill>
              <a:ea typeface="等线"/>
            </a:endParaRPr>
          </a:p>
          <a:p>
            <a:pPr>
              <a:lnSpc>
                <a:spcPct val="150000"/>
              </a:lnSpc>
            </a:pPr>
            <a:r>
              <a:rPr lang="zh-CN" altLang="en-US" sz="2000" dirty="0">
                <a:solidFill>
                  <a:schemeClr val="tx1">
                    <a:lumMod val="75000"/>
                    <a:lumOff val="25000"/>
                  </a:schemeClr>
                </a:solidFill>
                <a:latin typeface="微软雅黑"/>
                <a:ea typeface="微软雅黑"/>
              </a:rPr>
              <a:t>getData /path</a:t>
            </a:r>
            <a:endParaRPr lang="zh-CN" altLang="zh-CN" sz="2000" dirty="0">
              <a:solidFill>
                <a:schemeClr val="tx1">
                  <a:lumMod val="75000"/>
                  <a:lumOff val="25000"/>
                </a:schemeClr>
              </a:solidFill>
              <a:ea typeface="等线"/>
            </a:endParaRPr>
          </a:p>
          <a:p>
            <a:pPr>
              <a:lnSpc>
                <a:spcPct val="150000"/>
              </a:lnSpc>
            </a:pPr>
            <a:r>
              <a:rPr lang="zh-CN" altLang="en-US" sz="2000" dirty="0">
                <a:solidFill>
                  <a:schemeClr val="tx1">
                    <a:lumMod val="75000"/>
                    <a:lumOff val="25000"/>
                  </a:schemeClr>
                </a:solidFill>
                <a:latin typeface="微软雅黑"/>
                <a:ea typeface="微软雅黑"/>
              </a:rPr>
              <a:t>getChildren /path</a:t>
            </a:r>
            <a:endParaRPr lang="zh-CN" altLang="zh-CN" sz="2000" dirty="0">
              <a:solidFill>
                <a:schemeClr val="tx1">
                  <a:lumMod val="75000"/>
                  <a:lumOff val="25000"/>
                </a:schemeClr>
              </a:solidFill>
              <a:ea typeface="等线"/>
            </a:endParaRPr>
          </a:p>
        </p:txBody>
      </p:sp>
    </p:spTree>
    <p:extLst>
      <p:ext uri="{BB962C8B-B14F-4D97-AF65-F5344CB8AC3E}">
        <p14:creationId xmlns:p14="http://schemas.microsoft.com/office/powerpoint/2010/main" val="24970088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705695" y="3605004"/>
            <a:ext cx="48442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a:off x="705695" y="710403"/>
            <a:ext cx="48442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45395" y="1786738"/>
            <a:ext cx="10581644" cy="961289"/>
          </a:xfrm>
          <a:prstGeom prst="rect">
            <a:avLst/>
          </a:prstGeom>
          <a:noFill/>
        </p:spPr>
        <p:txBody>
          <a:bodyPr wrap="square" rtlCol="0" anchor="t">
            <a:spAutoFit/>
          </a:bodyPr>
          <a:lstStyle/>
          <a:p>
            <a:pPr>
              <a:lnSpc>
                <a:spcPct val="150000"/>
              </a:lnSpc>
            </a:pPr>
            <a:r>
              <a:rPr lang="en-US" altLang="zh-CN" sz="2000" dirty="0" err="1">
                <a:solidFill>
                  <a:schemeClr val="tx1">
                    <a:lumMod val="75000"/>
                    <a:lumOff val="25000"/>
                  </a:schemeClr>
                </a:solidFill>
                <a:latin typeface="微软雅黑"/>
                <a:ea typeface="微软雅黑"/>
              </a:rPr>
              <a:t>通知订阅机制：客户端监控节点的变化</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直到其他客户端何时加入集群</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是否发生故障</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无需频繁轮询</a:t>
            </a:r>
            <a:r>
              <a:rPr lang="en-US" altLang="zh-CN" sz="2000" dirty="0">
                <a:solidFill>
                  <a:schemeClr val="tx1">
                    <a:lumMod val="75000"/>
                    <a:lumOff val="25000"/>
                  </a:schemeClr>
                </a:solidFill>
                <a:latin typeface="微软雅黑"/>
                <a:ea typeface="微软雅黑"/>
              </a:rPr>
              <a:t>。</a:t>
            </a:r>
          </a:p>
        </p:txBody>
      </p:sp>
      <p:sp>
        <p:nvSpPr>
          <p:cNvPr id="5" name="文本框 4"/>
          <p:cNvSpPr txBox="1"/>
          <p:nvPr/>
        </p:nvSpPr>
        <p:spPr>
          <a:xfrm>
            <a:off x="845395" y="4654503"/>
            <a:ext cx="10581644" cy="861774"/>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a:ea typeface="微软雅黑"/>
              </a:rPr>
              <a:t>服务发现：当需要某项服务时，应该连接哪个 </a:t>
            </a:r>
            <a:r>
              <a:rPr lang="en-US" altLang="zh-CN" sz="2000" dirty="0">
                <a:solidFill>
                  <a:schemeClr val="tx1">
                    <a:lumMod val="75000"/>
                    <a:lumOff val="25000"/>
                  </a:schemeClr>
                </a:solidFill>
                <a:latin typeface="微软雅黑"/>
                <a:ea typeface="微软雅黑"/>
              </a:rPr>
              <a:t>IP</a:t>
            </a:r>
            <a:r>
              <a:rPr lang="zh-CN" altLang="en-US" sz="2000" dirty="0">
                <a:solidFill>
                  <a:schemeClr val="tx1">
                    <a:lumMod val="75000"/>
                    <a:lumOff val="25000"/>
                  </a:schemeClr>
                </a:solidFill>
                <a:latin typeface="微软雅黑"/>
                <a:ea typeface="微软雅黑"/>
              </a:rPr>
              <a:t>：注册，询问。</a:t>
            </a:r>
            <a:endParaRPr lang="en-US" altLang="zh-CN" sz="2000" dirty="0">
              <a:solidFill>
                <a:schemeClr val="tx1">
                  <a:lumMod val="75000"/>
                  <a:lumOff val="25000"/>
                </a:schemeClr>
              </a:solidFill>
              <a:latin typeface="微软雅黑"/>
              <a:ea typeface="微软雅黑"/>
            </a:endParaRPr>
          </a:p>
          <a:p>
            <a:pPr>
              <a:lnSpc>
                <a:spcPct val="150000"/>
              </a:lnSpc>
            </a:pPr>
            <a:r>
              <a:rPr lang="zh-CN" altLang="en-US" sz="2000" dirty="0">
                <a:solidFill>
                  <a:schemeClr val="tx1">
                    <a:lumMod val="75000"/>
                    <a:lumOff val="25000"/>
                  </a:schemeClr>
                </a:solidFill>
                <a:latin typeface="微软雅黑"/>
                <a:ea typeface="微软雅黑"/>
              </a:rPr>
              <a:t>成员服务：确定哪些节点处于集群中的有效成员，帮助集群达成共识。</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5394" y="934251"/>
            <a:ext cx="4907705" cy="492443"/>
          </a:xfrm>
          <a:prstGeom prst="rect">
            <a:avLst/>
          </a:prstGeom>
          <a:noFill/>
        </p:spPr>
        <p:txBody>
          <a:bodyPr wrap="square" rtlCol="0">
            <a:spAutoFit/>
          </a:bodyPr>
          <a:lstStyle/>
          <a:p>
            <a:r>
              <a:rPr lang="en-US" altLang="zh-CN" sz="2600" dirty="0">
                <a:solidFill>
                  <a:srgbClr val="3561B4"/>
                </a:solidFill>
                <a:latin typeface="微软雅黑" panose="020B0503020204020204" pitchFamily="34" charset="-122"/>
                <a:ea typeface="微软雅黑" panose="020B0503020204020204" pitchFamily="34" charset="-122"/>
              </a:rPr>
              <a:t>Watcher </a:t>
            </a:r>
            <a:r>
              <a:rPr lang="zh-CN" altLang="en-US" sz="2600" dirty="0">
                <a:solidFill>
                  <a:srgbClr val="3561B4"/>
                </a:solidFill>
                <a:latin typeface="微软雅黑" panose="020B0503020204020204" pitchFamily="34" charset="-122"/>
                <a:ea typeface="微软雅黑" panose="020B0503020204020204" pitchFamily="34" charset="-122"/>
              </a:rPr>
              <a:t>机制 / 更改通知</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4" y="3802016"/>
            <a:ext cx="33329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服务发现 </a:t>
            </a:r>
            <a:r>
              <a:rPr lang="en-US" altLang="zh-CN" sz="2600" dirty="0">
                <a:solidFill>
                  <a:srgbClr val="3561B4"/>
                </a:solidFill>
                <a:latin typeface="微软雅黑" panose="020B0503020204020204" pitchFamily="34" charset="-122"/>
                <a:ea typeface="微软雅黑" panose="020B0503020204020204" pitchFamily="34" charset="-122"/>
              </a:rPr>
              <a:t>/ </a:t>
            </a:r>
            <a:r>
              <a:rPr lang="zh-CN" altLang="en-US" sz="2600" dirty="0">
                <a:solidFill>
                  <a:srgbClr val="3561B4"/>
                </a:solidFill>
                <a:latin typeface="微软雅黑" panose="020B0503020204020204" pitchFamily="34" charset="-122"/>
                <a:ea typeface="微软雅黑" panose="020B0503020204020204" pitchFamily="34" charset="-122"/>
              </a:rPr>
              <a:t>成员服务</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44634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五边形 10"/>
          <p:cNvSpPr/>
          <p:nvPr/>
        </p:nvSpPr>
        <p:spPr>
          <a:xfrm>
            <a:off x="705695" y="257957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五边形 11"/>
          <p:cNvSpPr/>
          <p:nvPr/>
        </p:nvSpPr>
        <p:spPr>
          <a:xfrm>
            <a:off x="705695" y="946906"/>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a:off x="705695" y="4212240"/>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43304" y="1126929"/>
            <a:ext cx="9573128"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内存数据</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43304" y="4392263"/>
            <a:ext cx="9573128"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快照</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3304" y="2759596"/>
            <a:ext cx="9573128"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事务日志</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2811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5395" y="884752"/>
            <a:ext cx="9890837"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Example</a:t>
            </a:r>
            <a:r>
              <a:rPr lang="zh-CN" altLang="en-US" sz="2600" b="1" dirty="0">
                <a:solidFill>
                  <a:srgbClr val="3561B4"/>
                </a:solidFill>
                <a:latin typeface="微软雅黑" panose="020B0503020204020204" pitchFamily="34" charset="-122"/>
                <a:ea typeface="微软雅黑" panose="020B0503020204020204" pitchFamily="34" charset="-122"/>
              </a:rPr>
              <a:t>：通过</a:t>
            </a:r>
            <a:r>
              <a:rPr lang="en-US" altLang="zh-CN" sz="2600" b="1" dirty="0">
                <a:solidFill>
                  <a:srgbClr val="3561B4"/>
                </a:solidFill>
                <a:latin typeface="微软雅黑" panose="020B0503020204020204" pitchFamily="34" charset="-122"/>
                <a:ea typeface="微软雅黑" panose="020B0503020204020204" pitchFamily="34" charset="-122"/>
              </a:rPr>
              <a:t>Shell</a:t>
            </a:r>
            <a:r>
              <a:rPr lang="zh-CN" altLang="en-US" sz="2600" b="1" dirty="0">
                <a:solidFill>
                  <a:srgbClr val="3561B4"/>
                </a:solidFill>
                <a:latin typeface="微软雅黑" panose="020B0503020204020204" pitchFamily="34" charset="-122"/>
                <a:ea typeface="微软雅黑" panose="020B0503020204020204" pitchFamily="34" charset="-122"/>
              </a:rPr>
              <a:t>实现主从模式</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0023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21595" y="752454"/>
            <a:ext cx="10140105" cy="1292662"/>
          </a:xfrm>
          <a:prstGeom prst="rect">
            <a:avLst/>
          </a:prstGeom>
          <a:noFill/>
        </p:spPr>
        <p:txBody>
          <a:bodyPr wrap="square" rtlCol="0">
            <a:spAutoFit/>
          </a:bodyPr>
          <a:lstStyle/>
          <a:p>
            <a:pPr>
              <a:lnSpc>
                <a:spcPct val="150000"/>
              </a:lnSpc>
            </a:pPr>
            <a:r>
              <a:rPr lang="en-US" altLang="zh-CN" sz="2600" b="1" dirty="0">
                <a:solidFill>
                  <a:srgbClr val="3561B4"/>
                </a:solidFill>
                <a:latin typeface="微软雅黑" panose="020B0503020204020204" pitchFamily="34" charset="-122"/>
                <a:ea typeface="微软雅黑" panose="020B0503020204020204" pitchFamily="34" charset="-122"/>
              </a:rPr>
              <a:t>ZooKeeper</a:t>
            </a:r>
            <a:r>
              <a:rPr lang="zh-CN" altLang="en-US" sz="2600" b="1" dirty="0">
                <a:solidFill>
                  <a:srgbClr val="3561B4"/>
                </a:solidFill>
                <a:latin typeface="微软雅黑" panose="020B0503020204020204" pitchFamily="34" charset="-122"/>
                <a:ea typeface="微软雅黑" panose="020B0503020204020204" pitchFamily="34" charset="-122"/>
              </a:rPr>
              <a:t>除了满足在假设的模型下期望的解决问题，在实际当中有哪些应用呢？</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238" y="2637054"/>
            <a:ext cx="2431811" cy="129585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5037" y="4416120"/>
            <a:ext cx="2578551" cy="1034106"/>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4495" y="2574274"/>
            <a:ext cx="2342305" cy="1229711"/>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79904" y="4575647"/>
            <a:ext cx="3216096" cy="821131"/>
          </a:xfrm>
          <a:prstGeom prst="rect">
            <a:avLst/>
          </a:prstGeom>
        </p:spPr>
      </p:pic>
      <p:sp>
        <p:nvSpPr>
          <p:cNvPr id="9" name="文本框 8"/>
          <p:cNvSpPr txBox="1"/>
          <p:nvPr/>
        </p:nvSpPr>
        <p:spPr>
          <a:xfrm flipH="1">
            <a:off x="10044082" y="2574274"/>
            <a:ext cx="1384300" cy="1200329"/>
          </a:xfrm>
          <a:prstGeom prst="rect">
            <a:avLst/>
          </a:prstGeom>
          <a:noFill/>
        </p:spPr>
        <p:txBody>
          <a:bodyPr wrap="square" rtlCol="0">
            <a:spAutoFit/>
          </a:bodyPr>
          <a:lstStyle/>
          <a:p>
            <a:r>
              <a:rPr lang="en-US" altLang="zh-CN" sz="720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72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902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45395" y="745052"/>
            <a:ext cx="10140105" cy="621773"/>
          </a:xfrm>
          <a:prstGeom prst="rect">
            <a:avLst/>
          </a:prstGeom>
          <a:noFill/>
        </p:spPr>
        <p:txBody>
          <a:bodyPr wrap="square" rtlCol="0">
            <a:spAutoFit/>
          </a:bodyPr>
          <a:lstStyle/>
          <a:p>
            <a:pPr>
              <a:lnSpc>
                <a:spcPct val="150000"/>
              </a:lnSpc>
            </a:pPr>
            <a:r>
              <a:rPr lang="en-US" altLang="zh-CN" sz="2600" b="1" dirty="0">
                <a:solidFill>
                  <a:srgbClr val="3561B4"/>
                </a:solidFill>
                <a:latin typeface="微软雅黑" panose="020B0503020204020204" pitchFamily="34" charset="-122"/>
                <a:ea typeface="微软雅黑" panose="020B0503020204020204" pitchFamily="34" charset="-122"/>
              </a:rPr>
              <a:t>Configurator</a:t>
            </a:r>
            <a:r>
              <a:rPr lang="zh-CN" altLang="en-US" sz="2600" b="1" dirty="0">
                <a:solidFill>
                  <a:srgbClr val="3561B4"/>
                </a:solidFill>
                <a:latin typeface="微软雅黑" panose="020B0503020204020204" pitchFamily="34" charset="-122"/>
                <a:ea typeface="微软雅黑" panose="020B0503020204020204" pitchFamily="34" charset="-122"/>
              </a:rPr>
              <a:t>注册中心应用</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88836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262784" y="4025900"/>
            <a:ext cx="3319616" cy="2507915"/>
          </a:xfrm>
          <a:prstGeom prst="rect">
            <a:avLst/>
          </a:prstGeom>
        </p:spPr>
      </p:pic>
      <p:sp>
        <p:nvSpPr>
          <p:cNvPr id="4" name="文本框 3"/>
          <p:cNvSpPr txBox="1"/>
          <p:nvPr/>
        </p:nvSpPr>
        <p:spPr>
          <a:xfrm>
            <a:off x="845394" y="1582283"/>
            <a:ext cx="10406805" cy="2862322"/>
          </a:xfrm>
          <a:prstGeom prst="rect">
            <a:avLst/>
          </a:prstGeom>
          <a:noFill/>
        </p:spPr>
        <p:txBody>
          <a:bodyPr wrap="square" rtlCol="0">
            <a:spAutoFit/>
          </a:bodyPr>
          <a:lstStyle/>
          <a:p>
            <a:pPr algn="just">
              <a:lnSpc>
                <a:spcPct val="150000"/>
              </a:lnSpc>
            </a:pPr>
            <a:r>
              <a:rPr lang="zh-CN" altLang="en-US" sz="2000" dirty="0">
                <a:solidFill>
                  <a:schemeClr val="tx1">
                    <a:lumMod val="75000"/>
                    <a:lumOff val="25000"/>
                  </a:schemeClr>
                </a:solidFill>
                <a:latin typeface="微软雅黑"/>
                <a:ea typeface="微软雅黑"/>
              </a:rPr>
              <a:t>通常在初期的版本，</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用 </a:t>
            </a:r>
            <a:r>
              <a:rPr lang="en-US" altLang="zh-CN" sz="2000" dirty="0">
                <a:solidFill>
                  <a:schemeClr val="tx1">
                    <a:lumMod val="75000"/>
                    <a:lumOff val="25000"/>
                  </a:schemeClr>
                </a:solidFill>
                <a:latin typeface="微软雅黑"/>
                <a:ea typeface="微软雅黑"/>
              </a:rPr>
              <a:t>ZooKeeper </a:t>
            </a:r>
            <a:r>
              <a:rPr lang="zh-CN" altLang="en-US" sz="2000" dirty="0">
                <a:solidFill>
                  <a:schemeClr val="tx1">
                    <a:lumMod val="75000"/>
                    <a:lumOff val="25000"/>
                  </a:schemeClr>
                </a:solidFill>
                <a:latin typeface="微软雅黑"/>
                <a:ea typeface="微软雅黑"/>
              </a:rPr>
              <a:t>解决做分布式协调服务是一个不错的选择，</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到较高版本时，</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也有部分大型系统选择放弃 </a:t>
            </a:r>
            <a:r>
              <a:rPr lang="en-US" altLang="zh-CN" sz="2000" dirty="0">
                <a:solidFill>
                  <a:schemeClr val="tx1">
                    <a:lumMod val="75000"/>
                    <a:lumOff val="25000"/>
                  </a:schemeClr>
                </a:solidFill>
                <a:latin typeface="微软雅黑"/>
                <a:ea typeface="微软雅黑"/>
              </a:rPr>
              <a:t>ZooKeeper</a:t>
            </a:r>
            <a:r>
              <a:rPr lang="zh-CN" altLang="en-US" sz="2000" dirty="0">
                <a:solidFill>
                  <a:schemeClr val="tx1">
                    <a:lumMod val="75000"/>
                    <a:lumOff val="25000"/>
                  </a:schemeClr>
                </a:solidFill>
                <a:latin typeface="微软雅黑"/>
                <a:ea typeface="微软雅黑"/>
              </a:rPr>
              <a:t>，选择自己开发这一部分以保持更高的可定制化和针对性的优化。</a:t>
            </a:r>
            <a:endParaRPr lang="en-US" altLang="zh-CN" sz="2000" dirty="0">
              <a:solidFill>
                <a:schemeClr val="tx1">
                  <a:lumMod val="75000"/>
                  <a:lumOff val="25000"/>
                </a:schemeClr>
              </a:solidFill>
              <a:latin typeface="微软雅黑"/>
              <a:ea typeface="微软雅黑"/>
            </a:endParaRPr>
          </a:p>
          <a:p>
            <a:pPr algn="just">
              <a:lnSpc>
                <a:spcPct val="150000"/>
              </a:lnSpc>
            </a:pPr>
            <a:r>
              <a:rPr lang="zh-CN" altLang="en-US" sz="2000" dirty="0">
                <a:solidFill>
                  <a:schemeClr val="tx1">
                    <a:lumMod val="75000"/>
                    <a:lumOff val="25000"/>
                  </a:schemeClr>
                </a:solidFill>
                <a:latin typeface="微软雅黑"/>
                <a:ea typeface="微软雅黑"/>
              </a:rPr>
              <a:t>大部分数据系统主要还是专注于数据写入、存储、</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读取上的优化，</a:t>
            </a:r>
            <a:r>
              <a:rPr lang="en-US" altLang="zh-CN" sz="2000" dirty="0">
                <a:solidFill>
                  <a:schemeClr val="tx1">
                    <a:lumMod val="75000"/>
                    <a:lumOff val="25000"/>
                  </a:schemeClr>
                </a:solidFill>
                <a:latin typeface="微软雅黑"/>
                <a:ea typeface="微软雅黑"/>
              </a:rPr>
              <a:t> ZooKeeper </a:t>
            </a:r>
            <a:r>
              <a:rPr lang="zh-CN" altLang="en-US" sz="2000" dirty="0">
                <a:solidFill>
                  <a:schemeClr val="tx1">
                    <a:lumMod val="75000"/>
                    <a:lumOff val="25000"/>
                  </a:schemeClr>
                </a:solidFill>
                <a:latin typeface="微软雅黑"/>
                <a:ea typeface="微软雅黑"/>
              </a:rPr>
              <a:t>这种分布式协调系统只是解决了分布式系统中存在的竞争，协调等问题，</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分布式系统中还需要面对各种各样的其他挑战。</a:t>
            </a:r>
            <a:endParaRPr lang="en-US" altLang="zh-CN" sz="2000" dirty="0">
              <a:solidFill>
                <a:schemeClr val="tx1">
                  <a:lumMod val="75000"/>
                  <a:lumOff val="25000"/>
                </a:schemeClr>
              </a:solidFill>
              <a:latin typeface="微软雅黑"/>
              <a:ea typeface="微软雅黑"/>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总结</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2699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02026" y="3925957"/>
            <a:ext cx="8895521" cy="242684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22104" y="3977462"/>
            <a:ext cx="6788426" cy="1324"/>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922104" y="5219741"/>
            <a:ext cx="6788426" cy="1"/>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922104" y="5864087"/>
            <a:ext cx="6788426" cy="1036"/>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882224" y="3978786"/>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112812" y="457568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701208" y="5219741"/>
            <a:ext cx="394989"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5096197" y="4574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845395" y="53628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隔离级别</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2" name="圆角矩形 1"/>
          <p:cNvSpPr/>
          <p:nvPr/>
        </p:nvSpPr>
        <p:spPr>
          <a:xfrm>
            <a:off x="845395" y="1295400"/>
            <a:ext cx="2872290"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读</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提交</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（防止脏读和脏写）</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五边形 2"/>
          <p:cNvSpPr/>
          <p:nvPr/>
        </p:nvSpPr>
        <p:spPr>
          <a:xfrm>
            <a:off x="842220" y="2809655"/>
            <a:ext cx="3267417" cy="779706"/>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2">
                    <a:lumMod val="75000"/>
                  </a:schemeClr>
                </a:solidFill>
                <a:latin typeface="微软雅黑" panose="020B0503020204020204" pitchFamily="34" charset="-122"/>
                <a:ea typeface="微软雅黑" panose="020B0503020204020204" pitchFamily="34" charset="-122"/>
              </a:rPr>
              <a:t>锁，版本</a:t>
            </a:r>
          </a:p>
        </p:txBody>
      </p:sp>
      <p:sp>
        <p:nvSpPr>
          <p:cNvPr id="19" name="圆角矩形 18"/>
          <p:cNvSpPr/>
          <p:nvPr/>
        </p:nvSpPr>
        <p:spPr>
          <a:xfrm>
            <a:off x="4352870" y="1295400"/>
            <a:ext cx="2872290"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可重复读</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（防止读倾斜）</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五边形 19"/>
          <p:cNvSpPr/>
          <p:nvPr/>
        </p:nvSpPr>
        <p:spPr>
          <a:xfrm>
            <a:off x="4349695" y="2809655"/>
            <a:ext cx="3267417" cy="779706"/>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2">
                    <a:lumMod val="75000"/>
                  </a:schemeClr>
                </a:solidFill>
                <a:latin typeface="微软雅黑" panose="020B0503020204020204" pitchFamily="34" charset="-122"/>
                <a:ea typeface="微软雅黑" panose="020B0503020204020204" pitchFamily="34" charset="-122"/>
              </a:rPr>
              <a:t>快照级别隔离</a:t>
            </a:r>
          </a:p>
        </p:txBody>
      </p:sp>
      <p:sp>
        <p:nvSpPr>
          <p:cNvPr id="21" name="圆角矩形 20"/>
          <p:cNvSpPr/>
          <p:nvPr/>
        </p:nvSpPr>
        <p:spPr>
          <a:xfrm>
            <a:off x="7860344" y="1295400"/>
            <a:ext cx="3180695"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串行化</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（防止所有竞争条件）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五边形 21"/>
          <p:cNvSpPr/>
          <p:nvPr/>
        </p:nvSpPr>
        <p:spPr>
          <a:xfrm>
            <a:off x="7857170" y="2809655"/>
            <a:ext cx="3582355" cy="779706"/>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2">
                    <a:lumMod val="75000"/>
                  </a:schemeClr>
                </a:solidFill>
                <a:latin typeface="微软雅黑" panose="020B0503020204020204" pitchFamily="34" charset="-122"/>
                <a:ea typeface="微软雅黑" panose="020B0503020204020204" pitchFamily="34" charset="-122"/>
              </a:rPr>
              <a:t>串行执行，两阶段加锁，</a:t>
            </a:r>
            <a:endParaRPr lang="en-US" altLang="zh-CN" sz="1600" dirty="0">
              <a:solidFill>
                <a:schemeClr val="accent2">
                  <a:lumMod val="75000"/>
                </a:schemeClr>
              </a:solidFill>
              <a:latin typeface="微软雅黑" panose="020B0503020204020204" pitchFamily="34" charset="-122"/>
              <a:ea typeface="微软雅黑" panose="020B0503020204020204" pitchFamily="34" charset="-122"/>
            </a:endParaRPr>
          </a:p>
          <a:p>
            <a:pPr algn="ctr"/>
            <a:r>
              <a:rPr lang="zh-CN" altLang="en-US" sz="1600" dirty="0">
                <a:solidFill>
                  <a:schemeClr val="accent2">
                    <a:lumMod val="75000"/>
                  </a:schemeClr>
                </a:solidFill>
                <a:latin typeface="微软雅黑" panose="020B0503020204020204" pitchFamily="34" charset="-122"/>
                <a:ea typeface="微软雅黑" panose="020B0503020204020204" pitchFamily="34" charset="-122"/>
              </a:rPr>
              <a:t>可串行化的快照隔离</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6317" y="1625600"/>
            <a:ext cx="540000" cy="5400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9269" y="1625600"/>
            <a:ext cx="540000" cy="540000"/>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27547" y="1625600"/>
            <a:ext cx="540000" cy="540000"/>
          </a:xfrm>
          <a:prstGeom prst="rect">
            <a:avLst/>
          </a:prstGeom>
        </p:spPr>
      </p:pic>
    </p:spTree>
    <p:extLst>
      <p:ext uri="{BB962C8B-B14F-4D97-AF65-F5344CB8AC3E}">
        <p14:creationId xmlns:p14="http://schemas.microsoft.com/office/powerpoint/2010/main" val="2503718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72048" y="1895177"/>
            <a:ext cx="691445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单节点系统最大的问题？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grpSp>
        <p:nvGrpSpPr>
          <p:cNvPr id="7" name="组合 6"/>
          <p:cNvGrpSpPr/>
          <p:nvPr/>
        </p:nvGrpSpPr>
        <p:grpSpPr>
          <a:xfrm>
            <a:off x="2747061" y="3265151"/>
            <a:ext cx="1841500" cy="1841500"/>
            <a:chOff x="3873500" y="4358668"/>
            <a:chExt cx="1841500" cy="1841500"/>
          </a:xfrm>
        </p:grpSpPr>
        <p:sp>
          <p:nvSpPr>
            <p:cNvPr id="3" name="椭圆 2"/>
            <p:cNvSpPr/>
            <p:nvPr/>
          </p:nvSpPr>
          <p:spPr>
            <a:xfrm>
              <a:off x="3873500" y="4358668"/>
              <a:ext cx="1841500" cy="1841500"/>
            </a:xfrm>
            <a:prstGeom prst="ellipse">
              <a:avLst/>
            </a:prstGeom>
            <a:noFill/>
            <a:ln w="476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977173" y="4462341"/>
              <a:ext cx="1634155" cy="1634155"/>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pc="300" dirty="0">
                  <a:solidFill>
                    <a:srgbClr val="FF5050"/>
                  </a:solidFill>
                  <a:latin typeface="微软雅黑" panose="020B0503020204020204" pitchFamily="34" charset="-122"/>
                  <a:ea typeface="微软雅黑" panose="020B0503020204020204" pitchFamily="34" charset="-122"/>
                </a:rPr>
                <a:t>单点</a:t>
              </a:r>
              <a:endParaRPr lang="en-US" altLang="zh-CN" sz="2800" spc="300" dirty="0">
                <a:solidFill>
                  <a:srgbClr val="FF5050"/>
                </a:solidFill>
                <a:latin typeface="微软雅黑" panose="020B0503020204020204" pitchFamily="34" charset="-122"/>
                <a:ea typeface="微软雅黑" panose="020B0503020204020204" pitchFamily="34" charset="-122"/>
              </a:endParaRPr>
            </a:p>
            <a:p>
              <a:pPr algn="ctr"/>
              <a:r>
                <a:rPr lang="zh-CN" altLang="en-US" sz="2800" spc="300" dirty="0">
                  <a:solidFill>
                    <a:srgbClr val="FF5050"/>
                  </a:solidFill>
                  <a:latin typeface="微软雅黑" panose="020B0503020204020204" pitchFamily="34" charset="-122"/>
                  <a:ea typeface="微软雅黑" panose="020B0503020204020204" pitchFamily="34" charset="-122"/>
                </a:rPr>
                <a:t>问题</a:t>
              </a:r>
            </a:p>
          </p:txBody>
        </p:sp>
      </p:grpSp>
    </p:spTree>
    <p:extLst>
      <p:ext uri="{BB962C8B-B14F-4D97-AF65-F5344CB8AC3E}">
        <p14:creationId xmlns:p14="http://schemas.microsoft.com/office/powerpoint/2010/main" val="196514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zh-CN" altLang="en-US" sz="5000" b="1" spc="600" dirty="0">
                <a:solidFill>
                  <a:schemeClr val="bg1"/>
                </a:solidFill>
                <a:latin typeface="微软雅黑" panose="020B0503020204020204" pitchFamily="34" charset="-122"/>
                <a:ea typeface="微软雅黑" panose="020B0503020204020204" pitchFamily="34" charset="-122"/>
              </a:rPr>
              <a:t>多节点数据系统</a:t>
            </a:r>
          </a:p>
        </p:txBody>
      </p:sp>
    </p:spTree>
    <p:extLst>
      <p:ext uri="{BB962C8B-B14F-4D97-AF65-F5344CB8AC3E}">
        <p14:creationId xmlns:p14="http://schemas.microsoft.com/office/powerpoint/2010/main" val="3451519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5458" y="626347"/>
            <a:ext cx="10581644"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复制</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34271" y="1365012"/>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提高可用性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降低访问延迟</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提高吞吐量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圆角矩形 1"/>
          <p:cNvSpPr/>
          <p:nvPr/>
        </p:nvSpPr>
        <p:spPr>
          <a:xfrm>
            <a:off x="6327971" y="136501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方</a:t>
            </a:r>
            <a:endParaRPr lang="en-US" altLang="zh-CN" sz="2600" dirty="0">
              <a:solidFill>
                <a:srgbClr val="3075BA"/>
              </a:solidFill>
              <a:latin typeface="微软雅黑" panose="020B0503020204020204" pitchFamily="34" charset="-122"/>
              <a:ea typeface="微软雅黑" panose="020B0503020204020204" pitchFamily="34" charset="-122"/>
            </a:endParaRPr>
          </a:p>
          <a:p>
            <a:pPr algn="ctr"/>
            <a:r>
              <a:rPr lang="zh-CN" altLang="en-US" sz="2600" dirty="0">
                <a:solidFill>
                  <a:srgbClr val="3075BA"/>
                </a:solidFill>
                <a:latin typeface="微软雅黑" panose="020B0503020204020204" pitchFamily="34" charset="-122"/>
                <a:ea typeface="微软雅黑" panose="020B0503020204020204" pitchFamily="34" charset="-122"/>
              </a:rPr>
              <a:t>案</a:t>
            </a:r>
          </a:p>
        </p:txBody>
      </p:sp>
      <p:sp>
        <p:nvSpPr>
          <p:cNvPr id="13" name="文本框 12"/>
          <p:cNvSpPr txBox="1"/>
          <p:nvPr/>
        </p:nvSpPr>
        <p:spPr>
          <a:xfrm>
            <a:off x="7429701" y="1365012"/>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无主节点复制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主从复制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982831" y="136501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优势</a:t>
            </a:r>
          </a:p>
        </p:txBody>
      </p:sp>
    </p:spTree>
    <p:extLst>
      <p:ext uri="{BB962C8B-B14F-4D97-AF65-F5344CB8AC3E}">
        <p14:creationId xmlns:p14="http://schemas.microsoft.com/office/powerpoint/2010/main" val="17032522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2083</TotalTime>
  <Words>5078</Words>
  <Application>Microsoft Office PowerPoint</Application>
  <PresentationFormat>宽屏</PresentationFormat>
  <Paragraphs>586</Paragraphs>
  <Slides>56</Slides>
  <Notes>52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56</vt:i4>
      </vt:variant>
    </vt:vector>
  </HeadingPairs>
  <TitlesOfParts>
    <vt:vector size="67" baseType="lpstr">
      <vt:lpstr>游ゴシック</vt:lpstr>
      <vt:lpstr>等线</vt:lpstr>
      <vt:lpstr>等线 Light</vt:lpstr>
      <vt:lpstr>华文仿宋</vt:lpstr>
      <vt:lpstr>宋体</vt:lpstr>
      <vt:lpstr>微软雅黑</vt:lpstr>
      <vt:lpstr>Arial</vt:lpstr>
      <vt:lpstr>Calibri</vt:lpstr>
      <vt:lpstr>Lobster</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卫中 朱</dc:creator>
  <cp:lastModifiedBy>卫中 朱</cp:lastModifiedBy>
  <cp:revision>2479</cp:revision>
  <dcterms:created xsi:type="dcterms:W3CDTF">2019-05-04T05:38:13Z</dcterms:created>
  <dcterms:modified xsi:type="dcterms:W3CDTF">2019-09-16T13:05:00Z</dcterms:modified>
</cp:coreProperties>
</file>