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9"/>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359" r:id="rId28"/>
    <p:sldId id="268" r:id="rId29"/>
    <p:sldId id="324" r:id="rId30"/>
    <p:sldId id="269" r:id="rId31"/>
    <p:sldId id="290" r:id="rId32"/>
    <p:sldId id="283" r:id="rId33"/>
    <p:sldId id="360" r:id="rId34"/>
    <p:sldId id="361" r:id="rId35"/>
    <p:sldId id="362" r:id="rId36"/>
    <p:sldId id="270" r:id="rId37"/>
    <p:sldId id="271" r:id="rId38"/>
    <p:sldId id="326" r:id="rId39"/>
    <p:sldId id="319" r:id="rId40"/>
    <p:sldId id="343" r:id="rId41"/>
    <p:sldId id="272" r:id="rId42"/>
    <p:sldId id="312" r:id="rId43"/>
    <p:sldId id="320" r:id="rId44"/>
    <p:sldId id="329" r:id="rId45"/>
    <p:sldId id="273" r:id="rId46"/>
    <p:sldId id="327" r:id="rId47"/>
    <p:sldId id="328" r:id="rId48"/>
    <p:sldId id="330" r:id="rId49"/>
    <p:sldId id="346" r:id="rId50"/>
    <p:sldId id="364" r:id="rId51"/>
    <p:sldId id="348" r:id="rId52"/>
    <p:sldId id="317" r:id="rId53"/>
    <p:sldId id="277" r:id="rId54"/>
    <p:sldId id="278" r:id="rId55"/>
    <p:sldId id="349" r:id="rId56"/>
    <p:sldId id="350" r:id="rId57"/>
    <p:sldId id="351" r:id="rId58"/>
    <p:sldId id="352" r:id="rId59"/>
    <p:sldId id="353" r:id="rId60"/>
    <p:sldId id="354" r:id="rId61"/>
    <p:sldId id="355" r:id="rId62"/>
    <p:sldId id="356" r:id="rId63"/>
    <p:sldId id="357" r:id="rId64"/>
    <p:sldId id="358" r:id="rId65"/>
    <p:sldId id="321" r:id="rId66"/>
    <p:sldId id="322" r:id="rId67"/>
    <p:sldId id="291" r:id="rId68"/>
  </p:sldIdLst>
  <p:sldSz cx="12192000" cy="6858000"/>
  <p:notesSz cx="6858000" cy="154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0C6"/>
    <a:srgbClr val="33CC33"/>
    <a:srgbClr val="4B91D1"/>
    <a:srgbClr val="55833D"/>
    <a:srgbClr val="679150"/>
    <a:srgbClr val="FF5050"/>
    <a:srgbClr val="FFFCF3"/>
    <a:srgbClr val="FFF9E7"/>
    <a:srgbClr val="EEEEEE"/>
    <a:srgbClr val="FFF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49" autoAdjust="0"/>
  </p:normalViewPr>
  <p:slideViewPr>
    <p:cSldViewPr snapToGrid="0">
      <p:cViewPr varScale="1">
        <p:scale>
          <a:sx n="69" d="100"/>
          <a:sy n="69" d="100"/>
        </p:scale>
        <p:origin x="564" y="48"/>
      </p:cViewPr>
      <p:guideLst>
        <p:guide orient="horz" pos="4320"/>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056951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265396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394224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4176190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3586764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32788737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1298597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1698173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52</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65</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67</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6777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06016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335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147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77178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2290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350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054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089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9545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629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81269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579691"/>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579691"/>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579691"/>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579691"/>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76" y="3717066"/>
            <a:ext cx="7624863" cy="2632070"/>
          </a:xfrm>
          <a:prstGeom prst="rect">
            <a:avLst/>
          </a:prstGeom>
        </p:spPr>
      </p:pic>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205513" y="4625005"/>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25005"/>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196" y="1359638"/>
            <a:ext cx="6761608" cy="2772139"/>
          </a:xfrm>
          <a:prstGeom prst="rect">
            <a:avLst/>
          </a:prstGeom>
        </p:spPr>
      </p:pic>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508" y="2447753"/>
            <a:ext cx="8170983" cy="4056413"/>
          </a:xfrm>
          <a:prstGeom prst="rect">
            <a:avLst/>
          </a:prstGeom>
        </p:spPr>
      </p:pic>
    </p:spTree>
    <p:extLst>
      <p:ext uri="{BB962C8B-B14F-4D97-AF65-F5344CB8AC3E}">
        <p14:creationId xmlns:p14="http://schemas.microsoft.com/office/powerpoint/2010/main" val="279342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640551"/>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417648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743258"/>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2202587"/>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73862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250815"/>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5395" y="1325585"/>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07" y="1474475"/>
            <a:ext cx="9014586" cy="3234363"/>
          </a:xfrm>
          <a:prstGeom prst="rect">
            <a:avLst/>
          </a:prstGeom>
        </p:spPr>
      </p:pic>
    </p:spTree>
    <p:extLst>
      <p:ext uri="{BB962C8B-B14F-4D97-AF65-F5344CB8AC3E}">
        <p14:creationId xmlns:p14="http://schemas.microsoft.com/office/powerpoint/2010/main" val="176127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07" y="1474474"/>
            <a:ext cx="9014586" cy="3234363"/>
          </a:xfrm>
          <a:prstGeom prst="rect">
            <a:avLst/>
          </a:prstGeom>
        </p:spPr>
      </p:pic>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4271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07" y="1474474"/>
            <a:ext cx="9014586" cy="3234363"/>
          </a:xfrm>
          <a:prstGeom prst="rect">
            <a:avLst/>
          </a:prstGeom>
        </p:spPr>
      </p:pic>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1939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707" y="1474474"/>
            <a:ext cx="9014586" cy="3234363"/>
          </a:xfrm>
          <a:prstGeom prst="rect">
            <a:avLst/>
          </a:prstGeom>
        </p:spPr>
      </p:pic>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082369" y="5217045"/>
            <a:ext cx="9436532" cy="961289"/>
          </a:xfrm>
          <a:prstGeom prst="rect">
            <a:avLst/>
          </a:prstGeom>
          <a:noFill/>
        </p:spPr>
        <p:txBody>
          <a:bodyPr wrap="square" rtlCol="0">
            <a:spAutoFit/>
          </a:bodyPr>
          <a:lstStyle/>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a:t>
            </a:r>
            <a:r>
              <a:rPr lang="zh-CN" altLang="en-US" sz="2000" i="1" dirty="0">
                <a:solidFill>
                  <a:schemeClr val="tx1">
                    <a:lumMod val="75000"/>
                    <a:lumOff val="25000"/>
                  </a:schemeClr>
                </a:solidFill>
                <a:latin typeface="微软雅黑" panose="020B0503020204020204" pitchFamily="34" charset="-122"/>
                <a:ea typeface="微软雅黑" panose="020B0503020204020204" pitchFamily="34" charset="-122"/>
              </a:rPr>
              <a:t>是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887581" y="49862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611941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961289"/>
          </a:xfrm>
          <a:prstGeom prst="rect">
            <a:avLst/>
          </a:prstGeom>
          <a:noFill/>
        </p:spPr>
        <p:txBody>
          <a:bodyPr wrap="square" rtlCol="0" anchor="t">
            <a:spAutoFit/>
          </a:bodyPr>
          <a:lstStyle/>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887581" y="983060"/>
            <a:ext cx="930769" cy="14773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FF5050"/>
                </a:solidFill>
                <a:latin typeface="微软雅黑" panose="020B0503020204020204" pitchFamily="34" charset="-122"/>
                <a:ea typeface="微软雅黑" panose="020B0503020204020204" pitchFamily="34" charset="-122"/>
              </a:rPr>
              <a:t>缺陷</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95" y="2901661"/>
            <a:ext cx="8593610" cy="3182249"/>
          </a:xfrm>
          <a:prstGeom prst="rect">
            <a:avLst/>
          </a:prstGeom>
        </p:spPr>
      </p:pic>
    </p:spTree>
    <p:extLst>
      <p:ext uri="{BB962C8B-B14F-4D97-AF65-F5344CB8AC3E}">
        <p14:creationId xmlns:p14="http://schemas.microsoft.com/office/powerpoint/2010/main" val="3562123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共同的设计思想：通过全序关系广播（原子广播）来实现共识。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rgbClr val="C7F0C6">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33CC33"/>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33CC33"/>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806602"/>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1772646" y="4536202"/>
            <a:ext cx="9160397"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235146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需满足以下两个条件：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89" y="4700655"/>
            <a:ext cx="458619" cy="458619"/>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a:ln>
              <a:noFill/>
            </a:ln>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390" y="3560331"/>
            <a:ext cx="8179220" cy="2895749"/>
          </a:xfrm>
          <a:prstGeom prst="rect">
            <a:avLst/>
          </a:prstGeom>
        </p:spPr>
      </p:pic>
    </p:spTree>
    <p:extLst>
      <p:ext uri="{BB962C8B-B14F-4D97-AF65-F5344CB8AC3E}">
        <p14:creationId xmlns:p14="http://schemas.microsoft.com/office/powerpoint/2010/main" val="3231138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3144410"/>
            <a:ext cx="10452100" cy="163432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3337985"/>
            <a:ext cx="9982636" cy="1585049"/>
          </a:xfrm>
          <a:prstGeom prst="rect">
            <a:avLst/>
          </a:prstGeom>
          <a:noFill/>
        </p:spPr>
        <p:txBody>
          <a:bodyPr wrap="square" rtlCol="0" anchor="t">
            <a:spAutoFit/>
          </a:bodyPr>
          <a:lstStyle/>
          <a:p>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2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2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en-US" altLang="zh-CN" sz="22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799" y="3144410"/>
            <a:ext cx="148167" cy="1634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54373"/>
            <a:ext cx="3997739" cy="1332580"/>
          </a:xfrm>
          <a:prstGeom prst="rect">
            <a:avLst/>
          </a:prstGeom>
        </p:spPr>
      </p:pic>
    </p:spTree>
    <p:extLst>
      <p:ext uri="{BB962C8B-B14F-4D97-AF65-F5344CB8AC3E}">
        <p14:creationId xmlns:p14="http://schemas.microsoft.com/office/powerpoint/2010/main" val="2435103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712433"/>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操作全序</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3308781"/>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94" y="2351266"/>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多节点 </a:t>
            </a:r>
            <a:r>
              <a:rPr lang="en-US" altLang="zh-CN" sz="2000" dirty="0">
                <a:solidFill>
                  <a:srgbClr val="3075BA"/>
                </a:solidFill>
                <a:latin typeface="微软雅黑" panose="020B0503020204020204" pitchFamily="34" charset="-122"/>
                <a:ea typeface="微软雅黑" panose="020B0503020204020204" pitchFamily="34" charset="-122"/>
              </a:rPr>
              <a:t>/ </a:t>
            </a:r>
            <a:r>
              <a:rPr lang="zh-CN" altLang="en-US" sz="2000" dirty="0">
                <a:solidFill>
                  <a:srgbClr val="3075BA"/>
                </a:solidFill>
                <a:latin typeface="微软雅黑" panose="020B0503020204020204" pitchFamily="34" charset="-122"/>
                <a:ea typeface="微软雅黑" panose="020B0503020204020204" pitchFamily="34" charset="-122"/>
              </a:rPr>
              <a:t>多副本</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50967"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723900" y="3936938"/>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高性能</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47"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4533279"/>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0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22"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504" y="2723553"/>
            <a:ext cx="5356728" cy="30661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984889"/>
            <a:ext cx="9573128" cy="1477328"/>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分层命名空间：树形结构</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持久节点：数据持久化</a:t>
            </a:r>
            <a:endParaRPr lang="en-US" altLang="zh-CN" sz="2000" dirty="0">
              <a:solidFill>
                <a:schemeClr val="tx1">
                  <a:lumMod val="75000"/>
                  <a:lumOff val="25000"/>
                </a:schemeClr>
              </a:solidFill>
              <a:latin typeface="微软雅黑"/>
              <a:ea typeface="微软雅黑"/>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临时节点：与客户端会话绑定</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3095028"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r>
              <a:rPr lang="en-US" altLang="zh-CN" sz="2600" dirty="0">
                <a:solidFill>
                  <a:srgbClr val="3561B4"/>
                </a:solidFill>
                <a:latin typeface="微软雅黑" panose="020B0503020204020204" pitchFamily="34" charset="-122"/>
                <a:ea typeface="微软雅黑" panose="020B0503020204020204" pitchFamily="34" charset="-122"/>
              </a:rPr>
              <a:t>ACL</a:t>
            </a:r>
          </a:p>
        </p:txBody>
      </p:sp>
      <p:sp>
        <p:nvSpPr>
          <p:cNvPr id="13" name="矩形 12"/>
          <p:cNvSpPr/>
          <p:nvPr/>
        </p:nvSpPr>
        <p:spPr>
          <a:xfrm>
            <a:off x="845395" y="2182299"/>
            <a:ext cx="10452100" cy="359034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4859" y="2375875"/>
            <a:ext cx="9982636" cy="3247043"/>
          </a:xfrm>
          <a:prstGeom prst="rect">
            <a:avLst/>
          </a:prstGeom>
          <a:noFill/>
        </p:spPr>
        <p:txBody>
          <a:bodyPr wrap="square" rtlCol="0" anchor="t">
            <a:spAutoFit/>
          </a:bodyPr>
          <a:lstStyle/>
          <a:p>
            <a:r>
              <a:rPr lang="en-US" altLang="zh-CN" sz="2200" b="1" dirty="0">
                <a:solidFill>
                  <a:schemeClr val="tx1">
                    <a:lumMod val="75000"/>
                    <a:lumOff val="25000"/>
                  </a:schemeClr>
                </a:solidFill>
                <a:latin typeface="Arial" panose="020B0604020202020204" pitchFamily="34" charset="0"/>
                <a:ea typeface="微软雅黑"/>
                <a:cs typeface="Arial" panose="020B0604020202020204" pitchFamily="34" charset="0"/>
              </a:rPr>
              <a:t>scheme:id:permission</a:t>
            </a:r>
            <a:endParaRPr lang="en-US" altLang="zh-CN" sz="2200" b="1"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权限模式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权限对象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a:t>
            </a:r>
            <a:endPar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endParaRPr lang="en-US" altLang="zh-CN" sz="20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world:anyone</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15" name="矩形 14"/>
          <p:cNvSpPr/>
          <p:nvPr/>
        </p:nvSpPr>
        <p:spPr>
          <a:xfrm>
            <a:off x="845394" y="2182299"/>
            <a:ext cx="148167" cy="35903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30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p:nvSpPr>
        <p:spPr>
          <a:xfrm>
            <a:off x="705695" y="710403"/>
            <a:ext cx="3754987"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45395" y="1732510"/>
            <a:ext cx="5157840" cy="1015663"/>
          </a:xfrm>
          <a:prstGeom prst="rect">
            <a:avLst/>
          </a:prstGeom>
          <a:noFill/>
        </p:spPr>
        <p:txBody>
          <a:bodyPr wrap="square" rtlCol="0" anchor="t">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角色：</a:t>
            </a:r>
            <a:r>
              <a:rPr lang="en-US" altLang="zh-CN" sz="2000" dirty="0">
                <a:solidFill>
                  <a:schemeClr val="tx1">
                    <a:lumMod val="75000"/>
                    <a:lumOff val="25000"/>
                  </a:schemeClr>
                </a:solidFill>
                <a:latin typeface="微软雅黑"/>
                <a:ea typeface="微软雅黑"/>
              </a:rPr>
              <a:t>Leader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Follower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Observer</a:t>
            </a:r>
          </a:p>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客户端：Java，C，Curator，Shell</a:t>
            </a:r>
            <a:endParaRPr lang="en-US" altLang="zh-CN" sz="2000" dirty="0">
              <a:solidFill>
                <a:schemeClr val="tx1">
                  <a:lumMod val="75000"/>
                  <a:lumOff val="25000"/>
                </a:schemeClr>
              </a:solidFill>
              <a:latin typeface="微软雅黑"/>
              <a:ea typeface="微软雅黑"/>
            </a:endParaRP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8325015" y="1296190"/>
            <a:ext cx="3188473" cy="1360547"/>
            <a:chOff x="8325015" y="1296190"/>
            <a:chExt cx="3188473" cy="1360547"/>
          </a:xfrm>
        </p:grpSpPr>
        <p:sp>
          <p:nvSpPr>
            <p:cNvPr id="4" name="云形标注 3"/>
            <p:cNvSpPr/>
            <p:nvPr/>
          </p:nvSpPr>
          <p:spPr>
            <a:xfrm>
              <a:off x="8325015" y="1296190"/>
              <a:ext cx="3188473" cy="1360547"/>
            </a:xfrm>
            <a:prstGeom prst="cloudCallou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4">
              <a:extLst>
                <a:ext uri="{FF2B5EF4-FFF2-40B4-BE49-F238E27FC236}">
                  <a16:creationId xmlns:a16="http://schemas.microsoft.com/office/drawing/2014/main" id="{C3F0B939-9219-442E-98F4-01D949FEDEFD}"/>
                </a:ext>
              </a:extLst>
            </p:cNvPr>
            <p:cNvSpPr txBox="1"/>
            <p:nvPr/>
          </p:nvSpPr>
          <p:spPr>
            <a:xfrm>
              <a:off x="8772941" y="1579879"/>
              <a:ext cx="2371095"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节点之间互相维持心跳客户端与节点维持会话</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5277" t="4369" r="50901" b="3973"/>
          <a:stretch/>
        </p:blipFill>
        <p:spPr>
          <a:xfrm>
            <a:off x="2343227" y="2917793"/>
            <a:ext cx="2847975" cy="3559207"/>
          </a:xfrm>
          <a:prstGeom prst="rect">
            <a:avLst/>
          </a:prstGeom>
        </p:spPr>
      </p:pic>
      <p:grpSp>
        <p:nvGrpSpPr>
          <p:cNvPr id="2" name="组合 1"/>
          <p:cNvGrpSpPr/>
          <p:nvPr/>
        </p:nvGrpSpPr>
        <p:grpSpPr>
          <a:xfrm>
            <a:off x="6096000" y="3016626"/>
            <a:ext cx="3823251" cy="3559207"/>
            <a:chOff x="6096000" y="3016626"/>
            <a:chExt cx="3823251" cy="3559207"/>
          </a:xfrm>
        </p:grpSpPr>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51248" t="6868" r="14930" b="1473"/>
            <a:stretch/>
          </p:blipFill>
          <p:spPr>
            <a:xfrm>
              <a:off x="7071276" y="3016626"/>
              <a:ext cx="2847975" cy="3559207"/>
            </a:xfrm>
            <a:prstGeom prst="rect">
              <a:avLst/>
            </a:prstGeom>
          </p:spPr>
        </p:pic>
        <p:sp>
          <p:nvSpPr>
            <p:cNvPr id="5" name="圆角矩形 4"/>
            <p:cNvSpPr/>
            <p:nvPr/>
          </p:nvSpPr>
          <p:spPr>
            <a:xfrm>
              <a:off x="6096000" y="3122535"/>
              <a:ext cx="45719" cy="334494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239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130598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5" name="矩形 4"/>
          <p:cNvSpPr/>
          <p:nvPr/>
        </p:nvSpPr>
        <p:spPr>
          <a:xfrm>
            <a:off x="845395" y="2182299"/>
            <a:ext cx="10452100" cy="328024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4859" y="2375875"/>
            <a:ext cx="9982636" cy="2908489"/>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create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delete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exists /path</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setData /path data</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getData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getChildren /path</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845394" y="2182299"/>
            <a:ext cx="148167" cy="32802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97927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客户端监控</a:t>
            </a:r>
            <a:r>
              <a:rPr lang="zh-CN" altLang="en-US" sz="2000" dirty="0">
                <a:solidFill>
                  <a:schemeClr val="tx1">
                    <a:lumMod val="75000"/>
                    <a:lumOff val="25000"/>
                  </a:schemeClr>
                </a:solidFill>
                <a:latin typeface="微软雅黑"/>
                <a:ea typeface="微软雅黑"/>
              </a:rPr>
              <a:t>订阅</a:t>
            </a:r>
            <a:r>
              <a:rPr lang="en-US" altLang="zh-CN" sz="2000" dirty="0" err="1">
                <a:solidFill>
                  <a:schemeClr val="tx1">
                    <a:lumMod val="75000"/>
                    <a:lumOff val="25000"/>
                  </a:schemeClr>
                </a:solidFill>
                <a:latin typeface="微软雅黑"/>
                <a:ea typeface="微软雅黑"/>
              </a:rPr>
              <a:t>节点的变化</a:t>
            </a:r>
            <a:r>
              <a:rPr lang="zh-CN" altLang="en-US" sz="2000" dirty="0">
                <a:solidFill>
                  <a:schemeClr val="tx1">
                    <a:lumMod val="75000"/>
                    <a:lumOff val="25000"/>
                  </a:schemeClr>
                </a:solidFill>
                <a:latin typeface="微软雅黑"/>
                <a:ea typeface="微软雅黑"/>
              </a:rPr>
              <a:t>，节点数据更新，删除等动作会进行通知。</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例如：监控</a:t>
            </a:r>
            <a:r>
              <a:rPr lang="en-US" altLang="zh-CN" sz="2000" dirty="0">
                <a:solidFill>
                  <a:schemeClr val="tx1">
                    <a:lumMod val="75000"/>
                    <a:lumOff val="25000"/>
                  </a:schemeClr>
                </a:solidFill>
                <a:latin typeface="微软雅黑"/>
                <a:ea typeface="微软雅黑"/>
              </a:rPr>
              <a:t>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83738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a:t>
            </a:r>
            <a:r>
              <a:rPr lang="zh-CN" altLang="en-US" sz="2000" dirty="0">
                <a:solidFill>
                  <a:srgbClr val="4B91D1"/>
                </a:solidFill>
                <a:latin typeface="微软雅黑"/>
                <a:ea typeface="微软雅黑"/>
              </a:rPr>
              <a:t>注册 </a:t>
            </a:r>
            <a:r>
              <a:rPr lang="en-US" altLang="zh-CN" sz="2000" dirty="0">
                <a:solidFill>
                  <a:srgbClr val="4B91D1"/>
                </a:solidFill>
                <a:latin typeface="微软雅黑"/>
                <a:ea typeface="微软雅黑"/>
              </a:rPr>
              <a:t>-&gt; </a:t>
            </a:r>
            <a:r>
              <a:rPr lang="zh-CN" altLang="en-US" sz="2000" dirty="0">
                <a:solidFill>
                  <a:srgbClr val="4B91D1"/>
                </a:solidFill>
                <a:latin typeface="微软雅黑"/>
                <a:ea typeface="微软雅黑"/>
              </a:rPr>
              <a:t>询问</a:t>
            </a:r>
            <a:endParaRPr lang="en-US" altLang="zh-CN" sz="2000" dirty="0">
              <a:solidFill>
                <a:srgbClr val="4B91D1"/>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713172"/>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893195"/>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786738"/>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所有数据存储在内存中，保证高性能</a:t>
            </a:r>
            <a:r>
              <a:rPr lang="en-US" altLang="zh-CN" sz="2000" dirty="0">
                <a:solidFill>
                  <a:schemeClr val="tx1">
                    <a:lumMod val="75000"/>
                    <a:lumOff val="25000"/>
                  </a:schemeClr>
                </a:solidFill>
                <a:latin typeface="微软雅黑"/>
                <a:ea typeface="微软雅黑"/>
              </a:rPr>
              <a:t>。</a:t>
            </a:r>
          </a:p>
        </p:txBody>
      </p:sp>
      <p:sp>
        <p:nvSpPr>
          <p:cNvPr id="9" name="文本框 8"/>
          <p:cNvSpPr txBox="1"/>
          <p:nvPr/>
        </p:nvSpPr>
        <p:spPr>
          <a:xfrm>
            <a:off x="845395" y="3456113"/>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保存在磁盘上的多个日志文件，保证数据持久化，内容为顺序写入的事务执行命令，所有节点保持一致</a:t>
            </a:r>
            <a:r>
              <a:rPr lang="en-US" altLang="zh-CN" sz="2000" dirty="0">
                <a:solidFill>
                  <a:schemeClr val="tx1">
                    <a:lumMod val="75000"/>
                    <a:lumOff val="25000"/>
                  </a:schemeClr>
                </a:solidFill>
                <a:latin typeface="微软雅黑"/>
                <a:ea typeface="微软雅黑"/>
              </a:rPr>
              <a:t>。</a:t>
            </a:r>
          </a:p>
        </p:txBody>
      </p:sp>
      <p:sp>
        <p:nvSpPr>
          <p:cNvPr id="10" name="文本框 9"/>
          <p:cNvSpPr txBox="1"/>
          <p:nvPr/>
        </p:nvSpPr>
        <p:spPr>
          <a:xfrm>
            <a:off x="845395" y="5589964"/>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存储在磁盘上，便于节点间快速同步数据，定时或定量生成快照</a:t>
            </a:r>
            <a:r>
              <a:rPr lang="en-US" altLang="zh-CN" sz="2000" dirty="0">
                <a:solidFill>
                  <a:schemeClr val="tx1">
                    <a:lumMod val="75000"/>
                    <a:lumOff val="25000"/>
                  </a:schemeClr>
                </a:solidFill>
                <a:latin typeface="微软雅黑"/>
                <a:ea typeface="微软雅黑"/>
              </a:rPr>
              <a:t>。</a:t>
            </a:r>
          </a:p>
        </p:txBody>
      </p:sp>
    </p:spTree>
    <p:extLst>
      <p:ext uri="{BB962C8B-B14F-4D97-AF65-F5344CB8AC3E}">
        <p14:creationId xmlns:p14="http://schemas.microsoft.com/office/powerpoint/2010/main" val="3815281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634439" y="3163632"/>
            <a:ext cx="6581123"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 </a:t>
            </a:r>
            <a:r>
              <a:rPr lang="en-US" altLang="zh-CN" sz="2600" b="1" dirty="0">
                <a:solidFill>
                  <a:srgbClr val="3561B4"/>
                </a:solidFill>
                <a:latin typeface="微软雅黑" panose="020B0503020204020204" pitchFamily="34" charset="-122"/>
                <a:ea typeface="微软雅黑" panose="020B0503020204020204" pitchFamily="34" charset="-122"/>
              </a:rPr>
              <a:t>Shell </a:t>
            </a:r>
            <a:r>
              <a:rPr lang="zh-CN" altLang="en-US" sz="2600" b="1" dirty="0">
                <a:solidFill>
                  <a:srgbClr val="3561B4"/>
                </a:solidFill>
                <a:latin typeface="微软雅黑" panose="020B0503020204020204" pitchFamily="34" charset="-122"/>
                <a:ea typeface="微软雅黑" panose="020B0503020204020204" pitchFamily="34" charset="-122"/>
              </a:rPr>
              <a:t>客户端实现主从模式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51065"/>
            <a:ext cx="9562525" cy="5262979"/>
          </a:xfrm>
          <a:prstGeom prst="rect">
            <a:avLst/>
          </a:prstGeom>
          <a:noFill/>
        </p:spPr>
        <p:txBody>
          <a:bodyPr wrap="square" rtlCol="0" anchor="t">
            <a:spAutoFit/>
          </a:bodyPr>
          <a:lstStyle/>
          <a:p>
            <a:r>
              <a:rPr lang="en-US" altLang="zh-CN" sz="1600" dirty="0">
                <a:latin typeface="Arial" panose="020B0604020202020204" pitchFamily="34" charset="0"/>
                <a:cs typeface="Arial" panose="020B0604020202020204" pitchFamily="34" charset="0"/>
              </a:rPr>
              <a:t>[zozo@VM_0_17_centos bin]$ ./zkCli.sh</a:t>
            </a:r>
          </a:p>
          <a:p>
            <a:r>
              <a:rPr lang="en-US" altLang="zh-CN" sz="1600" dirty="0">
                <a:latin typeface="Arial" panose="020B0604020202020204" pitchFamily="34" charset="0"/>
                <a:cs typeface="Arial" panose="020B0604020202020204" pitchFamily="34" charset="0"/>
              </a:rPr>
              <a:t>Connecting to localhost:2181</a:t>
            </a:r>
          </a:p>
          <a:p>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zk</a:t>
            </a:r>
            <a:r>
              <a:rPr lang="en-US" altLang="zh-CN" sz="1600" dirty="0">
                <a:latin typeface="Arial" panose="020B0604020202020204" pitchFamily="34" charset="0"/>
                <a:cs typeface="Arial" panose="020B0604020202020204" pitchFamily="34" charset="0"/>
              </a:rPr>
              <a:t>: localhost:2181(CONNECTED) 0] ls /</a:t>
            </a:r>
          </a:p>
          <a:p>
            <a:r>
              <a:rPr lang="en-US" altLang="zh-CN" sz="1600" dirty="0">
                <a:latin typeface="Arial" panose="020B0604020202020204" pitchFamily="34" charset="0"/>
                <a:cs typeface="Arial" panose="020B0604020202020204" pitchFamily="34" charset="0"/>
              </a:rPr>
              <a:t>[zookeeper]</a:t>
            </a:r>
          </a:p>
          <a:p>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zk</a:t>
            </a:r>
            <a:r>
              <a:rPr lang="en-US" altLang="zh-CN" sz="1600" dirty="0">
                <a:latin typeface="Arial" panose="020B0604020202020204" pitchFamily="34" charset="0"/>
                <a:cs typeface="Arial" panose="020B0604020202020204" pitchFamily="34" charset="0"/>
              </a:rPr>
              <a:t>: localhost:2181(CONNECTED) 1] create -e /master "master1.example.com:2223"</a:t>
            </a:r>
          </a:p>
          <a:p>
            <a:r>
              <a:rPr lang="en-US" altLang="zh-CN" sz="1600" dirty="0">
                <a:latin typeface="Arial" panose="020B0604020202020204" pitchFamily="34" charset="0"/>
                <a:cs typeface="Arial" panose="020B0604020202020204" pitchFamily="34" charset="0"/>
              </a:rPr>
              <a:t>Created /master</a:t>
            </a:r>
          </a:p>
          <a:p>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zk</a:t>
            </a:r>
            <a:r>
              <a:rPr lang="en-US" altLang="zh-CN" sz="1600" dirty="0">
                <a:latin typeface="Arial" panose="020B0604020202020204" pitchFamily="34" charset="0"/>
                <a:cs typeface="Arial" panose="020B0604020202020204" pitchFamily="34" charset="0"/>
              </a:rPr>
              <a:t>: localhost:2181(CONNECTED) 2] ls /</a:t>
            </a:r>
          </a:p>
          <a:p>
            <a:r>
              <a:rPr lang="en-US" altLang="zh-CN" sz="1600" dirty="0">
                <a:latin typeface="Arial" panose="020B0604020202020204" pitchFamily="34" charset="0"/>
                <a:cs typeface="Arial" panose="020B0604020202020204" pitchFamily="34" charset="0"/>
              </a:rPr>
              <a:t>[zookeeper, master]</a:t>
            </a:r>
          </a:p>
          <a:p>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zk</a:t>
            </a:r>
            <a:r>
              <a:rPr lang="en-US" altLang="zh-CN" sz="1600" dirty="0">
                <a:latin typeface="Arial" panose="020B0604020202020204" pitchFamily="34" charset="0"/>
                <a:cs typeface="Arial" panose="020B0604020202020204" pitchFamily="34" charset="0"/>
              </a:rPr>
              <a:t>: localhost:2181(CONNECTED) 3] get /master</a:t>
            </a:r>
          </a:p>
          <a:p>
            <a:r>
              <a:rPr lang="en-US" altLang="zh-CN" sz="1600" dirty="0">
                <a:latin typeface="Arial" panose="020B0604020202020204" pitchFamily="34" charset="0"/>
                <a:cs typeface="Arial" panose="020B0604020202020204" pitchFamily="34" charset="0"/>
              </a:rPr>
              <a:t>master1.example.com:2223</a:t>
            </a:r>
          </a:p>
          <a:p>
            <a:r>
              <a:rPr lang="en-US" altLang="zh-CN" sz="1600" dirty="0" err="1">
                <a:latin typeface="Arial" panose="020B0604020202020204" pitchFamily="34" charset="0"/>
                <a:cs typeface="Arial" panose="020B0604020202020204" pitchFamily="34" charset="0"/>
              </a:rPr>
              <a:t>cZxid</a:t>
            </a:r>
            <a:r>
              <a:rPr lang="en-US" altLang="zh-CN" sz="1600" dirty="0">
                <a:latin typeface="Arial" panose="020B0604020202020204" pitchFamily="34" charset="0"/>
                <a:cs typeface="Arial" panose="020B0604020202020204" pitchFamily="34" charset="0"/>
              </a:rPr>
              <a:t> = 0x1000005e1</a:t>
            </a:r>
          </a:p>
          <a:p>
            <a:r>
              <a:rPr lang="en-US" altLang="zh-CN" sz="1600" dirty="0" err="1">
                <a:latin typeface="Arial" panose="020B0604020202020204" pitchFamily="34" charset="0"/>
                <a:cs typeface="Arial" panose="020B0604020202020204" pitchFamily="34" charset="0"/>
              </a:rPr>
              <a:t>ctime</a:t>
            </a:r>
            <a:r>
              <a:rPr lang="en-US" altLang="zh-CN" sz="1600" dirty="0">
                <a:latin typeface="Arial" panose="020B0604020202020204" pitchFamily="34" charset="0"/>
                <a:cs typeface="Arial" panose="020B0604020202020204" pitchFamily="34" charset="0"/>
              </a:rPr>
              <a:t> = Thu May 09 20:11:06 CST 2019</a:t>
            </a:r>
          </a:p>
          <a:p>
            <a:r>
              <a:rPr lang="en-US" altLang="zh-CN" sz="1600" dirty="0" err="1">
                <a:latin typeface="Arial" panose="020B0604020202020204" pitchFamily="34" charset="0"/>
                <a:cs typeface="Arial" panose="020B0604020202020204" pitchFamily="34" charset="0"/>
              </a:rPr>
              <a:t>mZxid</a:t>
            </a:r>
            <a:r>
              <a:rPr lang="en-US" altLang="zh-CN" sz="1600" dirty="0">
                <a:latin typeface="Arial" panose="020B0604020202020204" pitchFamily="34" charset="0"/>
                <a:cs typeface="Arial" panose="020B0604020202020204" pitchFamily="34" charset="0"/>
              </a:rPr>
              <a:t> = 0x1000005e1</a:t>
            </a:r>
          </a:p>
          <a:p>
            <a:r>
              <a:rPr lang="en-US" altLang="zh-CN" sz="1600" dirty="0" err="1">
                <a:latin typeface="Arial" panose="020B0604020202020204" pitchFamily="34" charset="0"/>
                <a:cs typeface="Arial" panose="020B0604020202020204" pitchFamily="34" charset="0"/>
              </a:rPr>
              <a:t>mtime</a:t>
            </a:r>
            <a:r>
              <a:rPr lang="en-US" altLang="zh-CN" sz="1600" dirty="0">
                <a:latin typeface="Arial" panose="020B0604020202020204" pitchFamily="34" charset="0"/>
                <a:cs typeface="Arial" panose="020B0604020202020204" pitchFamily="34" charset="0"/>
              </a:rPr>
              <a:t> = Thu May 09 20:11:06 CST 2019</a:t>
            </a:r>
          </a:p>
          <a:p>
            <a:r>
              <a:rPr lang="en-US" altLang="zh-CN" sz="1600" dirty="0" err="1">
                <a:latin typeface="Arial" panose="020B0604020202020204" pitchFamily="34" charset="0"/>
                <a:cs typeface="Arial" panose="020B0604020202020204" pitchFamily="34" charset="0"/>
              </a:rPr>
              <a:t>pZxid</a:t>
            </a:r>
            <a:r>
              <a:rPr lang="en-US" altLang="zh-CN" sz="1600" dirty="0">
                <a:latin typeface="Arial" panose="020B0604020202020204" pitchFamily="34" charset="0"/>
                <a:cs typeface="Arial" panose="020B0604020202020204" pitchFamily="34" charset="0"/>
              </a:rPr>
              <a:t> = 0x1000005e1</a:t>
            </a:r>
          </a:p>
          <a:p>
            <a:r>
              <a:rPr lang="en-US" altLang="zh-CN" sz="1600" dirty="0" err="1">
                <a:latin typeface="Arial" panose="020B0604020202020204" pitchFamily="34" charset="0"/>
                <a:cs typeface="Arial" panose="020B0604020202020204" pitchFamily="34" charset="0"/>
              </a:rPr>
              <a:t>cversion</a:t>
            </a:r>
            <a:r>
              <a:rPr lang="en-US" altLang="zh-CN" sz="1600" dirty="0">
                <a:latin typeface="Arial" panose="020B0604020202020204" pitchFamily="34" charset="0"/>
                <a:cs typeface="Arial" panose="020B0604020202020204" pitchFamily="34" charset="0"/>
              </a:rPr>
              <a:t> = 0</a:t>
            </a:r>
          </a:p>
          <a:p>
            <a:r>
              <a:rPr lang="en-US" altLang="zh-CN" sz="1600" dirty="0" err="1">
                <a:latin typeface="Arial" panose="020B0604020202020204" pitchFamily="34" charset="0"/>
                <a:cs typeface="Arial" panose="020B0604020202020204" pitchFamily="34" charset="0"/>
              </a:rPr>
              <a:t>dataVersion</a:t>
            </a:r>
            <a:r>
              <a:rPr lang="en-US" altLang="zh-CN" sz="1600" dirty="0">
                <a:latin typeface="Arial" panose="020B0604020202020204" pitchFamily="34" charset="0"/>
                <a:cs typeface="Arial" panose="020B0604020202020204" pitchFamily="34" charset="0"/>
              </a:rPr>
              <a:t> = 0</a:t>
            </a:r>
          </a:p>
          <a:p>
            <a:r>
              <a:rPr lang="en-US" altLang="zh-CN" sz="1600" dirty="0" err="1">
                <a:latin typeface="Arial" panose="020B0604020202020204" pitchFamily="34" charset="0"/>
                <a:cs typeface="Arial" panose="020B0604020202020204" pitchFamily="34" charset="0"/>
              </a:rPr>
              <a:t>aclVersion</a:t>
            </a:r>
            <a:r>
              <a:rPr lang="en-US" altLang="zh-CN" sz="1600" dirty="0">
                <a:latin typeface="Arial" panose="020B0604020202020204" pitchFamily="34" charset="0"/>
                <a:cs typeface="Arial" panose="020B0604020202020204" pitchFamily="34" charset="0"/>
              </a:rPr>
              <a:t> = 0</a:t>
            </a:r>
          </a:p>
          <a:p>
            <a:r>
              <a:rPr lang="en-US" altLang="zh-CN" sz="1600" dirty="0" err="1">
                <a:latin typeface="Arial" panose="020B0604020202020204" pitchFamily="34" charset="0"/>
                <a:cs typeface="Arial" panose="020B0604020202020204" pitchFamily="34" charset="0"/>
              </a:rPr>
              <a:t>ephemeralOwner</a:t>
            </a:r>
            <a:r>
              <a:rPr lang="en-US" altLang="zh-CN" sz="1600" dirty="0">
                <a:latin typeface="Arial" panose="020B0604020202020204" pitchFamily="34" charset="0"/>
                <a:cs typeface="Arial" panose="020B0604020202020204" pitchFamily="34" charset="0"/>
              </a:rPr>
              <a:t> = 0x2042db0dea60035</a:t>
            </a:r>
          </a:p>
          <a:p>
            <a:r>
              <a:rPr lang="en-US" altLang="zh-CN" sz="1600" dirty="0" err="1">
                <a:latin typeface="Arial" panose="020B0604020202020204" pitchFamily="34" charset="0"/>
                <a:cs typeface="Arial" panose="020B0604020202020204" pitchFamily="34" charset="0"/>
              </a:rPr>
              <a:t>dataLength</a:t>
            </a:r>
            <a:r>
              <a:rPr lang="en-US" altLang="zh-CN" sz="1600" dirty="0">
                <a:latin typeface="Arial" panose="020B0604020202020204" pitchFamily="34" charset="0"/>
                <a:cs typeface="Arial" panose="020B0604020202020204" pitchFamily="34" charset="0"/>
              </a:rPr>
              <a:t> = 24</a:t>
            </a:r>
          </a:p>
          <a:p>
            <a:r>
              <a:rPr lang="en-US" altLang="zh-CN" sz="1600" dirty="0" err="1">
                <a:latin typeface="Arial" panose="020B0604020202020204" pitchFamily="34" charset="0"/>
                <a:cs typeface="Arial" panose="020B0604020202020204" pitchFamily="34" charset="0"/>
              </a:rPr>
              <a:t>numChildren</a:t>
            </a:r>
            <a:r>
              <a:rPr lang="en-US" altLang="zh-CN" sz="1600" dirty="0">
                <a:latin typeface="Arial" panose="020B0604020202020204" pitchFamily="34" charset="0"/>
                <a:cs typeface="Arial" panose="020B0604020202020204" pitchFamily="34" charset="0"/>
              </a:rPr>
              <a:t> = 0</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1</a:t>
            </a:r>
            <a:r>
              <a:rPr lang="zh-CN" altLang="en-US" b="1" dirty="0"/>
              <a:t>：</a:t>
            </a:r>
            <a:r>
              <a:rPr lang="zh-CN" altLang="en-US" dirty="0"/>
              <a:t>主节点监控到 </a:t>
            </a:r>
            <a:r>
              <a:rPr lang="en-US" altLang="zh-CN" dirty="0"/>
              <a:t>/tasks </a:t>
            </a:r>
            <a:r>
              <a:rPr lang="zh-CN" altLang="en-US" dirty="0"/>
              <a:t>子节点变化，检查该任务，检查可用从节点，并将该任务分配给某一个可用从节点</a:t>
            </a:r>
            <a:endParaRPr lang="en-US" altLang="zh-CN" dirty="0"/>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node-1</a:t>
            </a:r>
            <a:endParaRPr lang="zh-CN" altLang="en-US" sz="4800" dirty="0">
              <a:solidFill>
                <a:srgbClr val="33CC33"/>
              </a:solidFill>
            </a:endParaRPr>
          </a:p>
        </p:txBody>
      </p:sp>
    </p:spTree>
    <p:extLst>
      <p:ext uri="{BB962C8B-B14F-4D97-AF65-F5344CB8AC3E}">
        <p14:creationId xmlns:p14="http://schemas.microsoft.com/office/powerpoint/2010/main" val="1536730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51065"/>
            <a:ext cx="9562525" cy="5078313"/>
          </a:xfrm>
          <a:prstGeom prst="rect">
            <a:avLst/>
          </a:prstGeom>
          <a:noFill/>
        </p:spPr>
        <p:txBody>
          <a:bodyPr wrap="square" rtlCol="0" anchor="t">
            <a:spAutoFit/>
          </a:bodyPr>
          <a:lstStyle/>
          <a:p>
            <a:r>
              <a:rPr lang="en-US" altLang="zh-CN" dirty="0"/>
              <a:t>[zozo@VM_0_3_centos bin]$ ./zkCli.sh</a:t>
            </a:r>
          </a:p>
          <a:p>
            <a:r>
              <a:rPr lang="en-US" altLang="zh-CN" dirty="0"/>
              <a:t>Connecting to localhost:2181</a:t>
            </a:r>
          </a:p>
          <a:p>
            <a:r>
              <a:rPr lang="en-US" altLang="zh-CN" dirty="0"/>
              <a:t>[</a:t>
            </a:r>
            <a:r>
              <a:rPr lang="en-US" altLang="zh-CN" dirty="0" err="1"/>
              <a:t>zk</a:t>
            </a:r>
            <a:r>
              <a:rPr lang="en-US" altLang="zh-CN" dirty="0"/>
              <a:t>: localhost:2181(CONNECTED) 0] ls /</a:t>
            </a:r>
          </a:p>
          <a:p>
            <a:r>
              <a:rPr lang="en-US" altLang="zh-CN" dirty="0"/>
              <a:t>[zookeeper, master]</a:t>
            </a:r>
          </a:p>
          <a:p>
            <a:r>
              <a:rPr lang="en-US" altLang="zh-CN" dirty="0"/>
              <a:t>[</a:t>
            </a:r>
            <a:r>
              <a:rPr lang="en-US" altLang="zh-CN" dirty="0" err="1"/>
              <a:t>zk</a:t>
            </a:r>
            <a:r>
              <a:rPr lang="en-US" altLang="zh-CN" dirty="0"/>
              <a:t>: localhost:2181(CONNECTED) 1] create -e /master "master2.example.com:2223"</a:t>
            </a:r>
          </a:p>
          <a:p>
            <a:r>
              <a:rPr lang="en-US" altLang="zh-CN" dirty="0"/>
              <a:t>Node already exists: /master</a:t>
            </a:r>
          </a:p>
          <a:p>
            <a:r>
              <a:rPr lang="en-US" altLang="zh-CN" dirty="0"/>
              <a:t>[</a:t>
            </a:r>
            <a:r>
              <a:rPr lang="en-US" altLang="zh-CN" dirty="0" err="1"/>
              <a:t>zk</a:t>
            </a:r>
            <a:r>
              <a:rPr lang="en-US" altLang="zh-CN" dirty="0"/>
              <a:t>: localhost:2181(CONNECTED) 2] stat /master true</a:t>
            </a:r>
          </a:p>
          <a:p>
            <a:r>
              <a:rPr lang="en-US" altLang="zh-CN" dirty="0" err="1"/>
              <a:t>cZxid</a:t>
            </a:r>
            <a:r>
              <a:rPr lang="en-US" altLang="zh-CN" dirty="0"/>
              <a:t> = 0x1000005e1</a:t>
            </a:r>
          </a:p>
          <a:p>
            <a:r>
              <a:rPr lang="en-US" altLang="zh-CN" dirty="0" err="1"/>
              <a:t>ctime</a:t>
            </a:r>
            <a:r>
              <a:rPr lang="en-US" altLang="zh-CN" dirty="0"/>
              <a:t> = Thu May 09 20:11:06 CST 2019</a:t>
            </a:r>
          </a:p>
          <a:p>
            <a:r>
              <a:rPr lang="en-US" altLang="zh-CN" dirty="0" err="1"/>
              <a:t>mZxid</a:t>
            </a:r>
            <a:r>
              <a:rPr lang="en-US" altLang="zh-CN" dirty="0"/>
              <a:t> = 0x1000005e1</a:t>
            </a:r>
          </a:p>
          <a:p>
            <a:r>
              <a:rPr lang="en-US" altLang="zh-CN" dirty="0" err="1"/>
              <a:t>mtime</a:t>
            </a:r>
            <a:r>
              <a:rPr lang="en-US" altLang="zh-CN" dirty="0"/>
              <a:t> = Thu May 09 20:11:06 CST 2019</a:t>
            </a:r>
          </a:p>
          <a:p>
            <a:r>
              <a:rPr lang="en-US" altLang="zh-CN" dirty="0" err="1"/>
              <a:t>pZxid</a:t>
            </a:r>
            <a:r>
              <a:rPr lang="en-US" altLang="zh-CN" dirty="0"/>
              <a:t> = 0x1000005e1</a:t>
            </a:r>
          </a:p>
          <a:p>
            <a:r>
              <a:rPr lang="en-US" altLang="zh-CN" dirty="0" err="1"/>
              <a:t>cversion</a:t>
            </a:r>
            <a:r>
              <a:rPr lang="en-US" altLang="zh-CN" dirty="0"/>
              <a:t> = 0</a:t>
            </a:r>
          </a:p>
          <a:p>
            <a:r>
              <a:rPr lang="en-US" altLang="zh-CN" dirty="0" err="1"/>
              <a:t>dataVersion</a:t>
            </a:r>
            <a:r>
              <a:rPr lang="en-US" altLang="zh-CN" dirty="0"/>
              <a:t> = 0</a:t>
            </a:r>
          </a:p>
          <a:p>
            <a:r>
              <a:rPr lang="en-US" altLang="zh-CN" dirty="0" err="1"/>
              <a:t>aclVersion</a:t>
            </a:r>
            <a:r>
              <a:rPr lang="en-US" altLang="zh-CN" dirty="0"/>
              <a:t> = 0</a:t>
            </a:r>
          </a:p>
          <a:p>
            <a:r>
              <a:rPr lang="en-US" altLang="zh-CN" dirty="0" err="1"/>
              <a:t>ephemeralOwner</a:t>
            </a:r>
            <a:r>
              <a:rPr lang="en-US" altLang="zh-CN" dirty="0"/>
              <a:t> = 0x2042db0dea60035</a:t>
            </a:r>
          </a:p>
          <a:p>
            <a:r>
              <a:rPr lang="en-US" altLang="zh-CN" dirty="0" err="1"/>
              <a:t>dataLength</a:t>
            </a:r>
            <a:r>
              <a:rPr lang="en-US" altLang="zh-CN" dirty="0"/>
              <a:t> = 24</a:t>
            </a:r>
          </a:p>
          <a:p>
            <a:r>
              <a:rPr lang="en-US" altLang="zh-CN" dirty="0" err="1"/>
              <a:t>numChildren</a:t>
            </a:r>
            <a:r>
              <a:rPr lang="en-US" altLang="zh-CN" dirty="0"/>
              <a:t> = 0</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2</a:t>
            </a:r>
            <a:r>
              <a:rPr lang="zh-CN" altLang="en-US" b="1" dirty="0"/>
              <a:t>：</a:t>
            </a:r>
            <a:r>
              <a:rPr lang="zh-CN" altLang="en-US" dirty="0"/>
              <a:t>创建 </a:t>
            </a:r>
            <a:r>
              <a:rPr lang="en-US" altLang="zh-CN" dirty="0"/>
              <a:t>/master </a:t>
            </a:r>
            <a:r>
              <a:rPr lang="zh-CN" altLang="en-US" dirty="0"/>
              <a:t>成为主节点失败，监控 </a:t>
            </a:r>
            <a:r>
              <a:rPr lang="en-US" altLang="zh-CN" dirty="0"/>
              <a:t>/master </a:t>
            </a:r>
            <a:r>
              <a:rPr lang="zh-CN" altLang="en-US" dirty="0"/>
              <a:t>变化</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node-2</a:t>
            </a:r>
            <a:endParaRPr lang="zh-CN" altLang="en-US" sz="4800" dirty="0">
              <a:solidFill>
                <a:srgbClr val="33CC33"/>
              </a:solidFill>
            </a:endParaRPr>
          </a:p>
        </p:txBody>
      </p:sp>
    </p:spTree>
    <p:extLst>
      <p:ext uri="{BB962C8B-B14F-4D97-AF65-F5344CB8AC3E}">
        <p14:creationId xmlns:p14="http://schemas.microsoft.com/office/powerpoint/2010/main" val="807532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51065"/>
            <a:ext cx="8019971" cy="369332"/>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4] </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3</a:t>
            </a:r>
            <a:r>
              <a:rPr lang="zh-CN" altLang="en-US" b="1" dirty="0"/>
              <a:t>：</a:t>
            </a:r>
            <a:r>
              <a:rPr lang="zh-CN" altLang="en-US" dirty="0"/>
              <a:t>断开主节点连接（模拟节点崩溃）</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node-1</a:t>
            </a:r>
            <a:endParaRPr lang="zh-CN" altLang="en-US" sz="4800" dirty="0">
              <a:solidFill>
                <a:srgbClr val="33CC33"/>
              </a:solidFill>
            </a:endParaRPr>
          </a:p>
        </p:txBody>
      </p:sp>
    </p:spTree>
    <p:extLst>
      <p:ext uri="{BB962C8B-B14F-4D97-AF65-F5344CB8AC3E}">
        <p14:creationId xmlns:p14="http://schemas.microsoft.com/office/powerpoint/2010/main" val="3314894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51065"/>
            <a:ext cx="9562525" cy="2585323"/>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3]</a:t>
            </a:r>
          </a:p>
          <a:p>
            <a:r>
              <a:rPr lang="en-US" altLang="zh-CN" dirty="0"/>
              <a:t>WATCHER::</a:t>
            </a:r>
          </a:p>
          <a:p>
            <a:br>
              <a:rPr lang="en-US" altLang="zh-CN" dirty="0"/>
            </a:br>
            <a:r>
              <a:rPr lang="en-US" altLang="zh-CN" dirty="0" err="1"/>
              <a:t>WatchedEvent</a:t>
            </a:r>
            <a:r>
              <a:rPr lang="en-US" altLang="zh-CN" dirty="0"/>
              <a:t> </a:t>
            </a:r>
            <a:r>
              <a:rPr lang="en-US" altLang="zh-CN" dirty="0" err="1"/>
              <a:t>state:SyncConnected</a:t>
            </a:r>
            <a:r>
              <a:rPr lang="en-US" altLang="zh-CN" dirty="0"/>
              <a:t> </a:t>
            </a:r>
            <a:r>
              <a:rPr lang="en-US" altLang="zh-CN" dirty="0" err="1"/>
              <a:t>type:NodeDeleted</a:t>
            </a:r>
            <a:r>
              <a:rPr lang="en-US" altLang="zh-CN" dirty="0"/>
              <a:t> path:/master</a:t>
            </a:r>
          </a:p>
          <a:p>
            <a:br>
              <a:rPr lang="en-US" altLang="zh-CN" dirty="0"/>
            </a:br>
            <a:r>
              <a:rPr lang="en-US" altLang="zh-CN" dirty="0"/>
              <a:t>[</a:t>
            </a:r>
            <a:r>
              <a:rPr lang="en-US" altLang="zh-CN" dirty="0" err="1"/>
              <a:t>zk</a:t>
            </a:r>
            <a:r>
              <a:rPr lang="en-US" altLang="zh-CN" dirty="0"/>
              <a:t>: localhost:2181(CONNECTED) 3] ls /</a:t>
            </a:r>
          </a:p>
          <a:p>
            <a:r>
              <a:rPr lang="en-US" altLang="zh-CN" dirty="0"/>
              <a:t>[zookeeper]</a:t>
            </a:r>
          </a:p>
          <a:p>
            <a:r>
              <a:rPr lang="en-US" altLang="zh-CN" dirty="0"/>
              <a:t>[</a:t>
            </a:r>
            <a:r>
              <a:rPr lang="en-US" altLang="zh-CN" dirty="0" err="1"/>
              <a:t>zk</a:t>
            </a:r>
            <a:r>
              <a:rPr lang="en-US" altLang="zh-CN" dirty="0"/>
              <a:t>: localhost:2181(CONNECTED) 4] create -e /master "master2.example.com:2223"</a:t>
            </a:r>
          </a:p>
          <a:p>
            <a:r>
              <a:rPr lang="en-US" altLang="zh-CN" dirty="0"/>
              <a:t>Created /master</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4</a:t>
            </a:r>
            <a:r>
              <a:rPr lang="zh-CN" altLang="en-US" b="1" dirty="0"/>
              <a:t>：</a:t>
            </a:r>
            <a:r>
              <a:rPr lang="zh-CN" altLang="en-US" dirty="0"/>
              <a:t>监控到 </a:t>
            </a:r>
            <a:r>
              <a:rPr lang="en-US" altLang="zh-CN" dirty="0"/>
              <a:t>/master </a:t>
            </a:r>
            <a:r>
              <a:rPr lang="zh-CN" altLang="en-US" dirty="0"/>
              <a:t>变化，再次创建 </a:t>
            </a:r>
            <a:r>
              <a:rPr lang="en-US" altLang="zh-CN" dirty="0"/>
              <a:t>/master </a:t>
            </a:r>
            <a:r>
              <a:rPr lang="zh-CN" altLang="en-US" dirty="0"/>
              <a:t>称为主节点成功</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node-2</a:t>
            </a:r>
            <a:endParaRPr lang="zh-CN" altLang="en-US" sz="4800" dirty="0">
              <a:solidFill>
                <a:srgbClr val="33CC33"/>
              </a:solidFill>
            </a:endParaRPr>
          </a:p>
        </p:txBody>
      </p:sp>
    </p:spTree>
    <p:extLst>
      <p:ext uri="{BB962C8B-B14F-4D97-AF65-F5344CB8AC3E}">
        <p14:creationId xmlns:p14="http://schemas.microsoft.com/office/powerpoint/2010/main" val="1795962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41540"/>
            <a:ext cx="9562525" cy="3416320"/>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5] create /workers ""</a:t>
            </a:r>
          </a:p>
          <a:p>
            <a:r>
              <a:rPr lang="en-US" altLang="zh-CN" dirty="0"/>
              <a:t>Created /workers</a:t>
            </a:r>
          </a:p>
          <a:p>
            <a:r>
              <a:rPr lang="en-US" altLang="zh-CN" dirty="0"/>
              <a:t>[</a:t>
            </a:r>
            <a:r>
              <a:rPr lang="en-US" altLang="zh-CN" dirty="0" err="1"/>
              <a:t>zk</a:t>
            </a:r>
            <a:r>
              <a:rPr lang="en-US" altLang="zh-CN" dirty="0"/>
              <a:t>: localhost:2181(CONNECTED) 6] create /tasks ""</a:t>
            </a:r>
          </a:p>
          <a:p>
            <a:r>
              <a:rPr lang="en-US" altLang="zh-CN" dirty="0"/>
              <a:t>Created /tasks</a:t>
            </a:r>
          </a:p>
          <a:p>
            <a:r>
              <a:rPr lang="en-US" altLang="zh-CN" dirty="0"/>
              <a:t>[</a:t>
            </a:r>
            <a:r>
              <a:rPr lang="en-US" altLang="zh-CN" dirty="0" err="1"/>
              <a:t>zk</a:t>
            </a:r>
            <a:r>
              <a:rPr lang="en-US" altLang="zh-CN" dirty="0"/>
              <a:t>: localhost:2181(CONNECTED) 7] create /assign ""</a:t>
            </a:r>
          </a:p>
          <a:p>
            <a:r>
              <a:rPr lang="en-US" altLang="zh-CN" dirty="0"/>
              <a:t>Created /assign</a:t>
            </a:r>
          </a:p>
          <a:p>
            <a:r>
              <a:rPr lang="en-US" altLang="zh-CN" dirty="0"/>
              <a:t>[</a:t>
            </a:r>
            <a:r>
              <a:rPr lang="en-US" altLang="zh-CN" dirty="0" err="1"/>
              <a:t>zk</a:t>
            </a:r>
            <a:r>
              <a:rPr lang="en-US" altLang="zh-CN" dirty="0"/>
              <a:t>: localhost:2181(CONNECTED) 8] ls /</a:t>
            </a:r>
          </a:p>
          <a:p>
            <a:r>
              <a:rPr lang="en-US" altLang="zh-CN" dirty="0"/>
              <a:t>[zookeeper, master, workers, tasks, assign]</a:t>
            </a:r>
          </a:p>
          <a:p>
            <a:r>
              <a:rPr lang="en-US" altLang="zh-CN" dirty="0"/>
              <a:t>[</a:t>
            </a:r>
            <a:r>
              <a:rPr lang="en-US" altLang="zh-CN" dirty="0" err="1"/>
              <a:t>zk</a:t>
            </a:r>
            <a:r>
              <a:rPr lang="en-US" altLang="zh-CN" dirty="0"/>
              <a:t>: localhost:2181(CONNECTED) 9] ls /workers true</a:t>
            </a:r>
          </a:p>
          <a:p>
            <a:r>
              <a:rPr lang="en-US" altLang="zh-CN" dirty="0"/>
              <a:t>[]</a:t>
            </a:r>
          </a:p>
          <a:p>
            <a:r>
              <a:rPr lang="en-US" altLang="zh-CN" dirty="0"/>
              <a:t>[</a:t>
            </a:r>
            <a:r>
              <a:rPr lang="en-US" altLang="zh-CN" dirty="0" err="1"/>
              <a:t>zk</a:t>
            </a:r>
            <a:r>
              <a:rPr lang="en-US" altLang="zh-CN" dirty="0"/>
              <a:t>: localhost:2181(CONNECTED) 10] ls /tasks true</a:t>
            </a:r>
          </a:p>
          <a:p>
            <a:r>
              <a:rPr lang="en-US" altLang="zh-CN" dirty="0"/>
              <a:t>[]</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5</a:t>
            </a:r>
            <a:r>
              <a:rPr lang="zh-CN" altLang="en-US" b="1" dirty="0"/>
              <a:t>：</a:t>
            </a:r>
            <a:r>
              <a:rPr lang="zh-CN" altLang="en-US" dirty="0"/>
              <a:t>创建 </a:t>
            </a:r>
            <a:r>
              <a:rPr lang="en-US" altLang="zh-CN" dirty="0"/>
              <a:t>/workers</a:t>
            </a:r>
            <a:r>
              <a:rPr lang="zh-CN" altLang="en-US" dirty="0"/>
              <a:t>（从节点） </a:t>
            </a:r>
            <a:r>
              <a:rPr lang="en-US" altLang="zh-CN" dirty="0"/>
              <a:t>/tasks</a:t>
            </a:r>
            <a:r>
              <a:rPr lang="zh-CN" altLang="en-US" dirty="0"/>
              <a:t>（任务） </a:t>
            </a:r>
            <a:r>
              <a:rPr lang="en-US" altLang="zh-CN" dirty="0"/>
              <a:t>/assign</a:t>
            </a:r>
            <a:r>
              <a:rPr lang="zh-CN" altLang="en-US" dirty="0"/>
              <a:t>（节点任务分配）</a:t>
            </a:r>
            <a:endParaRPr lang="en-US" altLang="zh-CN" dirty="0"/>
          </a:p>
          <a:p>
            <a:r>
              <a:rPr lang="en-US" altLang="zh-CN" dirty="0"/>
              <a:t>               </a:t>
            </a:r>
            <a:r>
              <a:rPr lang="zh-CN" altLang="en-US" dirty="0"/>
              <a:t>监控 </a:t>
            </a:r>
            <a:r>
              <a:rPr lang="en-US" altLang="zh-CN" dirty="0"/>
              <a:t>/workers /tasks </a:t>
            </a:r>
            <a:r>
              <a:rPr lang="zh-CN" altLang="en-US" dirty="0"/>
              <a:t>子节点变化情况</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node-2</a:t>
            </a:r>
            <a:endParaRPr lang="zh-CN" altLang="en-US" sz="4800" dirty="0">
              <a:solidFill>
                <a:srgbClr val="33CC33"/>
              </a:solidFill>
            </a:endParaRPr>
          </a:p>
        </p:txBody>
      </p:sp>
    </p:spTree>
    <p:extLst>
      <p:ext uri="{BB962C8B-B14F-4D97-AF65-F5344CB8AC3E}">
        <p14:creationId xmlns:p14="http://schemas.microsoft.com/office/powerpoint/2010/main" val="104882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6614" y="4093650"/>
            <a:ext cx="7424802" cy="2325205"/>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41540"/>
            <a:ext cx="9562525" cy="3139321"/>
          </a:xfrm>
          <a:prstGeom prst="rect">
            <a:avLst/>
          </a:prstGeom>
          <a:noFill/>
        </p:spPr>
        <p:txBody>
          <a:bodyPr wrap="square" rtlCol="0" anchor="t">
            <a:spAutoFit/>
          </a:bodyPr>
          <a:lstStyle/>
          <a:p>
            <a:r>
              <a:rPr lang="en-US" altLang="zh-CN" dirty="0"/>
              <a:t>[zozo@VM_0_17_centos bin]$ ./zkCli.sh</a:t>
            </a:r>
          </a:p>
          <a:p>
            <a:r>
              <a:rPr lang="en-US" altLang="zh-CN" dirty="0"/>
              <a:t>Connecting to localhost:2181</a:t>
            </a:r>
          </a:p>
          <a:p>
            <a:r>
              <a:rPr lang="en-US" altLang="zh-CN" dirty="0"/>
              <a:t>[</a:t>
            </a:r>
            <a:r>
              <a:rPr lang="en-US" altLang="zh-CN" dirty="0" err="1"/>
              <a:t>zk</a:t>
            </a:r>
            <a:r>
              <a:rPr lang="en-US" altLang="zh-CN" dirty="0"/>
              <a:t>: localhost:2181(CONNECTED) 0] ls /</a:t>
            </a:r>
          </a:p>
          <a:p>
            <a:r>
              <a:rPr lang="en-US" altLang="zh-CN" dirty="0"/>
              <a:t>[zookeeper, master, workers, tasks, assign]</a:t>
            </a:r>
          </a:p>
          <a:p>
            <a:r>
              <a:rPr lang="en-US" altLang="zh-CN" dirty="0"/>
              <a:t>[</a:t>
            </a:r>
            <a:r>
              <a:rPr lang="en-US" altLang="zh-CN" dirty="0" err="1"/>
              <a:t>zk</a:t>
            </a:r>
            <a:r>
              <a:rPr lang="en-US" altLang="zh-CN" dirty="0"/>
              <a:t>: localhost:2181(CONNECTED) 1] create -e /workers/worker1.example.com "worker1.example.com:2224"</a:t>
            </a:r>
          </a:p>
          <a:p>
            <a:r>
              <a:rPr lang="en-US" altLang="zh-CN" dirty="0"/>
              <a:t>Created /workers/worker1.example.com</a:t>
            </a:r>
          </a:p>
          <a:p>
            <a:r>
              <a:rPr lang="en-US" altLang="zh-CN" dirty="0"/>
              <a:t>[</a:t>
            </a:r>
            <a:r>
              <a:rPr lang="en-US" altLang="zh-CN" dirty="0" err="1"/>
              <a:t>zk</a:t>
            </a:r>
            <a:r>
              <a:rPr lang="en-US" altLang="zh-CN" dirty="0"/>
              <a:t>: localhost:2181(CONNECTED) 2] create /assign/worker1.example.com ""</a:t>
            </a:r>
          </a:p>
          <a:p>
            <a:r>
              <a:rPr lang="en-US" altLang="zh-CN" dirty="0"/>
              <a:t>Created /assign/worker1.example.com</a:t>
            </a:r>
          </a:p>
          <a:p>
            <a:r>
              <a:rPr lang="en-US" altLang="zh-CN" dirty="0"/>
              <a:t>[</a:t>
            </a:r>
            <a:r>
              <a:rPr lang="en-US" altLang="zh-CN" dirty="0" err="1"/>
              <a:t>zk</a:t>
            </a:r>
            <a:r>
              <a:rPr lang="en-US" altLang="zh-CN" dirty="0"/>
              <a:t>: localhost:2181(CONNECTED) 3] ls /assign/worker1.example.com true</a:t>
            </a:r>
          </a:p>
          <a:p>
            <a:r>
              <a:rPr lang="en-US" altLang="zh-CN" dirty="0"/>
              <a:t>[]</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3007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6</a:t>
            </a:r>
            <a:r>
              <a:rPr lang="zh-CN" altLang="en-US" b="1" dirty="0"/>
              <a:t>：</a:t>
            </a:r>
            <a:r>
              <a:rPr lang="zh-CN" altLang="en-US" dirty="0"/>
              <a:t>建立临时子节点 </a:t>
            </a:r>
            <a:r>
              <a:rPr lang="en-US" altLang="zh-CN" dirty="0"/>
              <a:t>/workers/worker1.example.com</a:t>
            </a:r>
            <a:r>
              <a:rPr lang="zh-CN" altLang="en-US" dirty="0"/>
              <a:t>（主机点会监控到 </a:t>
            </a:r>
            <a:r>
              <a:rPr lang="en-US" altLang="zh-CN" dirty="0"/>
              <a:t>/workers </a:t>
            </a:r>
            <a:r>
              <a:rPr lang="zh-CN" altLang="en-US" dirty="0"/>
              <a:t>的子节点变化）</a:t>
            </a:r>
            <a:endParaRPr lang="en-US" altLang="zh-CN" dirty="0"/>
          </a:p>
          <a:p>
            <a:r>
              <a:rPr lang="en-US" altLang="zh-CN" dirty="0"/>
              <a:t>               </a:t>
            </a:r>
            <a:r>
              <a:rPr lang="zh-CN" altLang="en-US" dirty="0"/>
              <a:t>建立子节点 </a:t>
            </a:r>
            <a:r>
              <a:rPr lang="en-US" altLang="zh-CN" dirty="0"/>
              <a:t>/assign/worker1.example.com</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node-1</a:t>
            </a:r>
            <a:endParaRPr lang="zh-CN" altLang="en-US" sz="4800" dirty="0">
              <a:solidFill>
                <a:srgbClr val="33CC33"/>
              </a:solidFill>
            </a:endParaRPr>
          </a:p>
        </p:txBody>
      </p:sp>
    </p:spTree>
    <p:extLst>
      <p:ext uri="{BB962C8B-B14F-4D97-AF65-F5344CB8AC3E}">
        <p14:creationId xmlns:p14="http://schemas.microsoft.com/office/powerpoint/2010/main" val="29316925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51065"/>
            <a:ext cx="9562525" cy="2308324"/>
          </a:xfrm>
          <a:prstGeom prst="rect">
            <a:avLst/>
          </a:prstGeom>
          <a:noFill/>
        </p:spPr>
        <p:txBody>
          <a:bodyPr wrap="square" rtlCol="0" anchor="t">
            <a:spAutoFit/>
          </a:bodyPr>
          <a:lstStyle/>
          <a:p>
            <a:r>
              <a:rPr lang="en-US" altLang="zh-CN" dirty="0"/>
              <a:t>[zozo@VM_0_6_centos bin]$ ./zkCli.sh</a:t>
            </a:r>
          </a:p>
          <a:p>
            <a:r>
              <a:rPr lang="en-US" altLang="zh-CN" dirty="0"/>
              <a:t>Connecting to localhost:2181</a:t>
            </a:r>
          </a:p>
          <a:p>
            <a:r>
              <a:rPr lang="en-US" altLang="zh-CN" dirty="0"/>
              <a:t>[</a:t>
            </a:r>
            <a:r>
              <a:rPr lang="en-US" altLang="zh-CN" dirty="0" err="1"/>
              <a:t>zk</a:t>
            </a:r>
            <a:r>
              <a:rPr lang="en-US" altLang="zh-CN" dirty="0"/>
              <a:t>: localhost:2181(CONNECTED) 0] ls /</a:t>
            </a:r>
          </a:p>
          <a:p>
            <a:r>
              <a:rPr lang="en-US" altLang="zh-CN" dirty="0"/>
              <a:t>[zookeeper, master, workers, tasks, assign]</a:t>
            </a:r>
          </a:p>
          <a:p>
            <a:r>
              <a:rPr lang="en-US" altLang="zh-CN" dirty="0"/>
              <a:t>[</a:t>
            </a:r>
            <a:r>
              <a:rPr lang="en-US" altLang="zh-CN" dirty="0" err="1"/>
              <a:t>zk</a:t>
            </a:r>
            <a:r>
              <a:rPr lang="en-US" altLang="zh-CN" dirty="0"/>
              <a:t>: localhost:2181(CONNECTED) 1] create -s /tasks/task- "</a:t>
            </a:r>
            <a:r>
              <a:rPr lang="en-US" altLang="zh-CN" dirty="0" err="1"/>
              <a:t>cmd</a:t>
            </a:r>
            <a:r>
              <a:rPr lang="en-US" altLang="zh-CN" dirty="0"/>
              <a:t>"</a:t>
            </a:r>
          </a:p>
          <a:p>
            <a:r>
              <a:rPr lang="en-US" altLang="zh-CN" dirty="0"/>
              <a:t>Created /tasks/task-0000000000</a:t>
            </a:r>
          </a:p>
          <a:p>
            <a:r>
              <a:rPr lang="en-US" altLang="zh-CN" dirty="0"/>
              <a:t>[</a:t>
            </a:r>
            <a:r>
              <a:rPr lang="en-US" altLang="zh-CN" dirty="0" err="1"/>
              <a:t>zk</a:t>
            </a:r>
            <a:r>
              <a:rPr lang="en-US" altLang="zh-CN" dirty="0"/>
              <a:t>: localhost:2181(CONNECTED) 2] ls /tasks/task-0000000000 true</a:t>
            </a:r>
          </a:p>
          <a:p>
            <a:r>
              <a:rPr lang="en-US" altLang="zh-CN" dirty="0"/>
              <a:t>[]</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7</a:t>
            </a:r>
            <a:r>
              <a:rPr lang="zh-CN" altLang="en-US" b="1" dirty="0"/>
              <a:t>：</a:t>
            </a:r>
            <a:r>
              <a:rPr lang="zh-CN" altLang="en-US" dirty="0"/>
              <a:t>模拟客户端，添加 </a:t>
            </a:r>
            <a:r>
              <a:rPr lang="en-US" altLang="zh-CN" dirty="0" err="1"/>
              <a:t>cmd</a:t>
            </a:r>
            <a:r>
              <a:rPr lang="en-US" altLang="zh-CN" dirty="0"/>
              <a:t> </a:t>
            </a:r>
            <a:r>
              <a:rPr lang="zh-CN" altLang="en-US" dirty="0"/>
              <a:t>任务 </a:t>
            </a:r>
            <a:r>
              <a:rPr lang="en-US" altLang="zh-CN" dirty="0"/>
              <a:t>/tasks/task-0000000000</a:t>
            </a:r>
            <a:r>
              <a:rPr lang="zh-CN" altLang="en-US" dirty="0"/>
              <a:t>，监控 </a:t>
            </a:r>
            <a:r>
              <a:rPr lang="en-US" altLang="zh-CN" dirty="0"/>
              <a:t>/tasks/task-0000000000 </a:t>
            </a:r>
            <a:r>
              <a:rPr lang="zh-CN" altLang="en-US" dirty="0"/>
              <a:t>子节点</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node-3</a:t>
            </a:r>
            <a:endParaRPr lang="zh-CN" altLang="en-US" sz="4800" dirty="0">
              <a:solidFill>
                <a:srgbClr val="33CC33"/>
              </a:solidFill>
            </a:endParaRPr>
          </a:p>
        </p:txBody>
      </p:sp>
    </p:spTree>
    <p:extLst>
      <p:ext uri="{BB962C8B-B14F-4D97-AF65-F5344CB8AC3E}">
        <p14:creationId xmlns:p14="http://schemas.microsoft.com/office/powerpoint/2010/main" val="3458926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41540"/>
            <a:ext cx="9562525" cy="4247317"/>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11]</a:t>
            </a:r>
          </a:p>
          <a:p>
            <a:r>
              <a:rPr lang="en-US" altLang="zh-CN" dirty="0"/>
              <a:t>WATCHER::</a:t>
            </a:r>
          </a:p>
          <a:p>
            <a:br>
              <a:rPr lang="en-US" altLang="zh-CN" dirty="0"/>
            </a:br>
            <a:r>
              <a:rPr lang="en-US" altLang="zh-CN" dirty="0" err="1"/>
              <a:t>WatchedEvent</a:t>
            </a:r>
            <a:r>
              <a:rPr lang="en-US" altLang="zh-CN" dirty="0"/>
              <a:t> </a:t>
            </a:r>
            <a:r>
              <a:rPr lang="en-US" altLang="zh-CN" dirty="0" err="1"/>
              <a:t>state:SyncConnected</a:t>
            </a:r>
            <a:r>
              <a:rPr lang="en-US" altLang="zh-CN" dirty="0"/>
              <a:t> </a:t>
            </a:r>
            <a:r>
              <a:rPr lang="en-US" altLang="zh-CN" dirty="0" err="1"/>
              <a:t>type:NodeChildrenChanged</a:t>
            </a:r>
            <a:r>
              <a:rPr lang="en-US" altLang="zh-CN" dirty="0"/>
              <a:t> path:/workers</a:t>
            </a:r>
          </a:p>
          <a:p>
            <a:br>
              <a:rPr lang="en-US" altLang="zh-CN" dirty="0"/>
            </a:br>
            <a:r>
              <a:rPr lang="en-US" altLang="zh-CN" dirty="0"/>
              <a:t>WATCHER::</a:t>
            </a:r>
          </a:p>
          <a:p>
            <a:br>
              <a:rPr lang="en-US" altLang="zh-CN" dirty="0"/>
            </a:br>
            <a:r>
              <a:rPr lang="en-US" altLang="zh-CN" dirty="0" err="1"/>
              <a:t>WatchedEvent</a:t>
            </a:r>
            <a:r>
              <a:rPr lang="en-US" altLang="zh-CN" dirty="0"/>
              <a:t> </a:t>
            </a:r>
            <a:r>
              <a:rPr lang="en-US" altLang="zh-CN" dirty="0" err="1"/>
              <a:t>state:SyncConnected</a:t>
            </a:r>
            <a:r>
              <a:rPr lang="en-US" altLang="zh-CN" dirty="0"/>
              <a:t> </a:t>
            </a:r>
            <a:r>
              <a:rPr lang="en-US" altLang="zh-CN" dirty="0" err="1"/>
              <a:t>type:NodeChildrenChanged</a:t>
            </a:r>
            <a:r>
              <a:rPr lang="en-US" altLang="zh-CN" dirty="0"/>
              <a:t> path:/tasks</a:t>
            </a:r>
          </a:p>
          <a:p>
            <a:br>
              <a:rPr lang="en-US" altLang="zh-CN" dirty="0"/>
            </a:br>
            <a:r>
              <a:rPr lang="en-US" altLang="zh-CN" dirty="0"/>
              <a:t>[</a:t>
            </a:r>
            <a:r>
              <a:rPr lang="en-US" altLang="zh-CN" dirty="0" err="1"/>
              <a:t>zk</a:t>
            </a:r>
            <a:r>
              <a:rPr lang="en-US" altLang="zh-CN" dirty="0"/>
              <a:t>: localhost:2181(CONNECTED) 11] ls /tasks</a:t>
            </a:r>
          </a:p>
          <a:p>
            <a:r>
              <a:rPr lang="en-US" altLang="zh-CN" dirty="0"/>
              <a:t>[task-0000000000]</a:t>
            </a:r>
          </a:p>
          <a:p>
            <a:r>
              <a:rPr lang="en-US" altLang="zh-CN" dirty="0"/>
              <a:t>[</a:t>
            </a:r>
            <a:r>
              <a:rPr lang="en-US" altLang="zh-CN" dirty="0" err="1"/>
              <a:t>zk</a:t>
            </a:r>
            <a:r>
              <a:rPr lang="en-US" altLang="zh-CN" dirty="0"/>
              <a:t>: localhost:2181(CONNECTED) 12] ls /workers</a:t>
            </a:r>
          </a:p>
          <a:p>
            <a:r>
              <a:rPr lang="en-US" altLang="zh-CN" dirty="0"/>
              <a:t>[worker1.example.com]</a:t>
            </a:r>
          </a:p>
          <a:p>
            <a:r>
              <a:rPr lang="en-US" altLang="zh-CN" dirty="0"/>
              <a:t>[</a:t>
            </a:r>
            <a:r>
              <a:rPr lang="en-US" altLang="zh-CN" dirty="0" err="1"/>
              <a:t>zk</a:t>
            </a:r>
            <a:r>
              <a:rPr lang="en-US" altLang="zh-CN" dirty="0"/>
              <a:t>: localhost:2181(CONNECTED) 13] create /assign/worker1.example.com/task-0000000000 ""</a:t>
            </a:r>
          </a:p>
          <a:p>
            <a:r>
              <a:rPr lang="en-US" altLang="zh-CN" dirty="0"/>
              <a:t>Created /assign/worker1.example.com/task-0000000000</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8</a:t>
            </a:r>
            <a:r>
              <a:rPr lang="zh-CN" altLang="en-US" b="1" dirty="0"/>
              <a:t>：</a:t>
            </a:r>
            <a:r>
              <a:rPr lang="zh-CN" altLang="en-US" dirty="0"/>
              <a:t>主节点监控到 </a:t>
            </a:r>
            <a:r>
              <a:rPr lang="en-US" altLang="zh-CN" dirty="0"/>
              <a:t>/tasks </a:t>
            </a:r>
            <a:r>
              <a:rPr lang="zh-CN" altLang="en-US" dirty="0"/>
              <a:t>子节点变化，检查该任务，检查可用从节点，并将该任务分配给某一个可用从节点</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node-2</a:t>
            </a:r>
            <a:endParaRPr lang="zh-CN" altLang="en-US" sz="4800" dirty="0">
              <a:solidFill>
                <a:srgbClr val="33CC33"/>
              </a:solidFill>
            </a:endParaRPr>
          </a:p>
        </p:txBody>
      </p:sp>
    </p:spTree>
    <p:extLst>
      <p:ext uri="{BB962C8B-B14F-4D97-AF65-F5344CB8AC3E}">
        <p14:creationId xmlns:p14="http://schemas.microsoft.com/office/powerpoint/2010/main" val="29736909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41540"/>
            <a:ext cx="9562525" cy="2585323"/>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4]</a:t>
            </a:r>
          </a:p>
          <a:p>
            <a:r>
              <a:rPr lang="en-US" altLang="zh-CN" dirty="0"/>
              <a:t>WATCHER::</a:t>
            </a:r>
          </a:p>
          <a:p>
            <a:br>
              <a:rPr lang="en-US" altLang="zh-CN" dirty="0"/>
            </a:br>
            <a:r>
              <a:rPr lang="en-US" altLang="zh-CN" dirty="0" err="1"/>
              <a:t>WatchedEvent</a:t>
            </a:r>
            <a:r>
              <a:rPr lang="en-US" altLang="zh-CN" dirty="0"/>
              <a:t> </a:t>
            </a:r>
            <a:r>
              <a:rPr lang="en-US" altLang="zh-CN" dirty="0" err="1"/>
              <a:t>state:SyncConnected</a:t>
            </a:r>
            <a:r>
              <a:rPr lang="en-US" altLang="zh-CN" dirty="0"/>
              <a:t> </a:t>
            </a:r>
            <a:r>
              <a:rPr lang="en-US" altLang="zh-CN" dirty="0" err="1"/>
              <a:t>type:NodeChildrenChanged</a:t>
            </a:r>
            <a:r>
              <a:rPr lang="en-US" altLang="zh-CN" dirty="0"/>
              <a:t> path:/assign/worker1.example.com</a:t>
            </a:r>
          </a:p>
          <a:p>
            <a:br>
              <a:rPr lang="en-US" altLang="zh-CN" dirty="0"/>
            </a:br>
            <a:r>
              <a:rPr lang="en-US" altLang="zh-CN" dirty="0"/>
              <a:t>[</a:t>
            </a:r>
            <a:r>
              <a:rPr lang="en-US" altLang="zh-CN" dirty="0" err="1"/>
              <a:t>zk</a:t>
            </a:r>
            <a:r>
              <a:rPr lang="en-US" altLang="zh-CN" dirty="0"/>
              <a:t>: localhost:2181(CONNECTED) 4] ls /assign/worker1.example.com</a:t>
            </a:r>
          </a:p>
          <a:p>
            <a:r>
              <a:rPr lang="en-US" altLang="zh-CN" dirty="0"/>
              <a:t>[task-0000000000]</a:t>
            </a:r>
          </a:p>
          <a:p>
            <a:r>
              <a:rPr lang="en-US" altLang="zh-CN" dirty="0"/>
              <a:t>[</a:t>
            </a:r>
            <a:r>
              <a:rPr lang="en-US" altLang="zh-CN" dirty="0" err="1"/>
              <a:t>zk</a:t>
            </a:r>
            <a:r>
              <a:rPr lang="en-US" altLang="zh-CN" dirty="0"/>
              <a:t>: localhost:2181(CONNECTED) 5] create /tasks/task-0000000000/status "done"</a:t>
            </a:r>
          </a:p>
          <a:p>
            <a:r>
              <a:rPr lang="en-US" altLang="zh-CN" dirty="0"/>
              <a:t>Created /tasks/task-0000000000/status</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9</a:t>
            </a:r>
            <a:r>
              <a:rPr lang="zh-CN" altLang="en-US" b="1" dirty="0"/>
              <a:t>：</a:t>
            </a:r>
            <a:r>
              <a:rPr lang="zh-CN" altLang="en-US" dirty="0"/>
              <a:t>从节点监控到 </a:t>
            </a:r>
            <a:r>
              <a:rPr lang="en-US" altLang="zh-CN" dirty="0"/>
              <a:t>/assign </a:t>
            </a:r>
            <a:r>
              <a:rPr lang="zh-CN" altLang="en-US" dirty="0"/>
              <a:t>子节点变化，检查该任务，并在完成任务后，在 </a:t>
            </a:r>
            <a:r>
              <a:rPr lang="en-US" altLang="zh-CN" dirty="0"/>
              <a:t>/tasks </a:t>
            </a:r>
            <a:r>
              <a:rPr lang="zh-CN" altLang="en-US" dirty="0"/>
              <a:t>中添加子节点</a:t>
            </a:r>
          </a:p>
        </p:txBody>
      </p:sp>
      <p:sp>
        <p:nvSpPr>
          <p:cNvPr id="2" name="文本框 1"/>
          <p:cNvSpPr txBox="1"/>
          <p:nvPr/>
        </p:nvSpPr>
        <p:spPr>
          <a:xfrm>
            <a:off x="8692645" y="5461370"/>
            <a:ext cx="1981200" cy="830997"/>
          </a:xfrm>
          <a:prstGeom prst="rect">
            <a:avLst/>
          </a:prstGeom>
          <a:noFill/>
        </p:spPr>
        <p:txBody>
          <a:bodyPr wrap="square" rtlCol="0">
            <a:spAutoFit/>
          </a:bodyPr>
          <a:lstStyle/>
          <a:p>
            <a:r>
              <a:rPr lang="en-US" altLang="zh-CN" sz="4800" dirty="0">
                <a:solidFill>
                  <a:srgbClr val="33CC33"/>
                </a:solidFill>
              </a:rPr>
              <a:t>node-1</a:t>
            </a:r>
            <a:endParaRPr lang="zh-CN" altLang="en-US" sz="4800" dirty="0">
              <a:solidFill>
                <a:srgbClr val="33CC33"/>
              </a:solidFill>
            </a:endParaRPr>
          </a:p>
        </p:txBody>
      </p:sp>
    </p:spTree>
    <p:extLst>
      <p:ext uri="{BB962C8B-B14F-4D97-AF65-F5344CB8AC3E}">
        <p14:creationId xmlns:p14="http://schemas.microsoft.com/office/powerpoint/2010/main" val="3618015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0005" y="1154422"/>
            <a:ext cx="10031989" cy="5553444"/>
          </a:xfrm>
          <a:prstGeom prst="rect">
            <a:avLst/>
          </a:prstGeom>
          <a:solidFill>
            <a:srgbClr val="F5F5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49469" y="1341540"/>
            <a:ext cx="9562525" cy="5078313"/>
          </a:xfrm>
          <a:prstGeom prst="rect">
            <a:avLst/>
          </a:prstGeom>
          <a:noFill/>
        </p:spPr>
        <p:txBody>
          <a:bodyPr wrap="square" rtlCol="0" anchor="t">
            <a:spAutoFit/>
          </a:bodyPr>
          <a:lstStyle/>
          <a:p>
            <a:r>
              <a:rPr lang="en-US" altLang="zh-CN" dirty="0"/>
              <a:t>[</a:t>
            </a:r>
            <a:r>
              <a:rPr lang="en-US" altLang="zh-CN" dirty="0" err="1"/>
              <a:t>zk</a:t>
            </a:r>
            <a:r>
              <a:rPr lang="en-US" altLang="zh-CN" dirty="0"/>
              <a:t>: localhost:2181(CONNECTED) 3]</a:t>
            </a:r>
          </a:p>
          <a:p>
            <a:r>
              <a:rPr lang="en-US" altLang="zh-CN" dirty="0"/>
              <a:t>WATCHER::</a:t>
            </a:r>
          </a:p>
          <a:p>
            <a:br>
              <a:rPr lang="en-US" altLang="zh-CN" dirty="0"/>
            </a:br>
            <a:r>
              <a:rPr lang="en-US" altLang="zh-CN" dirty="0" err="1"/>
              <a:t>WatchedEvent</a:t>
            </a:r>
            <a:r>
              <a:rPr lang="en-US" altLang="zh-CN" dirty="0"/>
              <a:t> </a:t>
            </a:r>
            <a:r>
              <a:rPr lang="en-US" altLang="zh-CN" dirty="0" err="1"/>
              <a:t>state:SyncConnected</a:t>
            </a:r>
            <a:r>
              <a:rPr lang="en-US" altLang="zh-CN" dirty="0"/>
              <a:t> </a:t>
            </a:r>
            <a:r>
              <a:rPr lang="en-US" altLang="zh-CN" dirty="0" err="1"/>
              <a:t>type:NodeChildrenChanged</a:t>
            </a:r>
            <a:r>
              <a:rPr lang="en-US" altLang="zh-CN" dirty="0"/>
              <a:t> path:/tasks/task-0000000000</a:t>
            </a:r>
          </a:p>
          <a:p>
            <a:endParaRPr lang="en-US" altLang="zh-CN" dirty="0"/>
          </a:p>
          <a:p>
            <a:r>
              <a:rPr lang="en-US" altLang="zh-CN" dirty="0"/>
              <a:t>[</a:t>
            </a:r>
            <a:r>
              <a:rPr lang="en-US" altLang="zh-CN" dirty="0" err="1"/>
              <a:t>zk</a:t>
            </a:r>
            <a:r>
              <a:rPr lang="en-US" altLang="zh-CN" dirty="0"/>
              <a:t>: localhost:2181(CONNECTED) 4] get /tasks/task-0000000000/status</a:t>
            </a:r>
          </a:p>
          <a:p>
            <a:r>
              <a:rPr lang="en-US" altLang="zh-CN" dirty="0"/>
              <a:t>done</a:t>
            </a:r>
          </a:p>
          <a:p>
            <a:r>
              <a:rPr lang="en-US" altLang="zh-CN" dirty="0" err="1"/>
              <a:t>cZxid</a:t>
            </a:r>
            <a:r>
              <a:rPr lang="en-US" altLang="zh-CN" dirty="0"/>
              <a:t> = 0x1000005ee</a:t>
            </a:r>
          </a:p>
          <a:p>
            <a:r>
              <a:rPr lang="en-US" altLang="zh-CN" dirty="0" err="1"/>
              <a:t>ctime</a:t>
            </a:r>
            <a:r>
              <a:rPr lang="en-US" altLang="zh-CN" dirty="0"/>
              <a:t> = Thu May 09 20:27:08 CST 2019</a:t>
            </a:r>
          </a:p>
          <a:p>
            <a:r>
              <a:rPr lang="en-US" altLang="zh-CN" dirty="0" err="1"/>
              <a:t>mZxid</a:t>
            </a:r>
            <a:r>
              <a:rPr lang="en-US" altLang="zh-CN" dirty="0"/>
              <a:t> = 0x1000005ee</a:t>
            </a:r>
          </a:p>
          <a:p>
            <a:r>
              <a:rPr lang="en-US" altLang="zh-CN" dirty="0" err="1"/>
              <a:t>mtime</a:t>
            </a:r>
            <a:r>
              <a:rPr lang="en-US" altLang="zh-CN" dirty="0"/>
              <a:t> = Thu May 09 20:27:08 CST 2019</a:t>
            </a:r>
          </a:p>
          <a:p>
            <a:r>
              <a:rPr lang="en-US" altLang="zh-CN" dirty="0" err="1"/>
              <a:t>pZxid</a:t>
            </a:r>
            <a:r>
              <a:rPr lang="en-US" altLang="zh-CN" dirty="0"/>
              <a:t> = 0x1000005ee</a:t>
            </a:r>
          </a:p>
          <a:p>
            <a:r>
              <a:rPr lang="en-US" altLang="zh-CN" dirty="0" err="1"/>
              <a:t>cversion</a:t>
            </a:r>
            <a:r>
              <a:rPr lang="en-US" altLang="zh-CN" dirty="0"/>
              <a:t> = 0</a:t>
            </a:r>
          </a:p>
          <a:p>
            <a:r>
              <a:rPr lang="en-US" altLang="zh-CN" dirty="0" err="1"/>
              <a:t>dataVersion</a:t>
            </a:r>
            <a:r>
              <a:rPr lang="en-US" altLang="zh-CN" dirty="0"/>
              <a:t> = 0</a:t>
            </a:r>
          </a:p>
          <a:p>
            <a:r>
              <a:rPr lang="en-US" altLang="zh-CN" dirty="0" err="1"/>
              <a:t>aclVersion</a:t>
            </a:r>
            <a:r>
              <a:rPr lang="en-US" altLang="zh-CN" dirty="0"/>
              <a:t> = 0</a:t>
            </a:r>
          </a:p>
          <a:p>
            <a:r>
              <a:rPr lang="en-US" altLang="zh-CN" dirty="0" err="1"/>
              <a:t>ephemeralOwner</a:t>
            </a:r>
            <a:r>
              <a:rPr lang="en-US" altLang="zh-CN" dirty="0"/>
              <a:t> = 0x0</a:t>
            </a:r>
          </a:p>
          <a:p>
            <a:r>
              <a:rPr lang="en-US" altLang="zh-CN" dirty="0" err="1"/>
              <a:t>dataLength</a:t>
            </a:r>
            <a:r>
              <a:rPr lang="en-US" altLang="zh-CN" dirty="0"/>
              <a:t> = 4</a:t>
            </a:r>
          </a:p>
          <a:p>
            <a:r>
              <a:rPr lang="en-US" altLang="zh-CN" dirty="0" err="1"/>
              <a:t>numChildren</a:t>
            </a:r>
            <a:r>
              <a:rPr lang="en-US" altLang="zh-CN" dirty="0"/>
              <a:t> = 0</a:t>
            </a:r>
          </a:p>
        </p:txBody>
      </p:sp>
      <p:sp>
        <p:nvSpPr>
          <p:cNvPr id="5" name="矩形 4"/>
          <p:cNvSpPr/>
          <p:nvPr/>
        </p:nvSpPr>
        <p:spPr>
          <a:xfrm>
            <a:off x="1080004" y="1154422"/>
            <a:ext cx="148167" cy="555344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80004" y="412955"/>
            <a:ext cx="10031991" cy="928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步骤</a:t>
            </a:r>
            <a:r>
              <a:rPr lang="en-US" altLang="zh-CN" b="1" dirty="0"/>
              <a:t>10</a:t>
            </a:r>
            <a:r>
              <a:rPr lang="zh-CN" altLang="en-US" b="1" dirty="0"/>
              <a:t>：</a:t>
            </a:r>
            <a:r>
              <a:rPr lang="zh-CN" altLang="en-US" dirty="0"/>
              <a:t>客户端监控到 </a:t>
            </a:r>
            <a:r>
              <a:rPr lang="en-US" altLang="zh-CN" dirty="0"/>
              <a:t>/tasks/task-0000000000 </a:t>
            </a:r>
            <a:r>
              <a:rPr lang="zh-CN" altLang="en-US" dirty="0"/>
              <a:t>子节点变化，获取执行结果</a:t>
            </a:r>
          </a:p>
        </p:txBody>
      </p:sp>
      <p:sp>
        <p:nvSpPr>
          <p:cNvPr id="2" name="文本框 1"/>
          <p:cNvSpPr txBox="1"/>
          <p:nvPr/>
        </p:nvSpPr>
        <p:spPr>
          <a:xfrm>
            <a:off x="8692645" y="5461370"/>
            <a:ext cx="1981200" cy="830997"/>
          </a:xfrm>
          <a:prstGeom prst="rect">
            <a:avLst/>
          </a:prstGeom>
          <a:noFill/>
          <a:ln>
            <a:noFill/>
          </a:ln>
        </p:spPr>
        <p:txBody>
          <a:bodyPr wrap="square" rtlCol="0">
            <a:spAutoFit/>
          </a:bodyPr>
          <a:lstStyle/>
          <a:p>
            <a:r>
              <a:rPr lang="en-US" altLang="zh-CN" sz="4800" dirty="0">
                <a:solidFill>
                  <a:srgbClr val="33CC33"/>
                </a:solidFill>
              </a:rPr>
              <a:t>node-3</a:t>
            </a:r>
            <a:endParaRPr lang="zh-CN" altLang="en-US" sz="4800" dirty="0">
              <a:solidFill>
                <a:srgbClr val="33CC33"/>
              </a:solidFill>
            </a:endParaRPr>
          </a:p>
        </p:txBody>
      </p:sp>
    </p:spTree>
    <p:extLst>
      <p:ext uri="{BB962C8B-B14F-4D97-AF65-F5344CB8AC3E}">
        <p14:creationId xmlns:p14="http://schemas.microsoft.com/office/powerpoint/2010/main" val="20423203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692497"/>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在工程实践中有哪些应用呢？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6213" y="2637054"/>
            <a:ext cx="2431811" cy="129585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470" y="2574274"/>
            <a:ext cx="2342305" cy="122971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9879" y="4575647"/>
            <a:ext cx="3216096" cy="821131"/>
          </a:xfrm>
          <a:prstGeom prst="rect">
            <a:avLst/>
          </a:prstGeom>
        </p:spPr>
      </p:pic>
      <p:sp>
        <p:nvSpPr>
          <p:cNvPr id="9" name="文本框 8"/>
          <p:cNvSpPr txBox="1"/>
          <p:nvPr/>
        </p:nvSpPr>
        <p:spPr>
          <a:xfrm flipH="1">
            <a:off x="9844057"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5966" y="4702292"/>
            <a:ext cx="2537902" cy="621218"/>
          </a:xfrm>
          <a:prstGeom prst="rect">
            <a:avLst/>
          </a:prstGeom>
        </p:spPr>
      </p:pic>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21773"/>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70" y="1933148"/>
            <a:ext cx="5500895" cy="339422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292" y="2251200"/>
            <a:ext cx="5500895" cy="339422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605" y="2799840"/>
            <a:ext cx="5500895" cy="3394226"/>
          </a:xfrm>
          <a:prstGeom prst="rect">
            <a:avLst/>
          </a:prstGeom>
        </p:spPr>
      </p:pic>
    </p:spTree>
    <p:extLst>
      <p:ext uri="{BB962C8B-B14F-4D97-AF65-F5344CB8AC3E}">
        <p14:creationId xmlns:p14="http://schemas.microsoft.com/office/powerpoint/2010/main" val="23788836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737006"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作为分布式协调服务是一个不错的选择，特别是它实现了可靠的共识机制，且它具备简单易用，高性能，高可靠等优点。但是，部分大型系统到高版本时，为了保持更高的可定制化和针对性的优化，企业会选择自主开发分布式协调模块来代替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a:t>
            </a:r>
            <a:endParaRPr lang="en-US" altLang="zh-CN" sz="2000" dirty="0">
              <a:solidFill>
                <a:schemeClr val="tx1">
                  <a:lumMod val="75000"/>
                  <a:lumOff val="25000"/>
                </a:schemeClr>
              </a:solidFill>
              <a:latin typeface="微软雅黑"/>
              <a:ea typeface="微软雅黑"/>
            </a:endParaRPr>
          </a:p>
          <a:p>
            <a:pPr marL="342900" indent="-342900" algn="just">
              <a:lnSpc>
                <a:spcPct val="150000"/>
              </a:lnSpc>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虽然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解决了竞争、共识、协调等问题，但是大部分数据系统更多专注于数据写入、存储、读取上的优化。作为技术人员，应该以扎实的技术储备来面对分布式领域的各种挑战。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34271" y="1579691"/>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327971" y="1579691"/>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0" name="文本框 9"/>
          <p:cNvSpPr txBox="1"/>
          <p:nvPr/>
        </p:nvSpPr>
        <p:spPr>
          <a:xfrm>
            <a:off x="7429701" y="1579691"/>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982831" y="1579691"/>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2511</TotalTime>
  <Words>5813</Words>
  <Application>Microsoft Office PowerPoint</Application>
  <PresentationFormat>宽屏</PresentationFormat>
  <Paragraphs>712</Paragraphs>
  <Slides>67</Slides>
  <Notes>53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游ゴシック</vt:lpstr>
      <vt:lpstr>等线</vt:lpstr>
      <vt:lpstr>等线 Light</vt:lpstr>
      <vt:lpstr>华文仿宋</vt:lpstr>
      <vt:lpstr>宋体</vt:lpstr>
      <vt:lpstr>微软雅黑</vt:lpstr>
      <vt:lpstr>Arial</vt:lpstr>
      <vt:lpstr>Calibri</vt:lpstr>
      <vt:lpstr>Calibri Light</vt:lpstr>
      <vt:lpstr>Lobster</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2691</cp:revision>
  <dcterms:created xsi:type="dcterms:W3CDTF">2019-05-04T05:38:13Z</dcterms:created>
  <dcterms:modified xsi:type="dcterms:W3CDTF">2019-09-16T13:04:17Z</dcterms:modified>
</cp:coreProperties>
</file>