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268" r:id="rId28"/>
    <p:sldId id="324" r:id="rId29"/>
    <p:sldId id="269" r:id="rId30"/>
    <p:sldId id="290" r:id="rId31"/>
    <p:sldId id="283" r:id="rId32"/>
    <p:sldId id="270" r:id="rId33"/>
    <p:sldId id="271" r:id="rId34"/>
    <p:sldId id="326" r:id="rId35"/>
    <p:sldId id="319" r:id="rId36"/>
    <p:sldId id="284" r:id="rId37"/>
    <p:sldId id="343" r:id="rId38"/>
    <p:sldId id="272" r:id="rId39"/>
    <p:sldId id="345" r:id="rId40"/>
    <p:sldId id="312" r:id="rId41"/>
    <p:sldId id="344" r:id="rId42"/>
    <p:sldId id="320" r:id="rId43"/>
    <p:sldId id="329" r:id="rId44"/>
    <p:sldId id="273" r:id="rId45"/>
    <p:sldId id="327" r:id="rId46"/>
    <p:sldId id="328" r:id="rId47"/>
    <p:sldId id="275" r:id="rId48"/>
    <p:sldId id="274" r:id="rId49"/>
    <p:sldId id="286" r:id="rId50"/>
    <p:sldId id="276" r:id="rId51"/>
    <p:sldId id="287" r:id="rId52"/>
    <p:sldId id="330" r:id="rId53"/>
    <p:sldId id="346" r:id="rId54"/>
    <p:sldId id="347" r:id="rId55"/>
    <p:sldId id="316" r:id="rId56"/>
    <p:sldId id="317" r:id="rId57"/>
    <p:sldId id="277" r:id="rId58"/>
    <p:sldId id="278" r:id="rId59"/>
    <p:sldId id="321" r:id="rId60"/>
    <p:sldId id="322" r:id="rId61"/>
    <p:sldId id="291" r:id="rId62"/>
  </p:sldIdLst>
  <p:sldSz cx="12192000" cy="6858000"/>
  <p:notesSz cx="6858000" cy="1543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55833D"/>
    <a:srgbClr val="679150"/>
    <a:srgbClr val="C7F0C6"/>
    <a:srgbClr val="FF5050"/>
    <a:srgbClr val="FFFCF3"/>
    <a:srgbClr val="FFF9E7"/>
    <a:srgbClr val="EEEEEE"/>
    <a:srgbClr val="FFF5F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95" autoAdjust="0"/>
  </p:normalViewPr>
  <p:slideViewPr>
    <p:cSldViewPr snapToGrid="0">
      <p:cViewPr varScale="1">
        <p:scale>
          <a:sx n="69" d="100"/>
          <a:sy n="69" d="100"/>
        </p:scale>
        <p:origin x="564" y="48"/>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3586764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719761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266301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52</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53</a:t>
            </a:fld>
            <a:endParaRPr lang="zh-CN" altLang="en-US"/>
          </a:p>
        </p:txBody>
      </p:sp>
    </p:spTree>
    <p:extLst>
      <p:ext uri="{BB962C8B-B14F-4D97-AF65-F5344CB8AC3E}">
        <p14:creationId xmlns:p14="http://schemas.microsoft.com/office/powerpoint/2010/main" val="3278873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22623988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55</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56</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59</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61</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67775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06016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3354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1476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77178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22902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350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0542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089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9545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629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812696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pPr algn="ct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5513" y="4680662"/>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8066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7" name="矩形 6"/>
          <p:cNvSpPr/>
          <p:nvPr/>
        </p:nvSpPr>
        <p:spPr>
          <a:xfrm>
            <a:off x="0" y="3093612"/>
            <a:ext cx="121920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640551"/>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417648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743258"/>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2202587"/>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73862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250815"/>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45395" y="1325585"/>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961289"/>
          </a:xfrm>
          <a:prstGeom prst="rect">
            <a:avLst/>
          </a:prstGeom>
          <a:noFill/>
        </p:spPr>
        <p:txBody>
          <a:bodyPr wrap="square" rtlCol="0">
            <a:spAutoFit/>
          </a:bodyPr>
          <a:lstStyle/>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a:t>
            </a:r>
            <a:r>
              <a:rPr lang="zh-CN" altLang="en-US" sz="2000" i="1" dirty="0">
                <a:solidFill>
                  <a:schemeClr val="tx1">
                    <a:lumMod val="75000"/>
                    <a:lumOff val="25000"/>
                  </a:schemeClr>
                </a:solidFill>
                <a:latin typeface="微软雅黑" panose="020B0503020204020204" pitchFamily="34" charset="-122"/>
                <a:ea typeface="微软雅黑" panose="020B0503020204020204" pitchFamily="34" charset="-122"/>
              </a:rPr>
              <a:t>是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961289"/>
          </a:xfrm>
          <a:prstGeom prst="rect">
            <a:avLst/>
          </a:prstGeom>
          <a:noFill/>
        </p:spPr>
        <p:txBody>
          <a:bodyPr wrap="square" rtlCol="0" anchor="t">
            <a:spAutoFit/>
          </a:bodyPr>
          <a:lstStyle/>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FF5050"/>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共同的设计思想：通过全序关系广播（原子广播）来实现共识。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rgbClr val="C7F0C6">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33CC33"/>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33CC33"/>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806602"/>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1772646" y="4536202"/>
            <a:ext cx="9160397" cy="787523"/>
          </a:xfrm>
          <a:prstGeom prst="rect">
            <a:avLst/>
          </a:prstGeom>
          <a:noFill/>
        </p:spPr>
        <p:txBody>
          <a:bodyPr wrap="square" rtlCol="0" anchor="t">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235146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需满足以下两个条件：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789" y="4700655"/>
            <a:ext cx="458619" cy="458619"/>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430159"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rgbClr val="C7F0C6">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p:spPr>
          <p:txBody>
            <a:bodyPr wrap="none">
              <a:spAutoFit/>
            </a:bodyPr>
            <a:lstStyle/>
            <a:p>
              <a:r>
                <a:rPr lang="zh-CN" altLang="en-US" sz="4000" dirty="0">
                  <a:solidFill>
                    <a:srgbClr val="33CC33"/>
                  </a:solidFill>
                  <a:latin typeface="微软雅黑" panose="020B0503020204020204" pitchFamily="34" charset="-122"/>
                  <a:ea typeface="微软雅黑" panose="020B0503020204020204" pitchFamily="34" charset="-122"/>
                </a:rPr>
                <a:t>共</a:t>
              </a:r>
              <a:endParaRPr lang="en-US" altLang="zh-CN" sz="4000" dirty="0">
                <a:solidFill>
                  <a:srgbClr val="33CC33"/>
                </a:solidFill>
                <a:latin typeface="微软雅黑" panose="020B0503020204020204" pitchFamily="34" charset="-122"/>
                <a:ea typeface="微软雅黑" panose="020B0503020204020204" pitchFamily="34" charset="-122"/>
              </a:endParaRPr>
            </a:p>
            <a:p>
              <a:r>
                <a:rPr lang="zh-CN" altLang="en-US" sz="4000" dirty="0">
                  <a:solidFill>
                    <a:srgbClr val="33CC33"/>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451600" y="2260709"/>
            <a:ext cx="3328059" cy="635000"/>
            <a:chOff x="6984341" y="2514709"/>
            <a:chExt cx="3328059"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984341" y="2844800"/>
              <a:ext cx="127065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649649" y="3173638"/>
            <a:ext cx="6130010" cy="635000"/>
            <a:chOff x="4182390" y="3427638"/>
            <a:chExt cx="613001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4182390" y="3733800"/>
              <a:ext cx="407261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669280" y="4086567"/>
            <a:ext cx="4110379" cy="635000"/>
            <a:chOff x="6202021" y="4340567"/>
            <a:chExt cx="4110379"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6202021" y="4660900"/>
              <a:ext cx="20529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196424" y="4999497"/>
            <a:ext cx="6583235" cy="635000"/>
            <a:chOff x="3729165" y="5253497"/>
            <a:chExt cx="6583235"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729165" y="5588000"/>
              <a:ext cx="4525835"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430159"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rgbClr val="C7F0C6">
                <a:alpha val="41000"/>
              </a:srgbClr>
            </a:solidFill>
            <a:ln w="1905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a:ln>
              <a:noFill/>
            </a:ln>
          </p:spPr>
          <p:txBody>
            <a:bodyPr wrap="none">
              <a:spAutoFit/>
            </a:bodyPr>
            <a:lstStyle/>
            <a:p>
              <a:r>
                <a:rPr lang="zh-CN" altLang="en-US" sz="4000" dirty="0">
                  <a:solidFill>
                    <a:srgbClr val="33CC33"/>
                  </a:solidFill>
                  <a:latin typeface="微软雅黑" panose="020B0503020204020204" pitchFamily="34" charset="-122"/>
                  <a:ea typeface="微软雅黑" panose="020B0503020204020204" pitchFamily="34" charset="-122"/>
                </a:rPr>
                <a:t>共</a:t>
              </a:r>
              <a:endParaRPr lang="en-US" altLang="zh-CN" sz="4000" dirty="0">
                <a:solidFill>
                  <a:srgbClr val="33CC33"/>
                </a:solidFill>
                <a:latin typeface="微软雅黑" panose="020B0503020204020204" pitchFamily="34" charset="-122"/>
                <a:ea typeface="微软雅黑" panose="020B0503020204020204" pitchFamily="34" charset="-122"/>
              </a:endParaRPr>
            </a:p>
            <a:p>
              <a:r>
                <a:rPr lang="zh-CN" altLang="en-US" sz="4000" dirty="0">
                  <a:solidFill>
                    <a:srgbClr val="33CC33"/>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451600" y="2260709"/>
            <a:ext cx="3328059" cy="635000"/>
            <a:chOff x="6984341" y="2514709"/>
            <a:chExt cx="3328059"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984341" y="2844800"/>
              <a:ext cx="127065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649649" y="3173638"/>
            <a:ext cx="6130010" cy="635000"/>
            <a:chOff x="4182390" y="3427638"/>
            <a:chExt cx="613001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4182390" y="3733800"/>
              <a:ext cx="407261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669280" y="4086567"/>
            <a:ext cx="4110379" cy="635000"/>
            <a:chOff x="6202021" y="4340567"/>
            <a:chExt cx="4110379"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6202021" y="4660900"/>
              <a:ext cx="20529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196424" y="4999497"/>
            <a:ext cx="6583235" cy="635000"/>
            <a:chOff x="3729165" y="5253497"/>
            <a:chExt cx="6583235"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729165" y="5588000"/>
              <a:ext cx="4525835"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6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4908" y="392056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87323" y="43455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87323" y="498961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87323" y="559266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98539" y="433402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86129" y="49998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769854"/>
            <a:ext cx="10532922" cy="1477328"/>
          </a:xfrm>
          <a:prstGeom prst="rect">
            <a:avLst/>
          </a:prstGeom>
          <a:noFill/>
        </p:spPr>
        <p:txBody>
          <a:bodyPr wrap="square" rtlCol="0" anchor="t">
            <a:spAutoFit/>
          </a:bodyPr>
          <a:lstStyle/>
          <a:p>
            <a:pPr marL="457200" indent="-457200">
              <a:lnSpc>
                <a:spcPct val="150000"/>
              </a:lnSpc>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67635" y="435708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55225" y="501043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90010" y="434273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77600" y="500853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是如何实现 </a:t>
            </a:r>
            <a:r>
              <a:rPr lang="en-US" altLang="zh-CN" sz="2600" b="1" dirty="0">
                <a:solidFill>
                  <a:srgbClr val="3561B4"/>
                </a:solidFill>
                <a:latin typeface="微软雅黑" panose="020B0503020204020204" pitchFamily="34" charset="-122"/>
                <a:ea typeface="微软雅黑" panose="020B0503020204020204" pitchFamily="34" charset="-122"/>
              </a:rPr>
              <a:t>Zab </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4908" y="392056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87323" y="43455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87323" y="498961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87323" y="559266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98539" y="433402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86129" y="49998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769854"/>
            <a:ext cx="10532922" cy="1477328"/>
          </a:xfrm>
          <a:prstGeom prst="rect">
            <a:avLst/>
          </a:prstGeom>
          <a:noFill/>
        </p:spPr>
        <p:txBody>
          <a:bodyPr wrap="square" rtlCol="0" anchor="t">
            <a:spAutoFit/>
          </a:bodyPr>
          <a:lstStyle/>
          <a:p>
            <a:pPr marL="457200" indent="-457200">
              <a:lnSpc>
                <a:spcPct val="150000"/>
              </a:lnSpc>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67635" y="435708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55225" y="501043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90010" y="434273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77600" y="500853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3CC33"/>
                </a:solidFill>
                <a:latin typeface="微软雅黑" panose="020B0503020204020204" pitchFamily="34" charset="-122"/>
                <a:ea typeface="微软雅黑" panose="020B0503020204020204" pitchFamily="34" charset="-122"/>
              </a:rPr>
              <a:t>ZooKeeper </a:t>
            </a:r>
            <a:r>
              <a:rPr lang="zh-CN" altLang="en-US" sz="2600" b="1" dirty="0">
                <a:solidFill>
                  <a:srgbClr val="33CC33"/>
                </a:solidFill>
                <a:latin typeface="微软雅黑" panose="020B0503020204020204" pitchFamily="34" charset="-122"/>
                <a:ea typeface="微软雅黑" panose="020B0503020204020204" pitchFamily="34" charset="-122"/>
              </a:rPr>
              <a:t>是如何实现 </a:t>
            </a:r>
            <a:r>
              <a:rPr lang="en-US" altLang="zh-CN" sz="2600" b="1" dirty="0">
                <a:solidFill>
                  <a:srgbClr val="33CC33"/>
                </a:solidFill>
                <a:latin typeface="微软雅黑" panose="020B0503020204020204" pitchFamily="34" charset="-122"/>
                <a:ea typeface="微软雅黑" panose="020B0503020204020204" pitchFamily="34" charset="-122"/>
              </a:rPr>
              <a:t>Zab </a:t>
            </a:r>
            <a:r>
              <a:rPr lang="zh-CN" altLang="en-US" sz="2600" b="1" dirty="0">
                <a:solidFill>
                  <a:srgbClr val="33CC33"/>
                </a:solidFill>
                <a:latin typeface="微软雅黑" panose="020B0503020204020204" pitchFamily="34" charset="-122"/>
                <a:ea typeface="微软雅黑" panose="020B0503020204020204" pitchFamily="34" charset="-122"/>
              </a:rPr>
              <a:t>的？</a:t>
            </a:r>
            <a:endParaRPr lang="en-US" altLang="zh-CN" sz="2600" b="1" dirty="0">
              <a:solidFill>
                <a:srgbClr val="33CC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69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4672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3144410"/>
            <a:ext cx="10452100" cy="163432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3337985"/>
            <a:ext cx="9982636" cy="1585049"/>
          </a:xfrm>
          <a:prstGeom prst="rect">
            <a:avLst/>
          </a:prstGeom>
          <a:noFill/>
        </p:spPr>
        <p:txBody>
          <a:bodyPr wrap="square" rtlCol="0" anchor="t">
            <a:spAutoFit/>
          </a:bodyPr>
          <a:lstStyle/>
          <a:p>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2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2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en-US" altLang="zh-CN" sz="2200" dirty="0">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799" y="3144410"/>
            <a:ext cx="148167" cy="1634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954373"/>
            <a:ext cx="3997739" cy="1332580"/>
          </a:xfrm>
          <a:prstGeom prst="rect">
            <a:avLst/>
          </a:prstGeom>
        </p:spPr>
      </p:pic>
    </p:spTree>
    <p:extLst>
      <p:ext uri="{BB962C8B-B14F-4D97-AF65-F5344CB8AC3E}">
        <p14:creationId xmlns:p14="http://schemas.microsoft.com/office/powerpoint/2010/main" val="2435103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712433"/>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操作全序</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3308781"/>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794" y="2351266"/>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多节点 </a:t>
            </a:r>
            <a:r>
              <a:rPr lang="en-US" altLang="zh-CN" sz="2000" dirty="0">
                <a:solidFill>
                  <a:srgbClr val="3075BA"/>
                </a:solidFill>
                <a:latin typeface="微软雅黑" panose="020B0503020204020204" pitchFamily="34" charset="-122"/>
                <a:ea typeface="微软雅黑" panose="020B0503020204020204" pitchFamily="34" charset="-122"/>
              </a:rPr>
              <a:t>/ </a:t>
            </a:r>
            <a:r>
              <a:rPr lang="zh-CN" altLang="en-US" sz="2000" dirty="0">
                <a:solidFill>
                  <a:srgbClr val="3075BA"/>
                </a:solidFill>
                <a:latin typeface="微软雅黑" panose="020B0503020204020204" pitchFamily="34" charset="-122"/>
                <a:ea typeface="微软雅黑" panose="020B0503020204020204" pitchFamily="34" charset="-122"/>
              </a:rPr>
              <a:t>多副本</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50967"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723900" y="3936938"/>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高性能</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547"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4533279"/>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0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622"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613017"/>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元素 </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3">
            <a:extLst>
              <a:ext uri="{FF2B5EF4-FFF2-40B4-BE49-F238E27FC236}">
                <a16:creationId xmlns:a16="http://schemas.microsoft.com/office/drawing/2014/main" id="{6B56E56F-7BEB-4AB5-B99C-E6F75098AE02}"/>
              </a:ext>
            </a:extLst>
          </p:cNvPr>
          <p:cNvSpPr txBox="1"/>
          <p:nvPr/>
        </p:nvSpPr>
        <p:spPr>
          <a:xfrm>
            <a:off x="2380596" y="1972557"/>
            <a:ext cx="9573128" cy="1015663"/>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ACL - Access Control List - </a:t>
            </a:r>
            <a:r>
              <a:rPr lang="en-US" altLang="zh-CN" sz="2000" dirty="0" err="1">
                <a:solidFill>
                  <a:schemeClr val="tx1">
                    <a:lumMod val="75000"/>
                    <a:lumOff val="25000"/>
                  </a:schemeClr>
                </a:solidFill>
                <a:latin typeface="微软雅黑"/>
                <a:ea typeface="微软雅黑"/>
              </a:rPr>
              <a:t>访问控制列表</a:t>
            </a:r>
            <a:endParaRPr lang="en-US" altLang="zh-CN" sz="2000" dirty="0">
              <a:solidFill>
                <a:schemeClr val="tx1">
                  <a:lumMod val="75000"/>
                  <a:lumOff val="25000"/>
                </a:schemeClr>
              </a:solidFill>
              <a:latin typeface="微软雅黑"/>
              <a:ea typeface="微软雅黑"/>
            </a:endParaRPr>
          </a:p>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scheme（权限模式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id（授权对象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permission（权限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 name="文本框 3">
            <a:extLst>
              <a:ext uri="{FF2B5EF4-FFF2-40B4-BE49-F238E27FC236}">
                <a16:creationId xmlns:a16="http://schemas.microsoft.com/office/drawing/2014/main" id="{48ED30E3-655A-4599-81E5-E2A7820A48D1}"/>
              </a:ext>
            </a:extLst>
          </p:cNvPr>
          <p:cNvSpPr txBox="1"/>
          <p:nvPr/>
        </p:nvSpPr>
        <p:spPr>
          <a:xfrm>
            <a:off x="2377756" y="3215112"/>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2377755" y="3764751"/>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2377754" y="4314391"/>
            <a:ext cx="9573128"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world:anyone</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2377754" y="4852485"/>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10162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3987" y="21167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891884"/>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五边形 18"/>
          <p:cNvSpPr/>
          <p:nvPr/>
        </p:nvSpPr>
        <p:spPr>
          <a:xfrm>
            <a:off x="705695" y="46083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705695" y="710403"/>
            <a:ext cx="31170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84804"/>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4" y="5569237"/>
            <a:ext cx="5369721"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故障检测</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504" y="2723553"/>
            <a:ext cx="5356728" cy="306618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984889"/>
            <a:ext cx="9573128" cy="1477328"/>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分层命名空间：树形结构</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持久节点：数据持久化</a:t>
            </a:r>
            <a:endParaRPr lang="en-US" altLang="zh-CN" sz="2000" dirty="0">
              <a:solidFill>
                <a:schemeClr val="tx1">
                  <a:lumMod val="75000"/>
                  <a:lumOff val="25000"/>
                </a:schemeClr>
              </a:solidFill>
              <a:latin typeface="微软雅黑"/>
              <a:ea typeface="微软雅黑"/>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临时节点：与客户端会话绑定</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3095028"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r>
              <a:rPr lang="en-US" altLang="zh-CN" sz="2600" dirty="0">
                <a:solidFill>
                  <a:srgbClr val="3561B4"/>
                </a:solidFill>
                <a:latin typeface="微软雅黑" panose="020B0503020204020204" pitchFamily="34" charset="-122"/>
                <a:ea typeface="微软雅黑" panose="020B0503020204020204" pitchFamily="34" charset="-122"/>
              </a:rPr>
              <a:t>ACL</a:t>
            </a:r>
          </a:p>
        </p:txBody>
      </p:sp>
      <p:sp>
        <p:nvSpPr>
          <p:cNvPr id="13" name="矩形 12"/>
          <p:cNvSpPr/>
          <p:nvPr/>
        </p:nvSpPr>
        <p:spPr>
          <a:xfrm>
            <a:off x="845395" y="2182299"/>
            <a:ext cx="10452100" cy="359034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14859" y="2375875"/>
            <a:ext cx="9982636" cy="3247043"/>
          </a:xfrm>
          <a:prstGeom prst="rect">
            <a:avLst/>
          </a:prstGeom>
          <a:noFill/>
        </p:spPr>
        <p:txBody>
          <a:bodyPr wrap="square" rtlCol="0" anchor="t">
            <a:spAutoFit/>
          </a:bodyPr>
          <a:lstStyle/>
          <a:p>
            <a:r>
              <a:rPr lang="en-US" altLang="zh-CN" sz="2200" b="1" dirty="0">
                <a:solidFill>
                  <a:schemeClr val="tx1">
                    <a:lumMod val="75000"/>
                    <a:lumOff val="25000"/>
                  </a:schemeClr>
                </a:solidFill>
                <a:latin typeface="Arial" panose="020B0604020202020204" pitchFamily="34" charset="0"/>
                <a:ea typeface="微软雅黑"/>
                <a:cs typeface="Arial" panose="020B0604020202020204" pitchFamily="34" charset="0"/>
              </a:rPr>
              <a:t>scheme:id:permission</a:t>
            </a:r>
            <a:endParaRPr lang="en-US" altLang="zh-CN" sz="2200" b="1"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权限模式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权限对象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a:t>
            </a:r>
            <a:endPar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endParaRPr lang="en-US" altLang="zh-CN" sz="20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world:anyone</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15" name="矩形 14"/>
          <p:cNvSpPr/>
          <p:nvPr/>
        </p:nvSpPr>
        <p:spPr>
          <a:xfrm>
            <a:off x="845394" y="2182299"/>
            <a:ext cx="148167" cy="35903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7303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五边形 16"/>
          <p:cNvSpPr/>
          <p:nvPr/>
        </p:nvSpPr>
        <p:spPr>
          <a:xfrm>
            <a:off x="705695" y="710403"/>
            <a:ext cx="3754987"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57072" y="3133874"/>
            <a:ext cx="8776257"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63538" y="4263160"/>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800026" y="3336753"/>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95083" y="353735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52083"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38082"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732510"/>
            <a:ext cx="10581644" cy="1015663"/>
          </a:xfrm>
          <a:prstGeom prst="rect">
            <a:avLst/>
          </a:prstGeom>
          <a:noFill/>
        </p:spPr>
        <p:txBody>
          <a:bodyPr wrap="square" rtlCol="0" anchor="t">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角色：</a:t>
            </a:r>
            <a:r>
              <a:rPr lang="en-US" altLang="zh-CN" sz="2000" dirty="0">
                <a:solidFill>
                  <a:schemeClr val="tx1">
                    <a:lumMod val="75000"/>
                    <a:lumOff val="25000"/>
                  </a:schemeClr>
                </a:solidFill>
                <a:latin typeface="微软雅黑"/>
                <a:ea typeface="微软雅黑"/>
              </a:rPr>
              <a:t>Leader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Follower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Observer</a:t>
            </a:r>
          </a:p>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客户端：Java，C，Curator，Shell</a:t>
            </a:r>
            <a:endParaRPr lang="en-US" altLang="zh-CN" sz="2000" dirty="0">
              <a:solidFill>
                <a:schemeClr val="tx1">
                  <a:lumMod val="75000"/>
                  <a:lumOff val="25000"/>
                </a:schemeClr>
              </a:solidFill>
              <a:latin typeface="微软雅黑"/>
              <a:ea typeface="微软雅黑"/>
            </a:endParaRP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8" name="文本框 4">
            <a:extLst>
              <a:ext uri="{FF2B5EF4-FFF2-40B4-BE49-F238E27FC236}">
                <a16:creationId xmlns:a16="http://schemas.microsoft.com/office/drawing/2014/main" id="{C3F0B939-9219-442E-98F4-01D949FEDEFD}"/>
              </a:ext>
            </a:extLst>
          </p:cNvPr>
          <p:cNvSpPr txBox="1"/>
          <p:nvPr/>
        </p:nvSpPr>
        <p:spPr>
          <a:xfrm>
            <a:off x="1695784" y="5945532"/>
            <a:ext cx="9160397" cy="338554"/>
          </a:xfrm>
          <a:prstGeom prst="rect">
            <a:avLst/>
          </a:prstGeom>
          <a:noFill/>
        </p:spPr>
        <p:txBody>
          <a:bodyPr wrap="square" rtlCol="0" anchor="t">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节点之间互相维持心跳。客户端与节点维持会话。</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27" y="5885500"/>
            <a:ext cx="458619" cy="458619"/>
          </a:xfrm>
          <a:prstGeom prst="rect">
            <a:avLst/>
          </a:prstGeom>
        </p:spPr>
      </p:pic>
    </p:spTree>
    <p:extLst>
      <p:ext uri="{BB962C8B-B14F-4D97-AF65-F5344CB8AC3E}">
        <p14:creationId xmlns:p14="http://schemas.microsoft.com/office/powerpoint/2010/main" val="3962698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9860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201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p:txBody>
      </p:sp>
      <p:sp>
        <p:nvSpPr>
          <p:cNvPr id="5" name="文本框 4"/>
          <p:cNvSpPr txBox="1"/>
          <p:nvPr/>
        </p:nvSpPr>
        <p:spPr>
          <a:xfrm>
            <a:off x="2420195" y="4907543"/>
            <a:ext cx="6812705"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576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操作全序</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95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Tree>
    <p:extLst>
      <p:ext uri="{BB962C8B-B14F-4D97-AF65-F5344CB8AC3E}">
        <p14:creationId xmlns:p14="http://schemas.microsoft.com/office/powerpoint/2010/main" val="2497008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 </a:t>
            </a:r>
            <a:r>
              <a:rPr lang="en-US" altLang="zh-CN" sz="2600" b="1" dirty="0">
                <a:solidFill>
                  <a:srgbClr val="3561B4"/>
                </a:solidFill>
                <a:latin typeface="微软雅黑" panose="020B0503020204020204" pitchFamily="34" charset="-122"/>
                <a:ea typeface="微软雅黑" panose="020B0503020204020204" pitchFamily="34" charset="-122"/>
              </a:rPr>
              <a:t>Shell </a:t>
            </a:r>
            <a:r>
              <a:rPr lang="zh-CN" altLang="en-US" sz="2600" b="1" dirty="0">
                <a:solidFill>
                  <a:srgbClr val="3561B4"/>
                </a:solidFill>
                <a:latin typeface="微软雅黑" panose="020B0503020204020204" pitchFamily="34" charset="-122"/>
                <a:ea typeface="微软雅黑" panose="020B0503020204020204" pitchFamily="34" charset="-122"/>
              </a:rPr>
              <a:t>客户端实现主从模式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991" y="4702292"/>
            <a:ext cx="2537902" cy="621218"/>
          </a:xfrm>
          <a:prstGeom prst="rect">
            <a:avLst/>
          </a:prstGeom>
        </p:spPr>
      </p:pic>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92497"/>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 · </a:t>
            </a:r>
            <a:r>
              <a:rPr lang="zh-CN" altLang="en-US" sz="2600" b="1" dirty="0">
                <a:solidFill>
                  <a:srgbClr val="3561B4"/>
                </a:solidFill>
                <a:latin typeface="微软雅黑" panose="020B0503020204020204" pitchFamily="34" charset="-122"/>
                <a:ea typeface="微软雅黑" panose="020B0503020204020204" pitchFamily="34" charset="-122"/>
              </a:rPr>
              <a:t>注册中心</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ZooKeeper </a:t>
            </a:r>
            <a:r>
              <a:rPr lang="zh-CN" altLang="en-US" sz="2000" dirty="0">
                <a:solidFill>
                  <a:schemeClr val="tx1">
                    <a:lumMod val="75000"/>
                    <a:lumOff val="25000"/>
                  </a:schemeClr>
                </a:solidFill>
                <a:latin typeface="微软雅黑"/>
                <a:ea typeface="微软雅黑"/>
              </a:rPr>
              <a:t>这种分布式协调系统只是解决了分布式系统中存在的竞争，协调等问题，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2251</TotalTime>
  <Words>5506</Words>
  <Application>Microsoft Office PowerPoint</Application>
  <PresentationFormat>宽屏</PresentationFormat>
  <Paragraphs>639</Paragraphs>
  <Slides>61</Slides>
  <Notes>57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游ゴシック</vt:lpstr>
      <vt:lpstr>等线</vt:lpstr>
      <vt:lpstr>等线 Light</vt:lpstr>
      <vt:lpstr>华文仿宋</vt:lpstr>
      <vt:lpstr>宋体</vt:lpstr>
      <vt:lpstr>微软雅黑</vt:lpstr>
      <vt:lpstr>Arial</vt:lpstr>
      <vt:lpstr>Calibri</vt:lpstr>
      <vt:lpstr>Calibri Light</vt:lpstr>
      <vt:lpstr>Lobster</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2537</cp:revision>
  <dcterms:created xsi:type="dcterms:W3CDTF">2019-05-04T05:38:13Z</dcterms:created>
  <dcterms:modified xsi:type="dcterms:W3CDTF">2019-09-16T13:04:46Z</dcterms:modified>
</cp:coreProperties>
</file>