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343" r:id="rId37"/>
    <p:sldId id="272" r:id="rId38"/>
    <p:sldId id="312" r:id="rId39"/>
    <p:sldId id="320" r:id="rId40"/>
    <p:sldId id="329" r:id="rId41"/>
    <p:sldId id="273" r:id="rId42"/>
    <p:sldId id="327" r:id="rId43"/>
    <p:sldId id="328" r:id="rId44"/>
    <p:sldId id="330" r:id="rId45"/>
    <p:sldId id="346" r:id="rId46"/>
    <p:sldId id="347" r:id="rId47"/>
    <p:sldId id="348" r:id="rId48"/>
    <p:sldId id="317" r:id="rId49"/>
    <p:sldId id="277" r:id="rId50"/>
    <p:sldId id="278" r:id="rId51"/>
    <p:sldId id="321" r:id="rId52"/>
    <p:sldId id="322" r:id="rId53"/>
    <p:sldId id="291" r:id="rId54"/>
  </p:sldIdLst>
  <p:sldSz cx="12192000" cy="6858000"/>
  <p:notesSz cx="6858000" cy="154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55833D"/>
    <a:srgbClr val="679150"/>
    <a:srgbClr val="C7F0C6"/>
    <a:srgbClr val="FF5050"/>
    <a:srgbClr val="FFFCF3"/>
    <a:srgbClr val="FFF9E7"/>
    <a:srgbClr val="EEEEEE"/>
    <a:srgbClr val="FFF5F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49" autoAdjust="0"/>
  </p:normalViewPr>
  <p:slideViewPr>
    <p:cSldViewPr snapToGrid="0">
      <p:cViewPr varScale="1">
        <p:scale>
          <a:sx n="69" d="100"/>
          <a:sy n="69" d="100"/>
        </p:scale>
        <p:origin x="564" y="48"/>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586764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3278873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2262398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698173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6777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06016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335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147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77178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2290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350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054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089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9545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629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81269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640551"/>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417648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743258"/>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2202587"/>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73862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250815"/>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5395" y="1325585"/>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961289"/>
          </a:xfrm>
          <a:prstGeom prst="rect">
            <a:avLst/>
          </a:prstGeom>
          <a:noFill/>
        </p:spPr>
        <p:txBody>
          <a:bodyPr wrap="square" rtlCol="0">
            <a:spAutoFit/>
          </a:bodyPr>
          <a:lstStyle/>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a:t>
            </a:r>
            <a:r>
              <a:rPr lang="zh-CN" altLang="en-US" sz="2000" i="1" dirty="0">
                <a:solidFill>
                  <a:schemeClr val="tx1">
                    <a:lumMod val="75000"/>
                    <a:lumOff val="25000"/>
                  </a:schemeClr>
                </a:solidFill>
                <a:latin typeface="微软雅黑" panose="020B0503020204020204" pitchFamily="34" charset="-122"/>
                <a:ea typeface="微软雅黑" panose="020B0503020204020204" pitchFamily="34" charset="-122"/>
              </a:rPr>
              <a:t>是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961289"/>
          </a:xfrm>
          <a:prstGeom prst="rect">
            <a:avLst/>
          </a:prstGeom>
          <a:noFill/>
        </p:spPr>
        <p:txBody>
          <a:bodyPr wrap="square" rtlCol="0" anchor="t">
            <a:spAutoFit/>
          </a:bodyPr>
          <a:lstStyle/>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FF5050"/>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共同的设计思想：通过全序关系广播（原子广播）来实现共识。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rgbClr val="C7F0C6">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33CC33"/>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33CC33"/>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806602"/>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1772646" y="4536202"/>
            <a:ext cx="9160397"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235146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需满足以下两个条件：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89" y="4700655"/>
            <a:ext cx="458619" cy="458619"/>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a:ln>
              <a:noFill/>
            </a:ln>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3144410"/>
            <a:ext cx="10452100" cy="163432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3337985"/>
            <a:ext cx="9982636" cy="1585049"/>
          </a:xfrm>
          <a:prstGeom prst="rect">
            <a:avLst/>
          </a:prstGeom>
          <a:noFill/>
        </p:spPr>
        <p:txBody>
          <a:bodyPr wrap="square" rtlCol="0" anchor="t">
            <a:spAutoFit/>
          </a:bodyPr>
          <a:lstStyle/>
          <a:p>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2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2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en-US" altLang="zh-CN" sz="22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799" y="3144410"/>
            <a:ext cx="148167" cy="1634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54373"/>
            <a:ext cx="3997739" cy="1332580"/>
          </a:xfrm>
          <a:prstGeom prst="rect">
            <a:avLst/>
          </a:prstGeom>
        </p:spPr>
      </p:pic>
    </p:spTree>
    <p:extLst>
      <p:ext uri="{BB962C8B-B14F-4D97-AF65-F5344CB8AC3E}">
        <p14:creationId xmlns:p14="http://schemas.microsoft.com/office/powerpoint/2010/main" val="24351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712433"/>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操作全序</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3308781"/>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94" y="2351266"/>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多节点 </a:t>
            </a:r>
            <a:r>
              <a:rPr lang="en-US" altLang="zh-CN" sz="2000" dirty="0">
                <a:solidFill>
                  <a:srgbClr val="3075BA"/>
                </a:solidFill>
                <a:latin typeface="微软雅黑" panose="020B0503020204020204" pitchFamily="34" charset="-122"/>
                <a:ea typeface="微软雅黑" panose="020B0503020204020204" pitchFamily="34" charset="-122"/>
              </a:rPr>
              <a:t>/ </a:t>
            </a:r>
            <a:r>
              <a:rPr lang="zh-CN" altLang="en-US" sz="2000" dirty="0">
                <a:solidFill>
                  <a:srgbClr val="3075BA"/>
                </a:solidFill>
                <a:latin typeface="微软雅黑" panose="020B0503020204020204" pitchFamily="34" charset="-122"/>
                <a:ea typeface="微软雅黑" panose="020B0503020204020204" pitchFamily="34" charset="-122"/>
              </a:rPr>
              <a:t>多副本</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50967"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723900" y="3936938"/>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高性能</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47"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4533279"/>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0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22"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504" y="2723553"/>
            <a:ext cx="5356728" cy="30661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984889"/>
            <a:ext cx="9573128" cy="1477328"/>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分层命名空间：树形结构</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持久节点：数据持久化</a:t>
            </a:r>
            <a:endParaRPr lang="en-US" altLang="zh-CN" sz="2000" dirty="0">
              <a:solidFill>
                <a:schemeClr val="tx1">
                  <a:lumMod val="75000"/>
                  <a:lumOff val="25000"/>
                </a:schemeClr>
              </a:solidFill>
              <a:latin typeface="微软雅黑"/>
              <a:ea typeface="微软雅黑"/>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临时节点：与客户端会话绑定</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3095028"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r>
              <a:rPr lang="en-US" altLang="zh-CN" sz="2600" dirty="0">
                <a:solidFill>
                  <a:srgbClr val="3561B4"/>
                </a:solidFill>
                <a:latin typeface="微软雅黑" panose="020B0503020204020204" pitchFamily="34" charset="-122"/>
                <a:ea typeface="微软雅黑" panose="020B0503020204020204" pitchFamily="34" charset="-122"/>
              </a:rPr>
              <a:t>ACL</a:t>
            </a:r>
          </a:p>
        </p:txBody>
      </p:sp>
      <p:sp>
        <p:nvSpPr>
          <p:cNvPr id="13" name="矩形 12"/>
          <p:cNvSpPr/>
          <p:nvPr/>
        </p:nvSpPr>
        <p:spPr>
          <a:xfrm>
            <a:off x="845395" y="2182299"/>
            <a:ext cx="10452100" cy="359034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4859" y="2375875"/>
            <a:ext cx="9982636" cy="3247043"/>
          </a:xfrm>
          <a:prstGeom prst="rect">
            <a:avLst/>
          </a:prstGeom>
          <a:noFill/>
        </p:spPr>
        <p:txBody>
          <a:bodyPr wrap="square" rtlCol="0" anchor="t">
            <a:spAutoFit/>
          </a:bodyPr>
          <a:lstStyle/>
          <a:p>
            <a:r>
              <a:rPr lang="en-US" altLang="zh-CN" sz="2200" b="1" dirty="0">
                <a:solidFill>
                  <a:schemeClr val="tx1">
                    <a:lumMod val="75000"/>
                    <a:lumOff val="25000"/>
                  </a:schemeClr>
                </a:solidFill>
                <a:latin typeface="Arial" panose="020B0604020202020204" pitchFamily="34" charset="0"/>
                <a:ea typeface="微软雅黑"/>
                <a:cs typeface="Arial" panose="020B0604020202020204" pitchFamily="34" charset="0"/>
              </a:rPr>
              <a:t>scheme:id:permission</a:t>
            </a:r>
            <a:endParaRPr lang="en-US" altLang="zh-CN" sz="2200" b="1"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权限模式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权限对象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a:t>
            </a:r>
            <a:endPar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endParaRPr lang="en-US" altLang="zh-CN" sz="20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world:anyone</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15" name="矩形 14"/>
          <p:cNvSpPr/>
          <p:nvPr/>
        </p:nvSpPr>
        <p:spPr>
          <a:xfrm>
            <a:off x="845394" y="2182299"/>
            <a:ext cx="148167" cy="35903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30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p:nvSpPr>
        <p:spPr>
          <a:xfrm>
            <a:off x="705695" y="710403"/>
            <a:ext cx="3754987"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57072" y="3133874"/>
            <a:ext cx="8776257"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63538" y="4263160"/>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800026" y="3336753"/>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95083" y="353735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52083"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38082"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732510"/>
            <a:ext cx="10581644" cy="1015663"/>
          </a:xfrm>
          <a:prstGeom prst="rect">
            <a:avLst/>
          </a:prstGeom>
          <a:noFill/>
        </p:spPr>
        <p:txBody>
          <a:bodyPr wrap="square" rtlCol="0" anchor="t">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角色：</a:t>
            </a:r>
            <a:r>
              <a:rPr lang="en-US" altLang="zh-CN" sz="2000" dirty="0">
                <a:solidFill>
                  <a:schemeClr val="tx1">
                    <a:lumMod val="75000"/>
                    <a:lumOff val="25000"/>
                  </a:schemeClr>
                </a:solidFill>
                <a:latin typeface="微软雅黑"/>
                <a:ea typeface="微软雅黑"/>
              </a:rPr>
              <a:t>Leader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Follower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Observer</a:t>
            </a:r>
          </a:p>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客户端：Java，C，Curator，Shell</a:t>
            </a:r>
            <a:endParaRPr lang="en-US" altLang="zh-CN" sz="2000" dirty="0">
              <a:solidFill>
                <a:schemeClr val="tx1">
                  <a:lumMod val="75000"/>
                  <a:lumOff val="25000"/>
                </a:schemeClr>
              </a:solidFill>
              <a:latin typeface="微软雅黑"/>
              <a:ea typeface="微软雅黑"/>
            </a:endParaRP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8" name="文本框 4">
            <a:extLst>
              <a:ext uri="{FF2B5EF4-FFF2-40B4-BE49-F238E27FC236}">
                <a16:creationId xmlns:a16="http://schemas.microsoft.com/office/drawing/2014/main" id="{C3F0B939-9219-442E-98F4-01D949FEDEFD}"/>
              </a:ext>
            </a:extLst>
          </p:cNvPr>
          <p:cNvSpPr txBox="1"/>
          <p:nvPr/>
        </p:nvSpPr>
        <p:spPr>
          <a:xfrm>
            <a:off x="1695784" y="5945532"/>
            <a:ext cx="9160397" cy="338554"/>
          </a:xfrm>
          <a:prstGeom prst="rect">
            <a:avLst/>
          </a:prstGeom>
          <a:noFill/>
        </p:spPr>
        <p:txBody>
          <a:bodyPr wrap="square" rtlCol="0" anchor="t">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节点之间互相维持心跳。客户端与节点维持会话。</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27" y="5885500"/>
            <a:ext cx="458619" cy="458619"/>
          </a:xfrm>
          <a:prstGeom prst="rect">
            <a:avLst/>
          </a:prstGeom>
        </p:spPr>
      </p:pic>
    </p:spTree>
    <p:extLst>
      <p:ext uri="{BB962C8B-B14F-4D97-AF65-F5344CB8AC3E}">
        <p14:creationId xmlns:p14="http://schemas.microsoft.com/office/powerpoint/2010/main" val="3962698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5" name="矩形 4"/>
          <p:cNvSpPr/>
          <p:nvPr/>
        </p:nvSpPr>
        <p:spPr>
          <a:xfrm>
            <a:off x="845395" y="2182299"/>
            <a:ext cx="10452100" cy="328024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4859" y="2375875"/>
            <a:ext cx="9982636" cy="2813206"/>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create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delete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exists /path</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setData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getData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getChildren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845394" y="2182299"/>
            <a:ext cx="148167" cy="32802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9792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客户端监控</a:t>
            </a:r>
            <a:r>
              <a:rPr lang="zh-CN" altLang="en-US" sz="2000" dirty="0">
                <a:solidFill>
                  <a:schemeClr val="tx1">
                    <a:lumMod val="75000"/>
                    <a:lumOff val="25000"/>
                  </a:schemeClr>
                </a:solidFill>
                <a:latin typeface="微软雅黑"/>
                <a:ea typeface="微软雅黑"/>
              </a:rPr>
              <a:t>订阅</a:t>
            </a:r>
            <a:r>
              <a:rPr lang="en-US" altLang="zh-CN" sz="2000" dirty="0" err="1">
                <a:solidFill>
                  <a:schemeClr val="tx1">
                    <a:lumMod val="75000"/>
                    <a:lumOff val="25000"/>
                  </a:schemeClr>
                </a:solidFill>
                <a:latin typeface="微软雅黑"/>
                <a:ea typeface="微软雅黑"/>
              </a:rPr>
              <a:t>节点的变化</a:t>
            </a:r>
            <a:r>
              <a:rPr lang="zh-CN" altLang="en-US" sz="2000" dirty="0">
                <a:solidFill>
                  <a:schemeClr val="tx1">
                    <a:lumMod val="75000"/>
                    <a:lumOff val="25000"/>
                  </a:schemeClr>
                </a:solidFill>
                <a:latin typeface="微软雅黑"/>
                <a:ea typeface="微软雅黑"/>
              </a:rPr>
              <a:t>，知道</a:t>
            </a:r>
            <a:r>
              <a:rPr lang="en-US" altLang="zh-CN" sz="2000" dirty="0" err="1">
                <a:solidFill>
                  <a:schemeClr val="tx1">
                    <a:lumMod val="75000"/>
                    <a:lumOff val="25000"/>
                  </a:schemeClr>
                </a:solidFill>
                <a:latin typeface="微软雅黑"/>
                <a:ea typeface="微软雅黑"/>
              </a:rPr>
              <a:t>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786738"/>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所有数据存储在内存中，保证高性能</a:t>
            </a:r>
            <a:r>
              <a:rPr lang="en-US" altLang="zh-CN" sz="2000" dirty="0">
                <a:solidFill>
                  <a:schemeClr val="tx1">
                    <a:lumMod val="75000"/>
                    <a:lumOff val="25000"/>
                  </a:schemeClr>
                </a:solidFill>
                <a:latin typeface="微软雅黑"/>
                <a:ea typeface="微软雅黑"/>
              </a:rPr>
              <a:t>。</a:t>
            </a:r>
          </a:p>
        </p:txBody>
      </p:sp>
      <p:sp>
        <p:nvSpPr>
          <p:cNvPr id="9" name="文本框 8"/>
          <p:cNvSpPr txBox="1"/>
          <p:nvPr/>
        </p:nvSpPr>
        <p:spPr>
          <a:xfrm>
            <a:off x="845395" y="3376600"/>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保存在磁盘上的多个日志文件，保证数据持久化，内容为顺序写入的事务执行命令，所有节点保持一致</a:t>
            </a:r>
            <a:r>
              <a:rPr lang="en-US" altLang="zh-CN" sz="2000" dirty="0">
                <a:solidFill>
                  <a:schemeClr val="tx1">
                    <a:lumMod val="75000"/>
                    <a:lumOff val="25000"/>
                  </a:schemeClr>
                </a:solidFill>
                <a:latin typeface="微软雅黑"/>
                <a:ea typeface="微软雅黑"/>
              </a:rPr>
              <a:t>。</a:t>
            </a:r>
          </a:p>
        </p:txBody>
      </p:sp>
      <p:sp>
        <p:nvSpPr>
          <p:cNvPr id="10" name="文本框 9"/>
          <p:cNvSpPr txBox="1"/>
          <p:nvPr/>
        </p:nvSpPr>
        <p:spPr>
          <a:xfrm>
            <a:off x="845395" y="5152640"/>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存储在磁盘上，便于节点间快速同步数据，定时或定量生成快照</a:t>
            </a:r>
            <a:r>
              <a:rPr lang="en-US" altLang="zh-CN" sz="2000" dirty="0">
                <a:solidFill>
                  <a:schemeClr val="tx1">
                    <a:lumMod val="75000"/>
                    <a:lumOff val="25000"/>
                  </a:schemeClr>
                </a:solidFill>
                <a:latin typeface="微软雅黑"/>
                <a:ea typeface="微软雅黑"/>
              </a:rPr>
              <a:t>。</a:t>
            </a:r>
          </a:p>
        </p:txBody>
      </p:sp>
    </p:spTree>
    <p:extLst>
      <p:ext uri="{BB962C8B-B14F-4D97-AF65-F5344CB8AC3E}">
        <p14:creationId xmlns:p14="http://schemas.microsoft.com/office/powerpoint/2010/main" val="381528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 </a:t>
            </a:r>
            <a:r>
              <a:rPr lang="en-US" altLang="zh-CN" sz="2600" b="1" dirty="0">
                <a:solidFill>
                  <a:srgbClr val="3561B4"/>
                </a:solidFill>
                <a:latin typeface="微软雅黑" panose="020B0503020204020204" pitchFamily="34" charset="-122"/>
                <a:ea typeface="微软雅黑" panose="020B0503020204020204" pitchFamily="34" charset="-122"/>
              </a:rPr>
              <a:t>Shell </a:t>
            </a:r>
            <a:r>
              <a:rPr lang="zh-CN" altLang="en-US" sz="2600" b="1" dirty="0">
                <a:solidFill>
                  <a:srgbClr val="3561B4"/>
                </a:solidFill>
                <a:latin typeface="微软雅黑" panose="020B0503020204020204" pitchFamily="34" charset="-122"/>
                <a:ea typeface="微软雅黑" panose="020B0503020204020204" pitchFamily="34" charset="-122"/>
              </a:rPr>
              <a:t>客户端实现主从模式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91" y="4702292"/>
            <a:ext cx="2537902" cy="621218"/>
          </a:xfrm>
          <a:prstGeom prst="rect">
            <a:avLst/>
          </a:prstGeom>
        </p:spPr>
      </p:pic>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92497"/>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 · </a:t>
            </a:r>
            <a:r>
              <a:rPr lang="zh-CN" altLang="en-US" sz="2600" b="1" dirty="0">
                <a:solidFill>
                  <a:srgbClr val="3561B4"/>
                </a:solidFill>
                <a:latin typeface="微软雅黑" panose="020B0503020204020204" pitchFamily="34" charset="-122"/>
                <a:ea typeface="微软雅黑" panose="020B0503020204020204" pitchFamily="34" charset="-122"/>
              </a:rPr>
              <a:t>注册中心</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解决做分布式协调服务是一个不错的选择，特别是它的实现的共识机制，简单易用，高性能，高可靠等优点而被大家认可。到较高版本时，也有部分大型系统主动选择放弃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这种分布式协调系统只是解决了竞争、共识、协调等问题，大部分数据系统主要还是专注于数据写入、存储、读取上的优化，分布式系统还需要面对各种各样的其他挑战。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2278</TotalTime>
  <Words>4879</Words>
  <Application>Microsoft Office PowerPoint</Application>
  <PresentationFormat>宽屏</PresentationFormat>
  <Paragraphs>561</Paragraphs>
  <Slides>53</Slides>
  <Notes>49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游ゴシック</vt:lpstr>
      <vt:lpstr>等线</vt:lpstr>
      <vt:lpstr>等线 Light</vt:lpstr>
      <vt:lpstr>华文仿宋</vt:lpstr>
      <vt:lpstr>宋体</vt:lpstr>
      <vt:lpstr>微软雅黑</vt:lpstr>
      <vt:lpstr>Arial</vt:lpstr>
      <vt:lpstr>Calibri</vt:lpstr>
      <vt:lpstr>Calibri Light</vt:lpstr>
      <vt:lpstr>Lobster</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2575</cp:revision>
  <dcterms:created xsi:type="dcterms:W3CDTF">2019-05-04T05:38:13Z</dcterms:created>
  <dcterms:modified xsi:type="dcterms:W3CDTF">2019-09-16T13:04:32Z</dcterms:modified>
</cp:coreProperties>
</file>