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83" r:id="rId20"/>
    <p:sldId id="270" r:id="rId21"/>
    <p:sldId id="271" r:id="rId22"/>
    <p:sldId id="284" r:id="rId23"/>
    <p:sldId id="285" r:id="rId24"/>
    <p:sldId id="272" r:id="rId25"/>
    <p:sldId id="273" r:id="rId26"/>
    <p:sldId id="275" r:id="rId27"/>
    <p:sldId id="274" r:id="rId28"/>
    <p:sldId id="286" r:id="rId29"/>
    <p:sldId id="276" r:id="rId30"/>
    <p:sldId id="277" r:id="rId31"/>
    <p:sldId id="278" r:id="rId32"/>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0CFF2-6D17-4711-B4BA-D89337C01A68}" v="3" dt="2019-05-07T12:00:55.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7044" autoAdjust="0"/>
  </p:normalViewPr>
  <p:slideViewPr>
    <p:cSldViewPr snapToGrid="0">
      <p:cViewPr varScale="1">
        <p:scale>
          <a:sx n="62" d="100"/>
          <a:sy n="62" d="100"/>
        </p:scale>
        <p:origin x="87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a:t>
            </a:r>
            <a:r>
              <a:rPr lang="en-US" altLang="zh-CN" sz="1200" baseline="0" dirty="0"/>
              <a:t>,</a:t>
            </a:r>
            <a:r>
              <a:rPr lang="en-US" altLang="zh-CN" sz="1200" dirty="0"/>
              <a:t> </a:t>
            </a:r>
            <a:r>
              <a:rPr lang="zh-CN" altLang="en-US" sz="1200" baseline="0" dirty="0"/>
              <a:t>和 </a:t>
            </a:r>
            <a:r>
              <a:rPr lang="en-US" altLang="zh-CN" sz="1200" baseline="0" dirty="0"/>
              <a:t>ZooKeeper </a:t>
            </a:r>
            <a:r>
              <a:rPr lang="zh-CN" altLang="en-US" sz="1200" baseline="0" dirty="0"/>
              <a:t>技术的讨论</a:t>
            </a:r>
            <a:r>
              <a:rPr lang="en-US" altLang="zh-CN" sz="1200" baseline="0" dirty="0"/>
              <a:t>.</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计算机上的时钟一般通过同步 NTP 服务器尽量保持时间的正确。但是这种方式照样存在时间不同步的问题。</a:t>
            </a:r>
            <a:endParaRPr lang="ja-JP" altLang="en-US" dirty="0">
              <a:latin typeface="Calibri"/>
              <a:ea typeface="游ゴシック"/>
              <a:cs typeface="Calibri"/>
            </a:endParaRPr>
          </a:p>
          <a:p>
            <a:r>
              <a:rPr lang="ja-JP" altLang="en-US">
                <a:latin typeface="Calibri"/>
                <a:ea typeface="游ゴシック"/>
                <a:cs typeface="Calibri"/>
              </a:rPr>
              <a:t>另外，如果在集群内单独搭建一个时间服务器，也还是会出现以上的问题。</a:t>
            </a:r>
          </a:p>
          <a:p>
            <a:r>
              <a:rPr lang="ja-JP" altLang="en-US">
                <a:latin typeface="Calibri"/>
                <a:ea typeface="游ゴシック"/>
                <a:cs typeface="Calibri"/>
              </a:rPr>
              <a:t>时钟漂移：计算机中的石英钟不够准确，速度时快时慢。</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ea typeface="等线"/>
              </a:rPr>
              <a:t>到目前为止，我们发现：</a:t>
            </a:r>
          </a:p>
          <a:p>
            <a:r>
              <a:rPr lang="ja-JP" altLang="en-US">
                <a:ea typeface="游ゴシック"/>
              </a:rPr>
              <a:t>但是作为技术人员，我们应该以严谨的态度认真对待所有可能的情况</a:t>
            </a:r>
            <a:r>
              <a:rPr lang="en-US"/>
              <a:t>，</a:t>
            </a:r>
            <a:r>
              <a:rPr lang="ja-JP" altLang="en-US">
                <a:ea typeface="等线"/>
              </a:rPr>
              <a:t>就像墨菲定律所说：</a:t>
            </a:r>
            <a:endParaRPr lang="en-US">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首先从单节点数据系统开始</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t>消息的传递可以认为是追加一条日志，将日志发送到所有的节点。</a:t>
            </a:r>
            <a:endParaRPr lang="en-US"/>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为什么全序关系广播能满足共识的要求呢？</a:t>
            </a:r>
          </a:p>
          <a:p>
            <a:r>
              <a:rPr lang="ja-JP" altLang="en-US">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接下来聊一聊具体的工程实践：ZooKeeper</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a:ea typeface="游ゴシック"/>
              </a:rPr>
              <a:t>广播的过程实际上是一个简化的二阶段提交过程</a:t>
            </a:r>
            <a:r>
              <a:rPr lang="ja-JP" altLang="en-US">
                <a:ea typeface="游ゴシック"/>
              </a:rPr>
              <a:t>，</a:t>
            </a:r>
            <a:r>
              <a:rPr lang="ja-JP" altLang="en-US">
                <a:latin typeface="Calibri"/>
                <a:ea typeface="游ゴシック"/>
                <a:cs typeface="Calibri"/>
              </a:rPr>
              <a:t>ZooKeeper 是主从模式的，首先</a:t>
            </a:r>
            <a:endParaRPr lang="ja-JP">
              <a:latin typeface="等线" panose="020F0502020204030204"/>
              <a:ea typeface="游ゴシック"/>
              <a:cs typeface="Calibri"/>
            </a:endParaRPr>
          </a:p>
          <a:p>
            <a:endParaRPr lang="ja-JP" altLang="en-US" dirty="0">
              <a:latin typeface="Calibri"/>
              <a:ea typeface="游ゴシック"/>
              <a:cs typeface="Calibri"/>
            </a:endParaRPr>
          </a:p>
          <a:p>
            <a:r>
              <a:rPr lang="ja-JP" altLang="en-US">
                <a:latin typeface="Calibri"/>
                <a:ea typeface="游ゴシック"/>
                <a:cs typeface="Calibri"/>
              </a:rPr>
              <a:t>仲裁量：法定选举人数，一般超过总节点数的一半。</a:t>
            </a:r>
            <a:endParaRPr lang="ja-JP" altLang="en-US" dirty="0">
              <a:latin typeface="Calibri"/>
              <a:ea typeface="游ゴシック"/>
              <a:cs typeface="Calibri"/>
            </a:endParaRPr>
          </a:p>
          <a:p>
            <a:endParaRPr lang="ja-JP" dirty="0">
              <a:ea typeface="游ゴシック"/>
            </a:endParaRPr>
          </a:p>
          <a:p>
            <a:r>
              <a:rPr lang="ja-JP" altLang="en-US">
                <a:ea typeface="游ゴシック"/>
              </a:rPr>
              <a:t>Zab 实现过程见下链接：</a:t>
            </a:r>
            <a:endParaRPr lang="ja-JP" altLang="en-US" dirty="0">
              <a:ea typeface="游ゴシック"/>
            </a:endParaRPr>
          </a:p>
          <a:p>
            <a:r>
              <a:rPr lang="ja-JP" dirty="0">
                <a:ea typeface="游ゴシック"/>
                <a:hlinkClick r:id="rId3"/>
              </a:rPr>
              <a:t>https://my.oschina.net/chener/blog/1504093</a:t>
            </a:r>
            <a:endParaRPr lang="ja-JP">
              <a:ea typeface="游ゴシック"/>
            </a:endParaRPr>
          </a:p>
          <a:p>
            <a:endParaRPr lang="ja-JP" altLang="en-US" dirty="0"/>
          </a:p>
          <a:p>
            <a:r>
              <a:rPr lang="en-US" altLang="ja-JP" dirty="0">
                <a:hlinkClick r:id="rId4"/>
              </a:rPr>
              <a:t>https://blog.csdn.net/qq_28674045/article/details/51392523</a:t>
            </a:r>
            <a:endParaRPr lang="ja-JP" altLang="en-US"/>
          </a:p>
          <a:p>
            <a:endParaRPr lang="en-US" altLang="ja-JP" dirty="0">
              <a:ea typeface="游ゴシック"/>
            </a:endParaRPr>
          </a:p>
          <a:p>
            <a:r>
              <a:rPr lang="en-US" altLang="ja-JP">
                <a:ea typeface="游ゴシック"/>
              </a:rPr>
              <a:t>以上就是 ZooKeeper 通过 Zab 协议实现共识的方式，这也是 ZooKeeper 一个非常核心的功能。</a:t>
            </a:r>
            <a:endParaRPr lang="en-US" altLang="ja-JP" dirty="0">
              <a:ea typeface="游ゴシック"/>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接下来我们看看</a:t>
            </a:r>
            <a:r>
              <a:rPr lang="en-US" altLang="ja-JP">
                <a:latin typeface="Calibri"/>
                <a:ea typeface="游ゴシック"/>
                <a:cs typeface="Calibri"/>
              </a:rPr>
              <a:t> ZooKeeper 的一些详细介绍。</a:t>
            </a:r>
          </a:p>
          <a:p>
            <a:r>
              <a:rPr lang="en-US" altLang="ja-JP">
                <a:latin typeface="Calibri"/>
                <a:ea typeface="游ゴシック"/>
                <a:cs typeface="Calibri"/>
              </a:rPr>
              <a:t>官网是这样介绍 ZooKeeper 的：</a:t>
            </a:r>
          </a:p>
          <a:p>
            <a:endParaRPr lang="en-US" altLang="ja-JP" dirty="0">
              <a:latin typeface="Calibri"/>
              <a:ea typeface="游ゴシック"/>
              <a:cs typeface="Calibri"/>
            </a:endParaRPr>
          </a:p>
          <a:p>
            <a:r>
              <a:rPr lang="en-US" altLang="ja-JP">
                <a:latin typeface="Calibri"/>
                <a:ea typeface="游ゴシック"/>
                <a:cs typeface="Calibri"/>
              </a:rPr>
              <a:t>简单：通过抽象出多层级的目录，节点，锁等概念，将复杂的分布式协调工作进行简化。</a:t>
            </a:r>
          </a:p>
          <a:p>
            <a:r>
              <a:rPr lang="en-US" altLang="ja-JP">
                <a:latin typeface="Calibri"/>
                <a:ea typeface="游ゴシック"/>
                <a:cs typeface="Calibri"/>
              </a:rPr>
              <a:t>多节点 / 多副本：主从模式，每份数据保存在多个节点。</a:t>
            </a:r>
          </a:p>
          <a:p>
            <a:r>
              <a:rPr lang="en-US" altLang="ja-JP">
                <a:latin typeface="Calibri"/>
                <a:ea typeface="游ゴシック"/>
                <a:cs typeface="Calibri"/>
              </a:rPr>
              <a:t>有序：通过对每个更新操作进行标记，保证顺序性。</a:t>
            </a:r>
          </a:p>
          <a:p>
            <a:r>
              <a:rPr lang="en-US" altLang="ja-JP">
                <a:latin typeface="Calibri"/>
                <a:ea typeface="游ゴシック"/>
                <a:cs typeface="Calibri"/>
              </a:rPr>
              <a:t>高性能：将数据存储在内存中，提高查询速度。</a:t>
            </a:r>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的数据模型是一颗有层级的数，类似文件系统，使用 / 分割。</a:t>
            </a:r>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作为开发或运维人员，在处理关系型数据库时，可能遇到以下复杂的情况：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2180830" y="1066505"/>
            <a:ext cx="3291952" cy="769441"/>
          </a:xfrm>
          <a:prstGeom prst="rect">
            <a:avLst/>
          </a:prstGeom>
          <a:noFill/>
        </p:spPr>
        <p:txBody>
          <a:bodyPr wrap="square" rtlCol="0" anchor="t">
            <a:spAutoFit/>
          </a:bodyPr>
          <a:lstStyle/>
          <a:p>
            <a:r>
              <a:rPr lang="zh-CN" altLang="en-US" sz="440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3202128" y="2977961"/>
            <a:ext cx="4780783" cy="769441"/>
          </a:xfrm>
          <a:prstGeom prst="rect">
            <a:avLst/>
          </a:prstGeom>
          <a:noFill/>
        </p:spPr>
        <p:txBody>
          <a:bodyPr wrap="square" rtlCol="0" anchor="t">
            <a:spAutoFit/>
          </a:bodyPr>
          <a:lstStyle/>
          <a:p>
            <a:r>
              <a:rPr lang="zh-CN" sz="4400">
                <a:ea typeface="+mn-lt"/>
                <a:cs typeface="+mn-lt"/>
              </a:rPr>
              <a:t>分布式原理</a:t>
            </a:r>
            <a:r>
              <a:rPr lang="zh-CN" altLang="en-US" sz="4400">
                <a:ea typeface="+mn-lt"/>
                <a:cs typeface="+mn-lt"/>
              </a:rPr>
              <a:t>与</a:t>
            </a:r>
            <a:r>
              <a:rPr lang="zh-CN" altLang="en-US" sz="4400">
                <a:latin typeface="微软雅黑"/>
                <a:ea typeface="微软雅黑"/>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1199422"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202127" y="4166164"/>
            <a:ext cx="1371156" cy="523220"/>
          </a:xfrm>
          <a:prstGeom prst="rect">
            <a:avLst/>
          </a:prstGeom>
          <a:noFill/>
        </p:spPr>
        <p:txBody>
          <a:bodyPr wrap="square" rtlCol="0" anchor="t">
            <a:spAutoFit/>
          </a:bodyPr>
          <a:lstStyle/>
          <a:p>
            <a:r>
              <a:rPr lang="zh-CN" sz="2800">
                <a:latin typeface="等线"/>
                <a:ea typeface="等线"/>
              </a:rPr>
              <a:t>朱卫</a:t>
            </a:r>
            <a:r>
              <a:rPr lang="zh-CN" altLang="en-US" sz="2800">
                <a:latin typeface="等线"/>
                <a:ea typeface="等线"/>
              </a:rPr>
              <a:t>中</a:t>
            </a:r>
            <a:endParaRPr lang="zh-CN" sz="2800">
              <a:latin typeface="等线"/>
              <a:ea typeface="等线"/>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1" y="2411483"/>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1" y="1197571"/>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NTP </a:t>
            </a:r>
            <a:r>
              <a:rPr lang="zh-CN" altLang="en-US" sz="2000">
                <a:latin typeface="微软雅黑" panose="020B0503020204020204" pitchFamily="34" charset="-122"/>
                <a:ea typeface="微软雅黑" panose="020B0503020204020204" pitchFamily="34" charset="-122"/>
              </a:rPr>
              <a:t>同步受限于当时的网络环境。</a:t>
            </a:r>
            <a:endParaRPr lang="en-US" altLang="zh-CN" sz="200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a:latin typeface="微软雅黑" panose="020B0503020204020204" pitchFamily="34" charset="-122"/>
                <a:ea typeface="微软雅黑" panose="020B0503020204020204" pitchFamily="34" charset="-122"/>
              </a:rPr>
              <a:t>服务器本身问题。</a:t>
            </a:r>
          </a:p>
          <a:p>
            <a:r>
              <a:rPr lang="zh-CN" altLang="en-US" sz="2000">
                <a:latin typeface="微软雅黑" panose="020B0503020204020204" pitchFamily="34" charset="-122"/>
                <a:ea typeface="微软雅黑" panose="020B0503020204020204" pitchFamily="34" charset="-122"/>
              </a:rPr>
              <a:t>时钟漂移。</a:t>
            </a:r>
            <a:endParaRPr lang="zh-CN" altLang="en-US" sz="2000" dirty="0">
              <a:latin typeface="微软雅黑" panose="020B0503020204020204" pitchFamily="34" charset="-122"/>
              <a:ea typeface="微软雅黑" panose="020B0503020204020204" pitchFamily="34" charset="-122"/>
            </a:endParaRP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拜占庭故障：某些节点不遵从协议，恶意攻击，干扰网络。</a:t>
            </a:r>
            <a:endParaRPr lang="en-US" altLang="zh-CN" sz="200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航空航天领域</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飞行控制系统由于辐射发生故障，行为不可预知。</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a:latin typeface="微软雅黑" panose="020B0503020204020204" pitchFamily="34" charset="-122"/>
                <a:ea typeface="微软雅黑" panose="020B0503020204020204" pitchFamily="34" charset="-122"/>
              </a:rPr>
              <a:t>获得记账权。</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如何在复杂的分布式环境下做有意义的事情呢</a:t>
            </a:r>
            <a:r>
              <a:rPr lang="en-US" altLang="zh-CN" sz="2000">
                <a:latin typeface="微软雅黑" panose="020B0503020204020204" pitchFamily="34" charset="-122"/>
                <a:ea typeface="微软雅黑" panose="020B0503020204020204" pitchFamily="34" charset="-122"/>
              </a:rPr>
              <a:t>?</a:t>
            </a:r>
            <a:endParaRPr lang="en-US">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墨菲定律：所有可能出错的事情一定会出错。</a:t>
            </a:r>
            <a:endParaRPr lang="en-US" altLang="zh-CN" sz="200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a:latin typeface="微软雅黑" panose="020B0503020204020204" pitchFamily="34" charset="-122"/>
                <a:ea typeface="微软雅黑" panose="020B0503020204020204" pitchFamily="34" charset="-122"/>
              </a:rPr>
              <a:t>多节点数据系统存在复制滞后</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节点失效</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脑裂</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网</a:t>
            </a:r>
            <a:r>
              <a:rPr lang="zh-CN" altLang="en-US" sz="2000">
                <a:latin typeface="微软雅黑" panose="020B0503020204020204" pitchFamily="34" charset="-122"/>
                <a:ea typeface="微软雅黑" panose="020B0503020204020204" pitchFamily="34" charset="-122"/>
              </a:rPr>
              <a:t>络、</a:t>
            </a:r>
            <a:r>
              <a:rPr lang="zh-CN" sz="2000">
                <a:latin typeface="微软雅黑" panose="020B0503020204020204" pitchFamily="34" charset="-122"/>
                <a:ea typeface="微软雅黑" panose="020B0503020204020204" pitchFamily="34" charset="-122"/>
              </a:rPr>
              <a:t>时钟</a:t>
            </a:r>
            <a:r>
              <a:rPr lang="zh-CN" altLang="en-US" sz="2000">
                <a:latin typeface="微软雅黑" panose="020B0503020204020204" pitchFamily="34" charset="-122"/>
                <a:ea typeface="微软雅黑" panose="020B0503020204020204" pitchFamily="34" charset="-122"/>
              </a:rPr>
              <a:t>、</a:t>
            </a:r>
            <a:r>
              <a:rPr lang="zh-CN" sz="2000">
                <a:latin typeface="微软雅黑" panose="020B0503020204020204" pitchFamily="34" charset="-122"/>
                <a:ea typeface="微软雅黑" panose="020B0503020204020204" pitchFamily="34" charset="-122"/>
              </a:rPr>
              <a:t>拜占庭故障等诸多问</a:t>
            </a:r>
            <a:r>
              <a:rPr lang="zh-CN" altLang="en-US" sz="2000">
                <a:latin typeface="微软雅黑" panose="020B0503020204020204" pitchFamily="34" charset="-122"/>
                <a:ea typeface="微软雅黑" panose="020B0503020204020204" pitchFamily="34" charset="-122"/>
              </a:rPr>
              <a:t>题。</a:t>
            </a: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协商一致性：所有节点接收相同的决议。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a:ea typeface="微软雅黑"/>
              </a:rPr>
              <a:t>可靠发送：没有消息丢失，如果消息到达了某一个节点，则它一定要发送到所有节点。</a:t>
            </a:r>
            <a:endParaRPr lang="en-US" altLang="zh-CN" sz="2000">
              <a:latin typeface="微软雅黑"/>
              <a:ea typeface="微软雅黑"/>
            </a:endParaRPr>
          </a:p>
          <a:p>
            <a:r>
              <a:rPr lang="zh-CN" altLang="en-US" sz="2000">
                <a:latin typeface="微软雅黑"/>
                <a:ea typeface="微软雅黑"/>
              </a:rPr>
              <a:t>严格有序：消息总是以相同的顺序发送给每个节点。</a:t>
            </a:r>
            <a:endParaRPr lang="en-US" altLang="zh-CN" sz="2000">
              <a:latin typeface="微软雅黑"/>
              <a:ea typeface="微软雅黑"/>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a:ea typeface="微软雅黑"/>
              </a:rPr>
              <a:t>全序关系广播</a:t>
            </a:r>
            <a:r>
              <a:rPr lang="zh-CN" sz="2000">
                <a:ea typeface="+mn-lt"/>
                <a:cs typeface="+mn-lt"/>
              </a:rPr>
              <a:t>（原子广播）</a:t>
            </a:r>
            <a:r>
              <a:rPr lang="zh-CN" altLang="en-US" sz="2000">
                <a:latin typeface="微软雅黑"/>
                <a:ea typeface="微软雅黑"/>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72593"/>
            <a:ext cx="10319481" cy="707886"/>
          </a:xfrm>
          <a:prstGeom prst="rect">
            <a:avLst/>
          </a:prstGeom>
          <a:noFill/>
        </p:spPr>
        <p:txBody>
          <a:bodyPr wrap="square" rtlCol="0" anchor="t">
            <a:spAutoFit/>
          </a:bodyPr>
          <a:lstStyle/>
          <a:p>
            <a:r>
              <a:rPr lang="zh-CN" altLang="en-US" sz="2000">
                <a:latin typeface="微软雅黑"/>
                <a:ea typeface="微软雅黑"/>
              </a:rPr>
              <a:t>即使节点或网络故障，全序关系广播也必须保证以上两条。算法要求继续重试，直到最终网络修复，消息以正确的顺序发送成功。</a:t>
            </a:r>
            <a:endParaRPr lang="en-US" altLang="zh-CN" sz="2000">
              <a:latin typeface="微软雅黑"/>
              <a:ea typeface="微软雅黑"/>
            </a:endParaRPr>
          </a:p>
        </p:txBody>
      </p:sp>
    </p:spTree>
    <p:extLst>
      <p:ext uri="{BB962C8B-B14F-4D97-AF65-F5344CB8AC3E}">
        <p14:creationId xmlns:p14="http://schemas.microsoft.com/office/powerpoint/2010/main" val="117316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1120256" y="2913985"/>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所有节点决定以相同的顺序发送相同的消息：</a:t>
            </a:r>
            <a:r>
              <a:rPr lang="zh-CN" sz="2000">
                <a:ea typeface="+mn-lt"/>
                <a:cs typeface="+mn-lt"/>
              </a:rPr>
              <a:t>协商一致性</a:t>
            </a:r>
            <a:r>
              <a:rPr lang="zh-CN" altLang="en-US" sz="2000">
                <a:ea typeface="+mn-lt"/>
                <a:cs typeface="+mn-lt"/>
              </a:rPr>
              <a:t>。</a:t>
            </a:r>
            <a:endParaRPr lang="en-US" altLang="zh-CN" sz="2000">
              <a:ea typeface="+mn-lt"/>
              <a:cs typeface="+mn-lt"/>
            </a:endParaRPr>
          </a:p>
          <a:p>
            <a:r>
              <a:rPr lang="zh-CN" altLang="en-US" sz="2000">
                <a:latin typeface="微软雅黑"/>
                <a:ea typeface="微软雅黑"/>
              </a:rPr>
              <a:t>消息不能重复发送：诚实性。</a:t>
            </a:r>
            <a:endParaRPr lang="en-US" altLang="zh-CN" sz="2000" dirty="0">
              <a:latin typeface="微软雅黑" panose="020B0503020204020204" pitchFamily="34" charset="-122"/>
              <a:ea typeface="微软雅黑" panose="020B0503020204020204" pitchFamily="34" charset="-122"/>
            </a:endParaRPr>
          </a:p>
          <a:p>
            <a:r>
              <a:rPr lang="zh-CN" altLang="en-US" sz="2000">
                <a:latin typeface="微软雅黑"/>
                <a:ea typeface="微软雅黑"/>
              </a:rPr>
              <a:t>消息不会被破坏，也不是凭空捏造的</a:t>
            </a:r>
            <a:r>
              <a:rPr lang="zh-CN" altLang="en-US" sz="2000">
                <a:latin typeface="微软雅黑"/>
                <a:ea typeface="微软雅黑"/>
                <a:cs typeface="+mn-lt"/>
              </a:rPr>
              <a:t>：</a:t>
            </a:r>
            <a:r>
              <a:rPr lang="zh-CN" sz="2000">
                <a:ea typeface="+mn-lt"/>
                <a:cs typeface="+mn-lt"/>
              </a:rPr>
              <a:t>合法性。</a:t>
            </a:r>
            <a:endParaRPr lang="en-US" altLang="zh-CN" sz="2000" dirty="0">
              <a:ea typeface="+mn-lt"/>
              <a:cs typeface="+mn-lt"/>
            </a:endParaRPr>
          </a:p>
          <a:p>
            <a:r>
              <a:rPr lang="zh-CN" altLang="en-US" sz="2000">
                <a:latin typeface="微软雅黑"/>
                <a:ea typeface="微软雅黑"/>
              </a:rPr>
              <a:t>消息不会丢失</a:t>
            </a:r>
            <a:r>
              <a:rPr lang="zh-CN" altLang="en-US" sz="2000">
                <a:latin typeface="微软雅黑"/>
                <a:ea typeface="微软雅黑"/>
                <a:cs typeface="+mn-lt"/>
              </a:rPr>
              <a:t>：</a:t>
            </a:r>
            <a:r>
              <a:rPr lang="zh-CN" sz="2000">
                <a:ea typeface="+mn-lt"/>
                <a:cs typeface="+mn-lt"/>
              </a:rPr>
              <a:t>可终止性。</a:t>
            </a:r>
            <a:endParaRPr lang="en-US" sz="2000">
              <a:latin typeface="微软雅黑"/>
              <a:ea typeface="微软雅黑"/>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1120256" y="1917523"/>
            <a:ext cx="10319481"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全序关系广播</a:t>
            </a:r>
            <a:r>
              <a:rPr lang="zh-CN" sz="2000">
                <a:ea typeface="+mn-lt"/>
                <a:cs typeface="+mn-lt"/>
              </a:rPr>
              <a:t>（原子广播）</a:t>
            </a:r>
            <a:r>
              <a:rPr lang="zh-CN" altLang="en-US" sz="2000">
                <a:latin typeface="微软雅黑"/>
                <a:ea typeface="微软雅黑"/>
              </a:rPr>
              <a:t>相当于持续的多轮共识</a:t>
            </a:r>
            <a:endParaRPr lang="en-US" altLang="zh-CN" sz="2000">
              <a:latin typeface="微软雅黑"/>
              <a:ea typeface="微软雅黑"/>
            </a:endParaRPr>
          </a:p>
        </p:txBody>
      </p:sp>
    </p:spTree>
    <p:extLst>
      <p:ext uri="{BB962C8B-B14F-4D97-AF65-F5344CB8AC3E}">
        <p14:creationId xmlns:p14="http://schemas.microsoft.com/office/powerpoint/2010/main" val="563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a:ea typeface="微软雅黑"/>
              </a:rPr>
              <a:t>Leader </a:t>
            </a:r>
            <a:r>
              <a:rPr lang="zh-CN" altLang="en-US" sz="2000" dirty="0">
                <a:latin typeface="微软雅黑"/>
                <a:ea typeface="微软雅黑"/>
              </a:rPr>
              <a:t>向所有 </a:t>
            </a:r>
            <a:r>
              <a:rPr lang="en-US" altLang="zh-CN" sz="2000" dirty="0">
                <a:latin typeface="微软雅黑"/>
                <a:ea typeface="微软雅黑"/>
              </a:rPr>
              <a:t>Follower </a:t>
            </a:r>
            <a:r>
              <a:rPr lang="zh-CN" altLang="en-US" sz="2000" dirty="0">
                <a:latin typeface="微软雅黑"/>
                <a:ea typeface="微软雅黑"/>
              </a:rPr>
              <a:t>发送一个 </a:t>
            </a:r>
            <a:r>
              <a:rPr lang="en-US" altLang="zh-CN" sz="2000" dirty="0">
                <a:latin typeface="微软雅黑"/>
                <a:ea typeface="微软雅黑"/>
              </a:rPr>
              <a:t>Proposal </a:t>
            </a:r>
            <a:r>
              <a:rPr lang="zh-CN" altLang="en-US" sz="2000" dirty="0">
                <a:latin typeface="微软雅黑"/>
                <a:ea typeface="微软雅黑"/>
              </a:rPr>
              <a:t>消息 </a:t>
            </a:r>
            <a:r>
              <a:rPr lang="en-US" altLang="zh-CN" sz="2000">
                <a:latin typeface="微软雅黑"/>
                <a:ea typeface="微软雅黑"/>
              </a:rPr>
              <a:t>p。</a:t>
            </a:r>
            <a:endParaRPr lang="zh-CN" altLang="en-US" sz="2000">
              <a:latin typeface="微软雅黑"/>
              <a:ea typeface="微软雅黑"/>
            </a:endParaRPr>
          </a:p>
          <a:p>
            <a:r>
              <a:rPr lang="zh-CN" altLang="en-US" sz="2000" dirty="0">
                <a:latin typeface="微软雅黑"/>
                <a:ea typeface="微软雅黑"/>
              </a:rPr>
              <a:t>当一个 </a:t>
            </a:r>
            <a:r>
              <a:rPr lang="en-US" altLang="zh-CN" sz="2000" dirty="0">
                <a:latin typeface="微软雅黑"/>
                <a:ea typeface="微软雅黑"/>
              </a:rPr>
              <a:t>Follower </a:t>
            </a:r>
            <a:r>
              <a:rPr lang="zh-CN" altLang="en-US" sz="2000" dirty="0">
                <a:latin typeface="微软雅黑"/>
                <a:ea typeface="微软雅黑"/>
              </a:rPr>
              <a:t>接收到消息 </a:t>
            </a:r>
            <a:r>
              <a:rPr lang="en-US" altLang="zh-CN" sz="2000" dirty="0">
                <a:latin typeface="微软雅黑"/>
                <a:ea typeface="微软雅黑"/>
              </a:rPr>
              <a:t>p </a:t>
            </a:r>
            <a:r>
              <a:rPr lang="zh-CN" altLang="en-US" sz="2000" dirty="0">
                <a:latin typeface="微软雅黑"/>
                <a:ea typeface="微软雅黑"/>
              </a:rPr>
              <a:t>后，会响应 </a:t>
            </a:r>
            <a:r>
              <a:rPr lang="en-US" altLang="zh-CN" sz="2000" dirty="0">
                <a:latin typeface="微软雅黑"/>
                <a:ea typeface="微软雅黑"/>
              </a:rPr>
              <a:t>Leader </a:t>
            </a:r>
            <a:r>
              <a:rPr lang="zh-CN" altLang="en-US" sz="2000" dirty="0">
                <a:latin typeface="微软雅黑"/>
                <a:ea typeface="微软雅黑"/>
              </a:rPr>
              <a:t>一个 </a:t>
            </a:r>
            <a:r>
              <a:rPr lang="en-US" altLang="zh-CN" sz="2000">
                <a:latin typeface="微软雅黑"/>
                <a:ea typeface="微软雅黑"/>
              </a:rPr>
              <a:t>ACK。</a:t>
            </a:r>
          </a:p>
          <a:p>
            <a:r>
              <a:rPr lang="zh-CN" altLang="en-US" sz="2000">
                <a:latin typeface="微软雅黑"/>
                <a:ea typeface="微软雅黑"/>
              </a:rPr>
              <a:t>当收到仲裁量的服务器发送的确认消息后，</a:t>
            </a:r>
            <a:r>
              <a:rPr lang="en-US" altLang="zh-CN" sz="2000">
                <a:latin typeface="微软雅黑"/>
                <a:ea typeface="微软雅黑"/>
              </a:rPr>
              <a:t>Leader </a:t>
            </a:r>
            <a:r>
              <a:rPr lang="zh-CN" altLang="en-US" sz="2000" dirty="0">
                <a:latin typeface="微软雅黑"/>
                <a:ea typeface="微软雅黑"/>
              </a:rPr>
              <a:t>就发送消息通知 </a:t>
            </a:r>
            <a:r>
              <a:rPr lang="en-US" altLang="zh-CN" sz="2000" dirty="0">
                <a:latin typeface="微软雅黑"/>
                <a:ea typeface="微软雅黑"/>
              </a:rPr>
              <a:t>Follower </a:t>
            </a:r>
            <a:r>
              <a:rPr lang="zh-CN" altLang="en-US" sz="2000" dirty="0">
                <a:latin typeface="微软雅黑"/>
                <a:ea typeface="微软雅黑"/>
              </a:rPr>
              <a:t>进行提交。</a:t>
            </a:r>
            <a:endParaRPr lang="en-US" altLang="zh-CN" sz="2000" dirty="0">
              <a:latin typeface="微软雅黑"/>
              <a:ea typeface="微软雅黑"/>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a:latin typeface="微软雅黑"/>
                <a:ea typeface="微软雅黑"/>
              </a:rPr>
              <a:t>ZooKeeper：</a:t>
            </a:r>
            <a:r>
              <a:rPr lang="zh-CN" altLang="en-US" sz="2000">
                <a:latin typeface="微软雅黑"/>
                <a:ea typeface="微软雅黑"/>
              </a:rPr>
              <a:t>内嵌 Zab - </a:t>
            </a:r>
            <a:r>
              <a:rPr lang="en-US" altLang="zh-CN" sz="2000">
                <a:ea typeface="+mn-lt"/>
                <a:cs typeface="+mn-lt"/>
              </a:rPr>
              <a:t>ZooKeeper Atomic Broadcast protocol</a:t>
            </a:r>
            <a:r>
              <a:rPr lang="en-US" altLang="zh-CN" sz="2000">
                <a:latin typeface="等线"/>
                <a:ea typeface="等线"/>
              </a:rPr>
              <a:t> -</a:t>
            </a:r>
            <a:r>
              <a:rPr lang="zh-CN" altLang="en-US" sz="2000" dirty="0">
                <a:latin typeface="微软雅黑"/>
                <a:ea typeface="微软雅黑"/>
              </a:rPr>
              <a:t> </a:t>
            </a:r>
            <a:r>
              <a:rPr lang="en-US" altLang="zh-CN" sz="2000">
                <a:latin typeface="微软雅黑"/>
                <a:ea typeface="微软雅黑"/>
              </a:rPr>
              <a:t>ZooKeeper </a:t>
            </a:r>
            <a:r>
              <a:rPr lang="zh-CN" altLang="en-US" sz="2000">
                <a:latin typeface="微软雅黑"/>
                <a:ea typeface="微软雅黑"/>
              </a:rPr>
              <a:t>原子广播协议</a:t>
            </a:r>
            <a:r>
              <a:rPr lang="en-US" altLang="zh-CN" sz="2000">
                <a:latin typeface="微软雅黑"/>
                <a:ea typeface="微软雅黑"/>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a:ea typeface="微软雅黑"/>
              </a:rPr>
              <a:t>实现 Zab</a:t>
            </a:r>
            <a:endParaRPr lang="en-US" altLang="zh-CN" sz="2000">
              <a:latin typeface="微软雅黑"/>
              <a:ea typeface="微软雅黑"/>
            </a:endParaRPr>
          </a:p>
        </p:txBody>
      </p:sp>
    </p:spTree>
    <p:extLst>
      <p:ext uri="{BB962C8B-B14F-4D97-AF65-F5344CB8AC3E}">
        <p14:creationId xmlns:p14="http://schemas.microsoft.com/office/powerpoint/2010/main" val="323113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a:latin typeface="微软雅黑"/>
                <a:ea typeface="微软雅黑"/>
              </a:rPr>
              <a:t>设计目标</a:t>
            </a:r>
            <a:endParaRPr lang="en-US" altLang="zh-CN" sz="200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4" y="1069647"/>
            <a:ext cx="10319481" cy="400110"/>
          </a:xfrm>
          <a:prstGeom prst="rect">
            <a:avLst/>
          </a:prstGeom>
          <a:noFill/>
        </p:spPr>
        <p:txBody>
          <a:bodyPr wrap="square" rtlCol="0" anchor="t">
            <a:spAutoFit/>
          </a:bodyPr>
          <a:lstStyle/>
          <a:p>
            <a:r>
              <a:rPr lang="en-US" altLang="zh-CN" sz="2000">
                <a:latin typeface="微软雅黑"/>
                <a:ea typeface="微软雅黑"/>
              </a:rPr>
              <a:t>ZooKeeper </a:t>
            </a:r>
            <a:r>
              <a:rPr lang="zh-CN" altLang="en-US" sz="2000">
                <a:latin typeface="微软雅黑"/>
                <a:ea typeface="微软雅黑"/>
              </a:rPr>
              <a:t>是一个用于分布式应用程序的开源分布式协调服务。</a:t>
            </a:r>
            <a:endParaRPr lang="en-US" altLang="zh-CN" sz="200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a:latin typeface="微软雅黑"/>
                <a:ea typeface="微软雅黑"/>
              </a:rPr>
              <a:t>简单</a:t>
            </a:r>
            <a:endParaRPr lang="en-US" altLang="zh-CN" sz="2000">
              <a:latin typeface="微软雅黑"/>
              <a:ea typeface="微软雅黑"/>
            </a:endParaRPr>
          </a:p>
          <a:p>
            <a:r>
              <a:rPr lang="zh-CN" altLang="en-US" sz="2000" dirty="0">
                <a:latin typeface="微软雅黑"/>
                <a:ea typeface="微软雅黑"/>
              </a:rPr>
              <a:t>多节点 </a:t>
            </a:r>
            <a:r>
              <a:rPr lang="en-US" altLang="zh-CN" sz="2000" dirty="0">
                <a:latin typeface="微软雅黑"/>
                <a:ea typeface="微软雅黑"/>
              </a:rPr>
              <a:t>/ </a:t>
            </a:r>
            <a:r>
              <a:rPr lang="zh-CN" altLang="en-US" sz="2000">
                <a:latin typeface="微软雅黑"/>
                <a:ea typeface="微软雅黑"/>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a:latin typeface="微软雅黑"/>
                <a:ea typeface="微软雅黑"/>
              </a:rPr>
              <a:t>高性能，</a:t>
            </a:r>
            <a:r>
              <a:rPr lang="zh-CN" sz="2000">
                <a:ea typeface="+mn-lt"/>
                <a:cs typeface="+mn-lt"/>
              </a:rPr>
              <a:t>高可靠</a:t>
            </a:r>
            <a:endParaRPr lang="en-US" altLang="zh-CN" sz="2000" dirty="0">
              <a:ea typeface="+mn-lt"/>
              <a:cs typeface="+mn-lt"/>
            </a:endParaRPr>
          </a:p>
        </p:txBody>
      </p:sp>
    </p:spTree>
    <p:extLst>
      <p:ext uri="{BB962C8B-B14F-4D97-AF65-F5344CB8AC3E}">
        <p14:creationId xmlns:p14="http://schemas.microsoft.com/office/powerpoint/2010/main" val="36210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a:latin typeface="微软雅黑"/>
                <a:ea typeface="微软雅黑"/>
              </a:rPr>
              <a:t>数据模型和分层命名空间</a:t>
            </a:r>
            <a:endParaRPr lang="en-US" altLang="zh-CN" sz="200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812430"/>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49715"/>
            <a:ext cx="9573128" cy="707886"/>
          </a:xfrm>
          <a:prstGeom prst="rect">
            <a:avLst/>
          </a:prstGeom>
          <a:noFill/>
        </p:spPr>
        <p:txBody>
          <a:bodyPr wrap="square" rtlCol="0" anchor="t">
            <a:spAutoFit/>
          </a:bodyPr>
          <a:lstStyle/>
          <a:p>
            <a:r>
              <a:rPr lang="zh-CN" altLang="en-US" sz="2000">
                <a:latin typeface="微软雅黑"/>
                <a:ea typeface="微软雅黑"/>
              </a:rPr>
              <a:t>分层命名空间</a:t>
            </a:r>
            <a:endParaRPr lang="zh-CN" altLang="en-US" sz="2000" dirty="0">
              <a:latin typeface="微软雅黑"/>
              <a:ea typeface="微软雅黑"/>
            </a:endParaRPr>
          </a:p>
          <a:p>
            <a:r>
              <a:rPr lang="zh-CN" altLang="en-US" sz="2000">
                <a:latin typeface="微软雅黑"/>
                <a:ea typeface="微软雅黑"/>
              </a:rPr>
              <a:t>持久节点和临时节点</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21267" y="1774305"/>
            <a:ext cx="9573128" cy="707886"/>
          </a:xfrm>
          <a:prstGeom prst="rect">
            <a:avLst/>
          </a:prstGeom>
          <a:noFill/>
        </p:spPr>
        <p:txBody>
          <a:bodyPr wrap="square" rtlCol="0" anchor="t">
            <a:spAutoFit/>
          </a:bodyPr>
          <a:lstStyle/>
          <a:p>
            <a:r>
              <a:rPr lang="en-US" altLang="zh-CN" sz="2000">
                <a:latin typeface="微软雅黑"/>
                <a:ea typeface="微软雅黑"/>
              </a:rPr>
              <a:t>ACL - 访问控制列表</a:t>
            </a:r>
            <a:endParaRPr lang="en-US" altLang="zh-CN" sz="2000">
              <a:latin typeface="微软雅黑" panose="020B0503020204020204" pitchFamily="34" charset="-122"/>
              <a:ea typeface="微软雅黑" panose="020B0503020204020204" pitchFamily="34" charset="-122"/>
            </a:endParaRPr>
          </a:p>
          <a:p>
            <a:r>
              <a:rPr lang="en-US" altLang="zh-CN" sz="2000">
                <a:latin typeface="微软雅黑"/>
                <a:ea typeface="微软雅黑"/>
              </a:rPr>
              <a:t>scheme（权限模式）：id（授权对象）：permission（权限）</a:t>
            </a:r>
            <a:endParaRPr lang="en-US" altLang="zh-CN" sz="2000">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D0BE9237-8B83-4092-A5D0-7010C137136B}"/>
              </a:ext>
            </a:extLst>
          </p:cNvPr>
          <p:cNvSpPr txBox="1"/>
          <p:nvPr/>
        </p:nvSpPr>
        <p:spPr>
          <a:xfrm>
            <a:off x="1221266" y="874894"/>
            <a:ext cx="9573128" cy="400110"/>
          </a:xfrm>
          <a:prstGeom prst="rect">
            <a:avLst/>
          </a:prstGeom>
          <a:noFill/>
        </p:spPr>
        <p:txBody>
          <a:bodyPr wrap="square" rtlCol="0" anchor="t">
            <a:spAutoFit/>
          </a:bodyPr>
          <a:lstStyle/>
          <a:p>
            <a:r>
              <a:rPr lang="zh-CN" altLang="en-US" sz="2000">
                <a:latin typeface="微软雅黑"/>
                <a:ea typeface="微软雅黑"/>
              </a:rPr>
              <a:t>权限控制</a:t>
            </a:r>
            <a:endParaRPr lang="zh-CN" altLang="en-US" sz="2000" dirty="0">
              <a:latin typeface="微软雅黑"/>
              <a:ea typeface="微软雅黑"/>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183791" y="2936042"/>
            <a:ext cx="9573128" cy="400110"/>
          </a:xfrm>
          <a:prstGeom prst="rect">
            <a:avLst/>
          </a:prstGeom>
          <a:noFill/>
        </p:spPr>
        <p:txBody>
          <a:bodyPr wrap="square" rtlCol="0" anchor="t">
            <a:spAutoFit/>
          </a:bodyPr>
          <a:lstStyle/>
          <a:p>
            <a:r>
              <a:rPr lang="en-US" altLang="zh-CN" sz="2000">
                <a:latin typeface="微软雅黑"/>
                <a:ea typeface="微软雅黑"/>
              </a:rPr>
              <a:t>ip:192.168.0.1/24:cr</a:t>
            </a:r>
            <a:endParaRPr lang="en-US"/>
          </a:p>
        </p:txBody>
      </p:sp>
      <p:sp>
        <p:nvSpPr>
          <p:cNvPr id="8" name="文本框 3">
            <a:extLst>
              <a:ext uri="{FF2B5EF4-FFF2-40B4-BE49-F238E27FC236}">
                <a16:creationId xmlns:a16="http://schemas.microsoft.com/office/drawing/2014/main" id="{7719F495-2D5C-476D-988D-F43ACAD28A0B}"/>
              </a:ext>
            </a:extLst>
          </p:cNvPr>
          <p:cNvSpPr txBox="1"/>
          <p:nvPr/>
        </p:nvSpPr>
        <p:spPr>
          <a:xfrm>
            <a:off x="1183790" y="3485681"/>
            <a:ext cx="9573128" cy="400110"/>
          </a:xfrm>
          <a:prstGeom prst="rect">
            <a:avLst/>
          </a:prstGeom>
          <a:noFill/>
        </p:spPr>
        <p:txBody>
          <a:bodyPr wrap="square" rtlCol="0" anchor="t">
            <a:spAutoFit/>
          </a:bodyPr>
          <a:lstStyle/>
          <a:p>
            <a:r>
              <a:rPr lang="en-US" altLang="zh-CN" sz="2000">
                <a:latin typeface="微软雅黑"/>
                <a:ea typeface="微软雅黑"/>
              </a:rPr>
              <a:t>digest:tom:MiGs3Eiy1pP4rvH1Q1NwbP+oUF8=:cdrw</a:t>
            </a:r>
            <a:endParaRPr lang="en-US"/>
          </a:p>
        </p:txBody>
      </p:sp>
      <p:sp>
        <p:nvSpPr>
          <p:cNvPr id="9" name="文本框 3">
            <a:extLst>
              <a:ext uri="{FF2B5EF4-FFF2-40B4-BE49-F238E27FC236}">
                <a16:creationId xmlns:a16="http://schemas.microsoft.com/office/drawing/2014/main" id="{745ED401-93CA-4A01-A621-B256EFC9FC6A}"/>
              </a:ext>
            </a:extLst>
          </p:cNvPr>
          <p:cNvSpPr txBox="1"/>
          <p:nvPr/>
        </p:nvSpPr>
        <p:spPr>
          <a:xfrm>
            <a:off x="1183789" y="4035320"/>
            <a:ext cx="9573128" cy="400110"/>
          </a:xfrm>
          <a:prstGeom prst="rect">
            <a:avLst/>
          </a:prstGeom>
          <a:noFill/>
        </p:spPr>
        <p:txBody>
          <a:bodyPr wrap="square" rtlCol="0" anchor="t">
            <a:spAutoFit/>
          </a:bodyPr>
          <a:lstStyle/>
          <a:p>
            <a:r>
              <a:rPr lang="en-US" altLang="zh-CN" sz="2000">
                <a:latin typeface="微软雅黑"/>
                <a:ea typeface="微软雅黑"/>
              </a:rPr>
              <a:t>world:anyone</a:t>
            </a:r>
            <a:endParaRPr lang="en-US"/>
          </a:p>
        </p:txBody>
      </p:sp>
      <p:sp>
        <p:nvSpPr>
          <p:cNvPr id="10" name="文本框 3">
            <a:extLst>
              <a:ext uri="{FF2B5EF4-FFF2-40B4-BE49-F238E27FC236}">
                <a16:creationId xmlns:a16="http://schemas.microsoft.com/office/drawing/2014/main" id="{FC467F42-4FDA-4C30-B88F-EDB6097D2FFB}"/>
              </a:ext>
            </a:extLst>
          </p:cNvPr>
          <p:cNvSpPr txBox="1"/>
          <p:nvPr/>
        </p:nvSpPr>
        <p:spPr>
          <a:xfrm>
            <a:off x="1183789" y="4584960"/>
            <a:ext cx="9573128" cy="400110"/>
          </a:xfrm>
          <a:prstGeom prst="rect">
            <a:avLst/>
          </a:prstGeom>
          <a:noFill/>
        </p:spPr>
        <p:txBody>
          <a:bodyPr wrap="square" rtlCol="0" anchor="t">
            <a:spAutoFit/>
          </a:bodyPr>
          <a:lstStyle/>
          <a:p>
            <a:r>
              <a:rPr lang="en-US" altLang="zh-CN" sz="2000">
                <a:latin typeface="微软雅黑"/>
                <a:ea typeface="微软雅黑"/>
              </a:rPr>
              <a:t>super:</a:t>
            </a:r>
            <a:r>
              <a:rPr lang="en-US" sz="2000">
                <a:ea typeface="+mn-lt"/>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角色</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Leader</a:t>
            </a:r>
          </a:p>
          <a:p>
            <a:pPr marL="285750" indent="-285750">
              <a:buFontTx/>
              <a:buChar char="-"/>
            </a:pPr>
            <a:r>
              <a:rPr lang="en-US" altLang="zh-CN" sz="2000" dirty="0">
                <a:latin typeface="微软雅黑" panose="020B0503020204020204" pitchFamily="34" charset="-122"/>
                <a:ea typeface="微软雅黑" panose="020B0503020204020204" pitchFamily="34" charset="-122"/>
              </a:rPr>
              <a:t>Follower</a:t>
            </a:r>
          </a:p>
          <a:p>
            <a:pPr marL="285750" indent="-285750">
              <a:buFontTx/>
              <a:buChar char="-"/>
            </a:pPr>
            <a:r>
              <a:rPr lang="en-US" altLang="zh-CN" sz="2000" dirty="0">
                <a:latin typeface="微软雅黑" panose="020B0503020204020204" pitchFamily="34" charset="-122"/>
                <a:ea typeface="微软雅黑" panose="020B0503020204020204" pitchFamily="34" charset="-122"/>
              </a:rPr>
              <a:t>Observer</a:t>
            </a:r>
          </a:p>
          <a:p>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41865" y="3296640"/>
            <a:ext cx="9573128"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会话</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zh-CN" altLang="en-US" sz="2000" dirty="0">
                <a:latin typeface="微软雅黑" panose="020B0503020204020204" pitchFamily="34" charset="-122"/>
                <a:ea typeface="微软雅黑" panose="020B0503020204020204" pitchFamily="34" charset="-122"/>
              </a:rPr>
              <a:t>客户端建立连接</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增删改查</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en-US" altLang="zh-CN" sz="2000" dirty="0">
                <a:latin typeface="微软雅黑" panose="020B0503020204020204" pitchFamily="34" charset="-122"/>
                <a:ea typeface="微软雅黑" panose="020B0503020204020204" pitchFamily="34" charset="-122"/>
              </a:rPr>
              <a:t>Watcher </a:t>
            </a:r>
            <a:r>
              <a:rPr lang="zh-CN" altLang="en-US" sz="2000" dirty="0">
                <a:latin typeface="微软雅黑" panose="020B0503020204020204" pitchFamily="34" charset="-122"/>
                <a:ea typeface="微软雅黑" panose="020B0503020204020204" pitchFamily="34" charset="-122"/>
              </a:rPr>
              <a:t>机制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数据应用开发遇到的复杂状况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3" y="2742640"/>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数据库软件或硬件随时失效，应用程序随时奔溃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379889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416696"/>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除了满足在假设的模型下期望的解决的问题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在实际当中有哪些应用呢</a:t>
            </a:r>
            <a:r>
              <a:rPr lang="en-US" altLang="zh-CN" sz="2000" dirty="0">
                <a:latin typeface="微软雅黑" panose="020B0503020204020204" pitchFamily="34" charset="-122"/>
                <a:ea typeface="微软雅黑" panose="020B0503020204020204" pitchFamily="34" charset="-122"/>
              </a:rPr>
              <a:t>?</a:t>
            </a:r>
          </a:p>
          <a:p>
            <a:pPr marL="285750" indent="-285750">
              <a:buFontTx/>
              <a:buChar char="-"/>
            </a:pPr>
            <a:r>
              <a:rPr lang="en-US" altLang="zh-CN" sz="2000" dirty="0">
                <a:latin typeface="微软雅黑" panose="020B0503020204020204" pitchFamily="34" charset="-122"/>
                <a:ea typeface="微软雅黑" panose="020B0503020204020204" pitchFamily="34" charset="-122"/>
              </a:rPr>
              <a:t>Hadoop</a:t>
            </a:r>
          </a:p>
          <a:p>
            <a:pPr marL="285750" indent="-285750">
              <a:buFontTx/>
              <a:buChar char="-"/>
            </a:pPr>
            <a:r>
              <a:rPr lang="en-US" altLang="zh-CN" sz="2000" dirty="0">
                <a:latin typeface="微软雅黑" panose="020B0503020204020204" pitchFamily="34" charset="-122"/>
                <a:ea typeface="微软雅黑" panose="020B0503020204020204" pitchFamily="34" charset="-122"/>
              </a:rPr>
              <a:t>Hbase</a:t>
            </a:r>
          </a:p>
          <a:p>
            <a:pPr marL="285750" indent="-285750">
              <a:buFontTx/>
              <a:buChar char="-"/>
            </a:pPr>
            <a:r>
              <a:rPr lang="en-US" altLang="zh-CN" sz="2000" dirty="0">
                <a:latin typeface="微软雅黑" panose="020B0503020204020204" pitchFamily="34" charset="-122"/>
                <a:ea typeface="微软雅黑" panose="020B0503020204020204" pitchFamily="34" charset="-122"/>
              </a:rPr>
              <a:t>Kafka</a:t>
            </a:r>
          </a:p>
          <a:p>
            <a:pPr marL="285750" indent="-285750">
              <a:buFontTx/>
              <a:buChar char="-"/>
            </a:pPr>
            <a:r>
              <a:rPr lang="en-US" altLang="zh-CN" sz="2000" dirty="0">
                <a:latin typeface="微软雅黑" panose="020B0503020204020204" pitchFamily="34" charset="-122"/>
                <a:ea typeface="微软雅黑" panose="020B0503020204020204" pitchFamily="34" charset="-122"/>
              </a:rPr>
              <a:t>Dubbo</a:t>
            </a:r>
          </a:p>
        </p:txBody>
      </p:sp>
      <p:sp>
        <p:nvSpPr>
          <p:cNvPr id="5" name="文本框 4"/>
          <p:cNvSpPr txBox="1"/>
          <p:nvPr/>
        </p:nvSpPr>
        <p:spPr>
          <a:xfrm>
            <a:off x="986207" y="3711434"/>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86207" y="4969066"/>
            <a:ext cx="957312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Configurator </a:t>
            </a:r>
            <a:r>
              <a:rPr lang="zh-CN" altLang="en-US" sz="2000" dirty="0">
                <a:latin typeface="微软雅黑" panose="020B0503020204020204" pitchFamily="34" charset="-122"/>
                <a:ea typeface="微软雅黑" panose="020B0503020204020204" pitchFamily="34" charset="-122"/>
              </a:rPr>
              <a:t>注册中心应用</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06323"/>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a:t>
            </a:r>
            <a:r>
              <a:rPr lang="zh-CN" altLang="en-US" sz="2000">
                <a:latin typeface="微软雅黑"/>
                <a:ea typeface="微软雅黑"/>
              </a:rPr>
              <a:t>化了应用层的处理逻辑 。</a:t>
            </a:r>
            <a:endParaRPr lang="en-US" altLang="zh-CN" sz="200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8769" y="2698728"/>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2554</Words>
  <Application>Microsoft Office PowerPoint</Application>
  <PresentationFormat>Widescreen</PresentationFormat>
  <Paragraphs>238</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1948</cp:revision>
  <dcterms:created xsi:type="dcterms:W3CDTF">2019-05-04T05:38:13Z</dcterms:created>
  <dcterms:modified xsi:type="dcterms:W3CDTF">2019-05-07T13:29:14Z</dcterms:modified>
</cp:coreProperties>
</file>