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83" r:id="rId20"/>
    <p:sldId id="270" r:id="rId21"/>
    <p:sldId id="271" r:id="rId22"/>
    <p:sldId id="272" r:id="rId23"/>
    <p:sldId id="273" r:id="rId24"/>
    <p:sldId id="275" r:id="rId25"/>
    <p:sldId id="274" r:id="rId26"/>
    <p:sldId id="276" r:id="rId27"/>
    <p:sldId id="277" r:id="rId28"/>
    <p:sldId id="278" r:id="rId29"/>
  </p:sldIdLst>
  <p:sldSz cx="12192000" cy="6858000"/>
  <p:notesSz cx="6858000" cy="167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7044" autoAdjust="0"/>
  </p:normalViewPr>
  <p:slideViewPr>
    <p:cSldViewPr snapToGrid="0">
      <p:cViewPr varScale="1">
        <p:scale>
          <a:sx n="62" d="100"/>
          <a:sy n="62" d="100"/>
        </p:scale>
        <p:origin x="87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a:t>
            </a:r>
            <a:r>
              <a:rPr lang="en-US" altLang="zh-CN" sz="1200" baseline="0" dirty="0"/>
              <a:t>,</a:t>
            </a:r>
            <a:r>
              <a:rPr lang="en-US" altLang="zh-CN" sz="1200" dirty="0"/>
              <a:t> </a:t>
            </a:r>
            <a:r>
              <a:rPr lang="zh-CN" altLang="en-US" sz="1200" baseline="0" dirty="0"/>
              <a:t>和 </a:t>
            </a:r>
            <a:r>
              <a:rPr lang="en-US" altLang="zh-CN" sz="1200" baseline="0" dirty="0"/>
              <a:t>ZooKeeper </a:t>
            </a:r>
            <a:r>
              <a:rPr lang="zh-CN" altLang="en-US" sz="1200" baseline="0" dirty="0"/>
              <a:t>技术的讨论</a:t>
            </a:r>
            <a:r>
              <a:rPr lang="en-US" altLang="zh-CN" sz="1200" baseline="0" dirty="0"/>
              <a:t>.</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计算机上的时钟一般通过同步 NTP 服务器尽量保持时间的正确。但是这种方式照样存在时间不同步的问题。</a:t>
            </a:r>
            <a:endParaRPr lang="ja-JP" altLang="en-US" dirty="0">
              <a:latin typeface="Calibri"/>
              <a:ea typeface="游ゴシック"/>
              <a:cs typeface="Calibri"/>
            </a:endParaRPr>
          </a:p>
          <a:p>
            <a:r>
              <a:rPr lang="ja-JP" altLang="en-US">
                <a:latin typeface="Calibri"/>
                <a:ea typeface="游ゴシック"/>
                <a:cs typeface="Calibri"/>
              </a:rPr>
              <a:t>另外，如果在集群内单独搭建一个时间服务器，也还是会出现以上的问题。</a:t>
            </a:r>
          </a:p>
          <a:p>
            <a:r>
              <a:rPr lang="ja-JP" altLang="en-US">
                <a:latin typeface="Calibri"/>
                <a:ea typeface="游ゴシック"/>
                <a:cs typeface="Calibri"/>
              </a:rPr>
              <a:t>时钟漂移：计算机中的石英钟不够准确，速度时快时慢。</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ea typeface="等线"/>
              </a:rPr>
              <a:t>到目前为止，我们发现：</a:t>
            </a:r>
          </a:p>
          <a:p>
            <a:r>
              <a:rPr lang="ja-JP" altLang="en-US">
                <a:ea typeface="游ゴシック"/>
              </a:rPr>
              <a:t>但是作为技术人员，我们应该以严谨的态度认真对待所有可能的情况</a:t>
            </a:r>
            <a:r>
              <a:rPr lang="en-US"/>
              <a:t>，</a:t>
            </a:r>
            <a:r>
              <a:rPr lang="ja-JP" altLang="en-US">
                <a:ea typeface="等线"/>
              </a:rPr>
              <a:t>就像墨菲定律所说：</a:t>
            </a:r>
            <a:endParaRPr lang="en-US">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首先从单节点数据系统开始</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作为开发或运维人员，在处理关系型数据库时，可能遇到以下复杂的情况：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csdn.net/qq_28674045/article/details/5139252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6939" y="2700780"/>
            <a:ext cx="7819769" cy="769441"/>
          </a:xfrm>
          <a:prstGeom prst="rect">
            <a:avLst/>
          </a:prstGeom>
          <a:noFill/>
        </p:spPr>
        <p:txBody>
          <a:bodyPr wrap="none" rtlCol="0">
            <a:spAutoFit/>
          </a:bodyPr>
          <a:lstStyle/>
          <a:p>
            <a:r>
              <a:rPr lang="en-US" altLang="zh-CN" sz="4400" dirty="0">
                <a:latin typeface="微软雅黑" panose="020B0503020204020204" pitchFamily="34" charset="-122"/>
                <a:ea typeface="微软雅黑" panose="020B0503020204020204" pitchFamily="34" charset="-122"/>
              </a:rPr>
              <a:t>ZooKeeper </a:t>
            </a:r>
            <a:r>
              <a:rPr lang="zh-CN" altLang="en-US" sz="4400" dirty="0">
                <a:latin typeface="微软雅黑" panose="020B0503020204020204" pitchFamily="34" charset="-122"/>
                <a:ea typeface="微软雅黑" panose="020B0503020204020204" pitchFamily="34" charset="-122"/>
              </a:rPr>
              <a:t>分布式原理与实践</a:t>
            </a: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1" y="2411483"/>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1" y="1197571"/>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NTP </a:t>
            </a:r>
            <a:r>
              <a:rPr lang="zh-CN" altLang="en-US" sz="2000">
                <a:latin typeface="微软雅黑" panose="020B0503020204020204" pitchFamily="34" charset="-122"/>
                <a:ea typeface="微软雅黑" panose="020B0503020204020204" pitchFamily="34" charset="-122"/>
              </a:rPr>
              <a:t>同步受限于当时的网络环境。</a:t>
            </a:r>
            <a:endParaRPr lang="en-US" altLang="zh-CN" sz="200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a:latin typeface="微软雅黑" panose="020B0503020204020204" pitchFamily="34" charset="-122"/>
                <a:ea typeface="微软雅黑" panose="020B0503020204020204" pitchFamily="34" charset="-122"/>
              </a:rPr>
              <a:t>服务器本身问题。</a:t>
            </a:r>
          </a:p>
          <a:p>
            <a:r>
              <a:rPr lang="zh-CN" altLang="en-US" sz="2000">
                <a:latin typeface="微软雅黑" panose="020B0503020204020204" pitchFamily="34" charset="-122"/>
                <a:ea typeface="微软雅黑" panose="020B0503020204020204" pitchFamily="34" charset="-122"/>
              </a:rPr>
              <a:t>时钟漂移。</a:t>
            </a:r>
            <a:endParaRPr lang="zh-CN" altLang="en-US" sz="2000" dirty="0">
              <a:latin typeface="微软雅黑" panose="020B0503020204020204" pitchFamily="34" charset="-122"/>
              <a:ea typeface="微软雅黑" panose="020B0503020204020204" pitchFamily="34" charset="-122"/>
            </a:endParaRP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拜占庭故障：某些节点不遵从协议，恶意攻击，干扰网络。</a:t>
            </a:r>
            <a:endParaRPr lang="en-US" altLang="zh-CN" sz="200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航空航天领域</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飞行控制系统由于辐射发生故障，行为不可预知。</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a:latin typeface="微软雅黑" panose="020B0503020204020204" pitchFamily="34" charset="-122"/>
                <a:ea typeface="微软雅黑" panose="020B0503020204020204" pitchFamily="34" charset="-122"/>
              </a:rPr>
              <a:t>获得记账权。</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如何在复杂的分布式环境下做有意义的事情呢</a:t>
            </a:r>
            <a:r>
              <a:rPr lang="en-US" altLang="zh-CN" sz="2000">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墨菲定律：所有可能出错的事情一定会出错。</a:t>
            </a:r>
            <a:endParaRPr lang="en-US" altLang="zh-CN" sz="200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a:latin typeface="微软雅黑" panose="020B0503020204020204" pitchFamily="34" charset="-122"/>
                <a:ea typeface="微软雅黑" panose="020B0503020204020204" pitchFamily="34" charset="-122"/>
              </a:rPr>
              <a:t>多节点数据系统存在复制滞后</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节点失效</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脑裂</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网</a:t>
            </a:r>
            <a:r>
              <a:rPr lang="zh-CN" altLang="en-US" sz="2000">
                <a:latin typeface="微软雅黑" panose="020B0503020204020204" pitchFamily="34" charset="-122"/>
                <a:ea typeface="微软雅黑" panose="020B0503020204020204" pitchFamily="34" charset="-122"/>
              </a:rPr>
              <a:t>络、</a:t>
            </a:r>
            <a:r>
              <a:rPr lang="zh-CN" sz="2000">
                <a:latin typeface="微软雅黑" panose="020B0503020204020204" pitchFamily="34" charset="-122"/>
                <a:ea typeface="微软雅黑" panose="020B0503020204020204" pitchFamily="34" charset="-122"/>
              </a:rPr>
              <a:t>时钟</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拜占庭故障等诸多问</a:t>
            </a:r>
            <a:r>
              <a:rPr lang="zh-CN" altLang="en-US" sz="2000">
                <a:latin typeface="微软雅黑" panose="020B0503020204020204" pitchFamily="34" charset="-122"/>
                <a:ea typeface="微软雅黑" panose="020B0503020204020204" pitchFamily="34" charset="-122"/>
              </a:rPr>
              <a:t>题。</a:t>
            </a: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662932"/>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1868655"/>
            <a:ext cx="10319481"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全序关系广播需要满足以下两个基本安全属性：</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严格有序：消息总是以相同的顺序发送给每个节点。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消息的传递可以认为是追加一条日志，将日志发送到所有的节点。</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27180" y="4191800"/>
            <a:ext cx="10319481"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全序关系广播相当于持续的多轮共识：</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由于协商一致性，所有节点决定以相同的顺序发送相同的消息。</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由于诚实性，消息不能重复发送。</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由于合法性，消息不会被破坏</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也不是凭空捏造的。</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由于可终止性，消息不会丢失。</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178" y="406944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593" y="449444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593" y="513849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593" y="574154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00809" y="4482914"/>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88399" y="514872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7178" y="2344674"/>
            <a:ext cx="10319481" cy="1323439"/>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是主从模式的</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具体实现如下</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p>
          <a:p>
            <a:pPr marL="285750" indent="-285750">
              <a:buFontTx/>
              <a:buChar char="-"/>
            </a:pPr>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 </a:t>
            </a:r>
            <a:r>
              <a:rPr lang="zh-CN" altLang="en-US" sz="2000" dirty="0">
                <a:latin typeface="微软雅黑" panose="020B0503020204020204" pitchFamily="34" charset="-122"/>
                <a:ea typeface="微软雅黑" panose="020B0503020204020204" pitchFamily="34" charset="-122"/>
              </a:rPr>
              <a:t>表示已接收该 </a:t>
            </a:r>
            <a:r>
              <a:rPr lang="en-US" altLang="zh-CN" sz="2000" dirty="0">
                <a:latin typeface="微软雅黑" panose="020B0503020204020204" pitchFamily="34" charset="-122"/>
                <a:ea typeface="微软雅黑" panose="020B0503020204020204" pitchFamily="34" charset="-122"/>
              </a:rPr>
              <a:t>Proposal.</a:t>
            </a:r>
          </a:p>
          <a:p>
            <a:pPr marL="285750" indent="-285750">
              <a:buFontTx/>
              <a:buChar char="-"/>
            </a:pPr>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 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r>
              <a:rPr lang="en-US" altLang="zh-CN" sz="2000" dirty="0">
                <a:latin typeface="微软雅黑" panose="020B0503020204020204" pitchFamily="34" charset="-122"/>
                <a:ea typeface="微软雅黑" panose="020B0503020204020204" pitchFamily="34" charset="-122"/>
              </a:rPr>
              <a:t>.</a:t>
            </a:r>
          </a:p>
        </p:txBody>
      </p:sp>
      <p:cxnSp>
        <p:nvCxnSpPr>
          <p:cNvPr id="19" name="直接箭头连接符 18"/>
          <p:cNvCxnSpPr/>
          <p:nvPr/>
        </p:nvCxnSpPr>
        <p:spPr>
          <a:xfrm>
            <a:off x="4469905" y="4505973"/>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495" y="5159322"/>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92280" y="4491615"/>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79870" y="5157423"/>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27178" y="630415"/>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内嵌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 </a:t>
            </a:r>
            <a:r>
              <a:rPr lang="en-US" altLang="zh-CN" sz="2000" dirty="0">
                <a:latin typeface="微软雅黑" panose="020B0503020204020204" pitchFamily="34" charset="-122"/>
                <a:ea typeface="微软雅黑" panose="020B0503020204020204" pitchFamily="34" charset="-122"/>
              </a:rPr>
              <a:t>(ZooKeeper Atomic Broadcast protocol, Zab).</a:t>
            </a:r>
          </a:p>
        </p:txBody>
      </p:sp>
      <p:sp>
        <p:nvSpPr>
          <p:cNvPr id="29" name="文本框 28"/>
          <p:cNvSpPr txBox="1"/>
          <p:nvPr/>
        </p:nvSpPr>
        <p:spPr>
          <a:xfrm>
            <a:off x="827177" y="1554969"/>
            <a:ext cx="10319481" cy="369332"/>
          </a:xfrm>
          <a:prstGeom prst="rect">
            <a:avLst/>
          </a:prstGeom>
          <a:noFill/>
        </p:spPr>
        <p:txBody>
          <a:bodyPr wrap="square" rtlCol="0">
            <a:spAutoFit/>
          </a:bodyPr>
          <a:lstStyle/>
          <a:p>
            <a:r>
              <a:rPr lang="en-US" altLang="zh-CN" dirty="0">
                <a:hlinkClick r:id="rId2"/>
              </a:rPr>
              <a:t>https://blog.csdn.net/qq_28674045/article/details/51392523</a:t>
            </a:r>
            <a:endParaRPr lang="en-US" altLang="zh-CN" dirty="0"/>
          </a:p>
        </p:txBody>
      </p:sp>
    </p:spTree>
    <p:extLst>
      <p:ext uri="{BB962C8B-B14F-4D97-AF65-F5344CB8AC3E}">
        <p14:creationId xmlns:p14="http://schemas.microsoft.com/office/powerpoint/2010/main" val="3231138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032" y="753347"/>
            <a:ext cx="10319481" cy="1015663"/>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is a distributed, open-source coordination service for distributed applications.</a:t>
            </a:r>
          </a:p>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是一个用于分布式应用程序的开源分布式协调服务</a:t>
            </a:r>
            <a:r>
              <a:rPr lang="en-US" altLang="zh-CN" sz="2000" dirty="0">
                <a:latin typeface="微软雅黑" panose="020B0503020204020204" pitchFamily="34" charset="-122"/>
                <a:ea typeface="微软雅黑" panose="020B0503020204020204" pitchFamily="34" charset="-122"/>
              </a:rPr>
              <a:t>.</a:t>
            </a:r>
          </a:p>
        </p:txBody>
      </p:sp>
      <p:sp>
        <p:nvSpPr>
          <p:cNvPr id="5" name="文本框 4"/>
          <p:cNvSpPr txBox="1"/>
          <p:nvPr/>
        </p:nvSpPr>
        <p:spPr>
          <a:xfrm>
            <a:off x="851032" y="1947746"/>
            <a:ext cx="10319481"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设计目标</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高性能</a:t>
            </a:r>
            <a:endParaRPr lang="en-US" altLang="zh-CN" sz="2000" dirty="0">
              <a:latin typeface="微软雅黑" panose="020B0503020204020204" pitchFamily="34" charset="-122"/>
              <a:ea typeface="微软雅黑" panose="020B0503020204020204" pitchFamily="34" charset="-122"/>
            </a:endParaRPr>
          </a:p>
        </p:txBody>
      </p:sp>
      <p:pic>
        <p:nvPicPr>
          <p:cNvPr id="1026" name="Picture 2" descr="ZooKeeper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2" y="3757699"/>
            <a:ext cx="5715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5130" y="1072724"/>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高性能</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高可用</a:t>
            </a:r>
            <a:endParaRPr lang="en-US" altLang="zh-CN" sz="2000" dirty="0">
              <a:latin typeface="微软雅黑" panose="020B0503020204020204" pitchFamily="34" charset="-122"/>
              <a:ea typeface="微软雅黑" panose="020B0503020204020204" pitchFamily="34" charset="-122"/>
            </a:endParaRPr>
          </a:p>
        </p:txBody>
      </p:sp>
      <p:pic>
        <p:nvPicPr>
          <p:cNvPr id="3074" name="Picture 2" descr="ZooKeeper Throughput as the Read-Write Ratio V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84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912372"/>
            <a:ext cx="9573128"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数据模型</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zh-CN" altLang="en-US" sz="2000" dirty="0">
                <a:latin typeface="微软雅黑" panose="020B0503020204020204" pitchFamily="34" charset="-122"/>
                <a:ea typeface="微软雅黑" panose="020B0503020204020204" pitchFamily="34" charset="-122"/>
              </a:rPr>
              <a:t>类似文件系统</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ACL</a:t>
            </a:r>
          </a:p>
          <a:p>
            <a:pPr marL="285750" indent="-285750">
              <a:buFontTx/>
              <a:buChar char="-"/>
            </a:pPr>
            <a:r>
              <a:rPr lang="zh-CN" altLang="en-US" sz="2000" dirty="0">
                <a:latin typeface="微软雅黑" panose="020B0503020204020204" pitchFamily="34" charset="-122"/>
                <a:ea typeface="微软雅黑" panose="020B0503020204020204" pitchFamily="34" charset="-122"/>
              </a:rPr>
              <a:t>持久节点和临时节点</a:t>
            </a:r>
            <a:r>
              <a:rPr lang="en-US" altLang="zh-CN" sz="2000" dirty="0">
                <a:latin typeface="微软雅黑" panose="020B0503020204020204" pitchFamily="34" charset="-122"/>
                <a:ea typeface="微软雅黑" panose="020B0503020204020204" pitchFamily="34" charset="-122"/>
              </a:rPr>
              <a:t>.</a:t>
            </a:r>
          </a:p>
        </p:txBody>
      </p:sp>
      <p:pic>
        <p:nvPicPr>
          <p:cNvPr id="2050" name="Picture 2" descr="ZooKeeper's Hierarchical Name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9" y="2512627"/>
            <a:ext cx="42100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3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角色</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Leader</a:t>
            </a:r>
          </a:p>
          <a:p>
            <a:pPr marL="285750" indent="-285750">
              <a:buFontTx/>
              <a:buChar char="-"/>
            </a:pPr>
            <a:r>
              <a:rPr lang="en-US" altLang="zh-CN" sz="2000" dirty="0">
                <a:latin typeface="微软雅黑" panose="020B0503020204020204" pitchFamily="34" charset="-122"/>
                <a:ea typeface="微软雅黑" panose="020B0503020204020204" pitchFamily="34" charset="-122"/>
              </a:rPr>
              <a:t>Follower</a:t>
            </a:r>
          </a:p>
          <a:p>
            <a:pPr marL="285750" indent="-285750">
              <a:buFontTx/>
              <a:buChar char="-"/>
            </a:pPr>
            <a:r>
              <a:rPr lang="en-US" altLang="zh-CN" sz="2000" dirty="0">
                <a:latin typeface="微软雅黑" panose="020B0503020204020204" pitchFamily="34" charset="-122"/>
                <a:ea typeface="微软雅黑" panose="020B0503020204020204" pitchFamily="34" charset="-122"/>
              </a:rPr>
              <a:t>Observer</a:t>
            </a:r>
          </a:p>
          <a:p>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41865" y="3296640"/>
            <a:ext cx="9573128"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会话</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zh-CN" altLang="en-US" sz="2000" dirty="0">
                <a:latin typeface="微软雅黑" panose="020B0503020204020204" pitchFamily="34" charset="-122"/>
                <a:ea typeface="微软雅黑" panose="020B0503020204020204" pitchFamily="34" charset="-122"/>
              </a:rPr>
              <a:t>客户端建立连接</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增删改查</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en-US" altLang="zh-CN" sz="2000" dirty="0">
                <a:latin typeface="微软雅黑" panose="020B0503020204020204" pitchFamily="34" charset="-122"/>
                <a:ea typeface="微软雅黑" panose="020B0503020204020204" pitchFamily="34" charset="-122"/>
              </a:rPr>
              <a:t>Watcher </a:t>
            </a:r>
            <a:r>
              <a:rPr lang="zh-CN" altLang="en-US" sz="2000" dirty="0">
                <a:latin typeface="微软雅黑" panose="020B0503020204020204" pitchFamily="34" charset="-122"/>
                <a:ea typeface="微软雅黑" panose="020B0503020204020204" pitchFamily="34" charset="-122"/>
              </a:rPr>
              <a:t>机制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379889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416696"/>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除了满足在假设的模型下期望的解决的问题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在实际当中有哪些应用呢</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Hadoop</a:t>
            </a:r>
          </a:p>
          <a:p>
            <a:pPr marL="285750" indent="-285750">
              <a:buFontTx/>
              <a:buChar char="-"/>
            </a:pPr>
            <a:r>
              <a:rPr lang="en-US" altLang="zh-CN" sz="2000" dirty="0">
                <a:latin typeface="微软雅黑" panose="020B0503020204020204" pitchFamily="34" charset="-122"/>
                <a:ea typeface="微软雅黑" panose="020B0503020204020204" pitchFamily="34" charset="-122"/>
              </a:rPr>
              <a:t>Hbase</a:t>
            </a:r>
          </a:p>
          <a:p>
            <a:pPr marL="285750" indent="-285750">
              <a:buFontTx/>
              <a:buChar char="-"/>
            </a:pPr>
            <a:r>
              <a:rPr lang="en-US" altLang="zh-CN" sz="2000" dirty="0">
                <a:latin typeface="微软雅黑" panose="020B0503020204020204" pitchFamily="34" charset="-122"/>
                <a:ea typeface="微软雅黑" panose="020B0503020204020204" pitchFamily="34" charset="-122"/>
              </a:rPr>
              <a:t>Kafka</a:t>
            </a:r>
          </a:p>
          <a:p>
            <a:pPr marL="285750" indent="-285750">
              <a:buFontTx/>
              <a:buChar char="-"/>
            </a:pPr>
            <a:r>
              <a:rPr lang="en-US" altLang="zh-CN" sz="2000" dirty="0">
                <a:latin typeface="微软雅黑" panose="020B0503020204020204" pitchFamily="34" charset="-122"/>
                <a:ea typeface="微软雅黑" panose="020B0503020204020204" pitchFamily="34" charset="-122"/>
              </a:rPr>
              <a:t>Dubbo</a:t>
            </a:r>
          </a:p>
        </p:txBody>
      </p:sp>
      <p:sp>
        <p:nvSpPr>
          <p:cNvPr id="5" name="文本框 4"/>
          <p:cNvSpPr txBox="1"/>
          <p:nvPr/>
        </p:nvSpPr>
        <p:spPr>
          <a:xfrm>
            <a:off x="986207" y="3711434"/>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6207" y="4969066"/>
            <a:ext cx="95731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Configurator </a:t>
            </a:r>
            <a:r>
              <a:rPr lang="zh-CN" altLang="en-US" sz="2000" dirty="0">
                <a:latin typeface="微软雅黑" panose="020B0503020204020204" pitchFamily="34" charset="-122"/>
                <a:ea typeface="微软雅黑" panose="020B0503020204020204" pitchFamily="34" charset="-122"/>
              </a:rPr>
              <a:t>注册中心应用</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数据应用开发遇到的复杂状况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3" y="2742640"/>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数据库软件或硬件随时失效，应用程序随时奔溃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06323"/>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a:t>
            </a:r>
            <a:r>
              <a:rPr lang="zh-CN" altLang="en-US" sz="2000">
                <a:latin typeface="微软雅黑"/>
                <a:ea typeface="微软雅黑"/>
              </a:rPr>
              <a:t>化了应用层的处理逻辑 。</a:t>
            </a:r>
            <a:endParaRPr lang="en-US" altLang="zh-CN" sz="200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8769" y="2698728"/>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2554</Words>
  <Application>Microsoft Office PowerPoint</Application>
  <PresentationFormat>宽屏</PresentationFormat>
  <Paragraphs>238</Paragraphs>
  <Slides>28</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游ゴシック</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1306</cp:revision>
  <dcterms:created xsi:type="dcterms:W3CDTF">2019-05-04T05:38:13Z</dcterms:created>
  <dcterms:modified xsi:type="dcterms:W3CDTF">2019-05-06T16:20:25Z</dcterms:modified>
</cp:coreProperties>
</file>