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83" r:id="rId20"/>
    <p:sldId id="270" r:id="rId21"/>
    <p:sldId id="271" r:id="rId22"/>
    <p:sldId id="284" r:id="rId23"/>
    <p:sldId id="285" r:id="rId24"/>
    <p:sldId id="272" r:id="rId25"/>
    <p:sldId id="273" r:id="rId26"/>
    <p:sldId id="275" r:id="rId27"/>
    <p:sldId id="274" r:id="rId28"/>
    <p:sldId id="286" r:id="rId29"/>
    <p:sldId id="276" r:id="rId30"/>
    <p:sldId id="277" r:id="rId31"/>
    <p:sldId id="278" r:id="rId32"/>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0CFF2-6D17-4711-B4BA-D89337C01A68}" v="3" dt="2019-05-07T12:00:55.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7044" autoAdjust="0"/>
  </p:normalViewPr>
  <p:slideViewPr>
    <p:cSldViewPr snapToGrid="0">
      <p:cViewPr varScale="1">
        <p:scale>
          <a:sx n="62" d="100"/>
          <a:sy n="62" d="100"/>
        </p:scale>
        <p:origin x="87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计算机上的时钟一般通过同步 NTP 服务器尽量保持时间的正确。但是这种方式照样存在时间不同步的问题。</a:t>
            </a:r>
            <a:endParaRPr lang="ja-JP" altLang="en-US" dirty="0">
              <a:latin typeface="Calibri"/>
              <a:ea typeface="游ゴシック"/>
              <a:cs typeface="Calibri"/>
            </a:endParaRPr>
          </a:p>
          <a:p>
            <a:r>
              <a:rPr lang="ja-JP" altLang="en-US">
                <a:latin typeface="Calibri"/>
                <a:ea typeface="游ゴシック"/>
                <a:cs typeface="Calibri"/>
              </a:rPr>
              <a:t>另外，如果在集群内单独搭建一个时间服务器，也还是会出现以上的问题。</a:t>
            </a:r>
          </a:p>
          <a:p>
            <a:r>
              <a:rPr lang="ja-JP" altLang="en-US">
                <a:latin typeface="Calibri"/>
                <a:ea typeface="游ゴシック"/>
                <a:cs typeface="Calibri"/>
              </a:rPr>
              <a:t>时钟漂移：计算机中的石英钟不够准确，速度时快时慢。</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ea typeface="等线"/>
              </a:rPr>
              <a:t>到目前为止，我们发现：</a:t>
            </a:r>
          </a:p>
          <a:p>
            <a:r>
              <a:rPr lang="ja-JP" altLang="en-US">
                <a:ea typeface="游ゴシック"/>
              </a:rPr>
              <a:t>但是作为技术人员，我们应该以严谨的态度认真对待所有可能的情况</a:t>
            </a:r>
            <a:r>
              <a:rPr lang="en-US"/>
              <a:t>，</a:t>
            </a:r>
            <a:r>
              <a:rPr lang="ja-JP" altLang="en-US">
                <a:ea typeface="等线"/>
              </a:rPr>
              <a:t>就像墨菲定律所说：</a:t>
            </a:r>
            <a:endParaRPr lang="en-US">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首先从单节点数据系统开始</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为什么全序关系广播能满足共识的要求呢？</a:t>
            </a:r>
          </a:p>
          <a:p>
            <a:r>
              <a:rPr lang="ja-JP" altLang="en-US">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接下来聊一聊具体的工程实践：ZooKeeper</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简单：通过抽象出多层级的目录，节点，锁等概念，将复杂的分布式协调工作进行简化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的数据模型是一颗有层级的数，类似文件系统，使用 / 分割。</a:t>
            </a:r>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1849160" y="1049027"/>
            <a:ext cx="3291952" cy="769441"/>
          </a:xfrm>
          <a:prstGeom prst="rect">
            <a:avLst/>
          </a:prstGeom>
          <a:noFill/>
        </p:spPr>
        <p:txBody>
          <a:bodyPr wrap="square" rtlCol="0" anchor="t">
            <a:spAutoFit/>
          </a:bodyPr>
          <a:lstStyle/>
          <a:p>
            <a:r>
              <a:rPr lang="zh-CN" altLang="en-US" sz="4400" dirty="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3202128" y="2977961"/>
            <a:ext cx="4780783" cy="769441"/>
          </a:xfrm>
          <a:prstGeom prst="rect">
            <a:avLst/>
          </a:prstGeom>
          <a:noFill/>
        </p:spPr>
        <p:txBody>
          <a:bodyPr wrap="square" rtlCol="0" anchor="t">
            <a:spAutoFit/>
          </a:bodyPr>
          <a:lstStyle/>
          <a:p>
            <a:r>
              <a:rPr lang="zh-CN" sz="4400">
                <a:latin typeface="微软雅黑" panose="020B0503020204020204" pitchFamily="34" charset="-122"/>
                <a:ea typeface="微软雅黑" panose="020B0503020204020204" pitchFamily="34" charset="-122"/>
                <a:cs typeface="+mn-lt"/>
              </a:rPr>
              <a:t>分布式原理</a:t>
            </a:r>
            <a:r>
              <a:rPr lang="zh-CN" altLang="en-US" sz="4400">
                <a:latin typeface="微软雅黑" panose="020B0503020204020204" pitchFamily="34" charset="-122"/>
                <a:ea typeface="微软雅黑" panose="020B0503020204020204" pitchFamily="34" charset="-122"/>
                <a:cs typeface="+mn-lt"/>
              </a:rPr>
              <a:t>与</a:t>
            </a:r>
            <a:r>
              <a:rPr lang="zh-CN" altLang="en-US" sz="4400">
                <a:latin typeface="微软雅黑" panose="020B0503020204020204" pitchFamily="34" charset="-122"/>
                <a:ea typeface="微软雅黑" panose="020B0503020204020204" pitchFamily="34" charset="-122"/>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901476"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202127" y="4166164"/>
            <a:ext cx="1371156" cy="523220"/>
          </a:xfrm>
          <a:prstGeom prst="rect">
            <a:avLst/>
          </a:prstGeom>
          <a:noFill/>
        </p:spPr>
        <p:txBody>
          <a:bodyPr wrap="square" rtlCol="0" anchor="t">
            <a:spAutoFit/>
          </a:bodyPr>
          <a:lstStyle/>
          <a:p>
            <a:r>
              <a:rPr lang="zh-CN" sz="2800">
                <a:latin typeface="微软雅黑" panose="020B0503020204020204" pitchFamily="34" charset="-122"/>
                <a:ea typeface="微软雅黑" panose="020B0503020204020204" pitchFamily="34" charset="-122"/>
              </a:rPr>
              <a:t>朱卫</a:t>
            </a:r>
            <a:r>
              <a:rPr lang="zh-CN" altLang="en-US" sz="2800">
                <a:latin typeface="微软雅黑" panose="020B0503020204020204" pitchFamily="34" charset="-122"/>
                <a:ea typeface="微软雅黑" panose="020B0503020204020204" pitchFamily="34" charset="-122"/>
              </a:rPr>
              <a:t>中</a:t>
            </a:r>
            <a:endParaRPr lang="zh-CN"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1" y="2411483"/>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1" y="1197571"/>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多副本机制的问题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同步受限于当时的网络环境。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服务器本身问题。</a:t>
            </a:r>
          </a:p>
          <a:p>
            <a:r>
              <a:rPr lang="zh-CN" altLang="en-US" sz="2000" dirty="0">
                <a:latin typeface="微软雅黑" panose="020B0503020204020204" pitchFamily="34" charset="-122"/>
                <a:ea typeface="微软雅黑" panose="020B0503020204020204" pitchFamily="34" charset="-122"/>
              </a:rPr>
              <a:t>时钟漂移。</a:t>
            </a: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拜占庭故障：某些节点不遵从协议，恶意攻击，干扰网络。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航空航天领域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飞行控制系统由于辐射发生故障，行为不可预知。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dirty="0">
                <a:latin typeface="微软雅黑" panose="020B0503020204020204" pitchFamily="34" charset="-122"/>
                <a:ea typeface="微软雅黑" panose="020B0503020204020204" pitchFamily="34" charset="-122"/>
              </a:rPr>
              <a:t>获得记账权。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如何在复杂的分布式环境下做有意义的事情呢</a:t>
            </a:r>
            <a:r>
              <a:rPr lang="en-US" altLang="zh-CN" sz="2000">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墨菲定律：所有可能出错的事情一定会出错。</a:t>
            </a:r>
            <a:endParaRPr lang="en-US" altLang="zh-CN" sz="200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a:latin typeface="微软雅黑" panose="020B0503020204020204" pitchFamily="34" charset="-122"/>
                <a:ea typeface="微软雅黑" panose="020B0503020204020204" pitchFamily="34" charset="-122"/>
              </a:rPr>
              <a:t>多节点数据系统存在复制滞后</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节点失效</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脑裂</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网</a:t>
            </a:r>
            <a:r>
              <a:rPr lang="zh-CN" altLang="en-US" sz="2000">
                <a:latin typeface="微软雅黑" panose="020B0503020204020204" pitchFamily="34" charset="-122"/>
                <a:ea typeface="微软雅黑" panose="020B0503020204020204" pitchFamily="34" charset="-122"/>
              </a:rPr>
              <a:t>络、</a:t>
            </a:r>
            <a:r>
              <a:rPr lang="zh-CN" sz="2000">
                <a:latin typeface="微软雅黑" panose="020B0503020204020204" pitchFamily="34" charset="-122"/>
                <a:ea typeface="微软雅黑" panose="020B0503020204020204" pitchFamily="34" charset="-122"/>
              </a:rPr>
              <a:t>时钟</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拜占庭故障等诸多问</a:t>
            </a:r>
            <a:r>
              <a:rPr lang="zh-CN" altLang="en-US" sz="2000">
                <a:latin typeface="微软雅黑" panose="020B0503020204020204" pitchFamily="34" charset="-122"/>
                <a:ea typeface="微软雅黑" panose="020B0503020204020204" pitchFamily="34" charset="-122"/>
              </a:rPr>
              <a:t>题。</a:t>
            </a: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严格有序：消息总是以相同的顺序发送给每个节点。</a:t>
            </a:r>
            <a:endParaRPr lang="en-US" altLang="zh-CN" sz="200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72593"/>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1120256" y="2913985"/>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所有节点决定以相同的顺序发送相同的消息：</a:t>
            </a:r>
            <a:r>
              <a:rPr lang="zh-CN" sz="2000" dirty="0">
                <a:latin typeface="微软雅黑" panose="020B0503020204020204" pitchFamily="34" charset="-122"/>
                <a:ea typeface="微软雅黑" panose="020B0503020204020204" pitchFamily="34" charset="-122"/>
                <a:cs typeface="+mn-lt"/>
              </a:rPr>
              <a:t>协商一致性</a:t>
            </a:r>
            <a:r>
              <a:rPr lang="zh-CN" altLang="en-US" sz="2000" dirty="0">
                <a:latin typeface="微软雅黑" panose="020B0503020204020204" pitchFamily="34" charset="-122"/>
                <a:ea typeface="微软雅黑" panose="020B0503020204020204" pitchFamily="34" charset="-122"/>
                <a:cs typeface="+mn-lt"/>
              </a:rPr>
              <a:t>。</a:t>
            </a:r>
            <a:endParaRPr lang="en-US" altLang="zh-CN" sz="2000" dirty="0">
              <a:latin typeface="微软雅黑" panose="020B0503020204020204" pitchFamily="34" charset="-122"/>
              <a:ea typeface="微软雅黑" panose="020B0503020204020204" pitchFamily="34" charset="-122"/>
              <a:cs typeface="+mn-lt"/>
            </a:endParaRPr>
          </a:p>
          <a:p>
            <a:r>
              <a:rPr lang="zh-CN" altLang="en-US" sz="2000" dirty="0">
                <a:latin typeface="微软雅黑" panose="020B0503020204020204" pitchFamily="34" charset="-122"/>
                <a:ea typeface="微软雅黑" panose="020B0503020204020204" pitchFamily="34" charset="-122"/>
              </a:rPr>
              <a:t>消息不能重复发送：诚实性。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消息不会被破坏，也不是凭空捏造的</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合法性。</a:t>
            </a:r>
            <a:endParaRPr lang="en-US" altLang="zh-CN" sz="2000" dirty="0">
              <a:latin typeface="微软雅黑" panose="020B0503020204020204" pitchFamily="34" charset="-122"/>
              <a:ea typeface="微软雅黑" panose="020B0503020204020204" pitchFamily="34" charset="-122"/>
              <a:cs typeface="+mn-lt"/>
            </a:endParaRPr>
          </a:p>
          <a:p>
            <a:r>
              <a:rPr lang="zh-CN" altLang="en-US" sz="2000" dirty="0">
                <a:latin typeface="微软雅黑" panose="020B0503020204020204" pitchFamily="34" charset="-122"/>
                <a:ea typeface="微软雅黑" panose="020B0503020204020204" pitchFamily="34" charset="-122"/>
              </a:rPr>
              <a:t>消息不会丢失</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可终止性。</a:t>
            </a:r>
            <a:endParaRPr lang="en-US" sz="20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1120256" y="1917523"/>
            <a:ext cx="10319481"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相当于持续的多轮共识</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a:latin typeface="微软雅黑"/>
                <a:ea typeface="微软雅黑"/>
              </a:rPr>
              <a:t>数据模型和分层命名空间</a:t>
            </a:r>
            <a:endParaRPr lang="en-US" altLang="zh-CN" sz="200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812430"/>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49715"/>
            <a:ext cx="9573128" cy="707886"/>
          </a:xfrm>
          <a:prstGeom prst="rect">
            <a:avLst/>
          </a:prstGeom>
          <a:noFill/>
        </p:spPr>
        <p:txBody>
          <a:bodyPr wrap="square" rtlCol="0" anchor="t">
            <a:spAutoFit/>
          </a:bodyPr>
          <a:lstStyle/>
          <a:p>
            <a:r>
              <a:rPr lang="zh-CN" altLang="en-US" sz="2000">
                <a:latin typeface="微软雅黑"/>
                <a:ea typeface="微软雅黑"/>
              </a:rPr>
              <a:t>分层命名空间</a:t>
            </a:r>
            <a:endParaRPr lang="zh-CN" altLang="en-US" sz="2000" dirty="0">
              <a:latin typeface="微软雅黑"/>
              <a:ea typeface="微软雅黑"/>
            </a:endParaRPr>
          </a:p>
          <a:p>
            <a:r>
              <a:rPr lang="zh-CN" altLang="en-US" sz="2000">
                <a:latin typeface="微软雅黑"/>
                <a:ea typeface="微软雅黑"/>
              </a:rPr>
              <a:t>持久节点和临时节点</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21267" y="1774305"/>
            <a:ext cx="9573128" cy="707886"/>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ACL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21266" y="874894"/>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183791" y="2936042"/>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183790" y="3485681"/>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183789" y="403532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183789"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角色</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Leader</a:t>
            </a:r>
          </a:p>
          <a:p>
            <a:pPr marL="285750" indent="-285750">
              <a:buFontTx/>
              <a:buChar char="-"/>
            </a:pPr>
            <a:r>
              <a:rPr lang="en-US" altLang="zh-CN" sz="2000" dirty="0">
                <a:latin typeface="微软雅黑" panose="020B0503020204020204" pitchFamily="34" charset="-122"/>
                <a:ea typeface="微软雅黑" panose="020B0503020204020204" pitchFamily="34" charset="-122"/>
              </a:rPr>
              <a:t>Follower</a:t>
            </a:r>
          </a:p>
          <a:p>
            <a:pPr marL="285750" indent="-285750">
              <a:buFontTx/>
              <a:buChar char="-"/>
            </a:pPr>
            <a:r>
              <a:rPr lang="en-US" altLang="zh-CN" sz="2000" dirty="0">
                <a:latin typeface="微软雅黑" panose="020B0503020204020204" pitchFamily="34" charset="-122"/>
                <a:ea typeface="微软雅黑" panose="020B0503020204020204" pitchFamily="34" charset="-122"/>
              </a:rPr>
              <a:t>Observer</a:t>
            </a:r>
          </a:p>
          <a:p>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41865" y="3296640"/>
            <a:ext cx="9573128"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会话</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zh-CN" altLang="en-US" sz="2000" dirty="0">
                <a:latin typeface="微软雅黑" panose="020B0503020204020204" pitchFamily="34" charset="-122"/>
                <a:ea typeface="微软雅黑" panose="020B0503020204020204" pitchFamily="34" charset="-122"/>
              </a:rPr>
              <a:t>客户端建立连接</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增删改查</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en-US" altLang="zh-CN" sz="2000" dirty="0">
                <a:latin typeface="微软雅黑" panose="020B0503020204020204" pitchFamily="34" charset="-122"/>
                <a:ea typeface="微软雅黑" panose="020B0503020204020204" pitchFamily="34" charset="-122"/>
              </a:rPr>
              <a:t>Watcher </a:t>
            </a:r>
            <a:r>
              <a:rPr lang="zh-CN" altLang="en-US" sz="2000" dirty="0">
                <a:latin typeface="微软雅黑" panose="020B0503020204020204" pitchFamily="34" charset="-122"/>
                <a:ea typeface="微软雅黑" panose="020B0503020204020204" pitchFamily="34" charset="-122"/>
              </a:rPr>
              <a:t>机制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开发和运维数据库时遇到的复杂状况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4" y="2773463"/>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数据库软件或硬件随时失效，应用程序随时崩溃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379889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416696"/>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除了满足在假设的模型下期望的解决的问题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在实际当中有哪些应用呢</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Hadoop</a:t>
            </a:r>
          </a:p>
          <a:p>
            <a:pPr marL="285750" indent="-285750">
              <a:buFontTx/>
              <a:buChar char="-"/>
            </a:pPr>
            <a:r>
              <a:rPr lang="en-US" altLang="zh-CN" sz="2000" dirty="0">
                <a:latin typeface="微软雅黑" panose="020B0503020204020204" pitchFamily="34" charset="-122"/>
                <a:ea typeface="微软雅黑" panose="020B0503020204020204" pitchFamily="34" charset="-122"/>
              </a:rPr>
              <a:t>Hbase</a:t>
            </a:r>
          </a:p>
          <a:p>
            <a:pPr marL="285750" indent="-285750">
              <a:buFontTx/>
              <a:buChar char="-"/>
            </a:pPr>
            <a:r>
              <a:rPr lang="en-US" altLang="zh-CN" sz="2000" dirty="0">
                <a:latin typeface="微软雅黑" panose="020B0503020204020204" pitchFamily="34" charset="-122"/>
                <a:ea typeface="微软雅黑" panose="020B0503020204020204" pitchFamily="34" charset="-122"/>
              </a:rPr>
              <a:t>Kafka</a:t>
            </a:r>
          </a:p>
          <a:p>
            <a:pPr marL="285750" indent="-285750">
              <a:buFontTx/>
              <a:buChar char="-"/>
            </a:pPr>
            <a:r>
              <a:rPr lang="en-US" altLang="zh-CN" sz="2000" dirty="0">
                <a:latin typeface="微软雅黑" panose="020B0503020204020204" pitchFamily="34" charset="-122"/>
                <a:ea typeface="微软雅黑" panose="020B0503020204020204" pitchFamily="34" charset="-122"/>
              </a:rPr>
              <a:t>Dubbo</a:t>
            </a:r>
          </a:p>
        </p:txBody>
      </p:sp>
      <p:sp>
        <p:nvSpPr>
          <p:cNvPr id="5" name="文本框 4"/>
          <p:cNvSpPr txBox="1"/>
          <p:nvPr/>
        </p:nvSpPr>
        <p:spPr>
          <a:xfrm>
            <a:off x="986207" y="3711434"/>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6207" y="4969066"/>
            <a:ext cx="95731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Configurator </a:t>
            </a:r>
            <a:r>
              <a:rPr lang="zh-CN" altLang="en-US" sz="2000" dirty="0">
                <a:latin typeface="微软雅黑" panose="020B0503020204020204" pitchFamily="34" charset="-122"/>
                <a:ea typeface="微软雅黑" panose="020B0503020204020204" pitchFamily="34" charset="-122"/>
              </a:rPr>
              <a:t>注册中心应用</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06323"/>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事务作为一个抽象层，将应用程序的多个读，写操作捆绑在一起形成一个逻辑单元，从而简化了应用层的处理逻辑 。</a:t>
            </a:r>
            <a:endParaRPr lang="en-US" altLang="zh-CN" sz="2000" dirty="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8769" y="2698728"/>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2931</Words>
  <Application>Microsoft Office PowerPoint</Application>
  <PresentationFormat>宽屏</PresentationFormat>
  <Paragraphs>286</Paragraphs>
  <Slides>31</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游ゴシック</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1968</cp:revision>
  <dcterms:created xsi:type="dcterms:W3CDTF">2019-05-04T05:38:13Z</dcterms:created>
  <dcterms:modified xsi:type="dcterms:W3CDTF">2019-05-07T15:06:21Z</dcterms:modified>
</cp:coreProperties>
</file>