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 id="276" r:id="rId22"/>
    <p:sldId id="277" r:id="rId23"/>
    <p:sldId id="27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41" autoAdjust="0"/>
    <p:restoredTop sz="94849" autoAdjust="0"/>
  </p:normalViewPr>
  <p:slideViewPr>
    <p:cSldViewPr snapToGrid="0">
      <p:cViewPr varScale="1">
        <p:scale>
          <a:sx n="80" d="100"/>
          <a:sy n="80" d="100"/>
        </p:scale>
        <p:origin x="1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7AC9F4-C18A-4AAE-A4C5-5EC03AC0D571}" type="datetimeFigureOut">
              <a:rPr lang="zh-CN" altLang="en-US" smtClean="0"/>
              <a:t>2019/5/4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9B0859-3CF9-4522-8BD4-7CFA1BC8768C}" type="slidenum">
              <a:rPr lang="zh-CN" altLang="en-US" smtClean="0"/>
              <a:t>‹#›</a:t>
            </a:fld>
            <a:endParaRPr lang="zh-CN" altLang="en-US"/>
          </a:p>
        </p:txBody>
      </p:sp>
    </p:spTree>
    <p:extLst>
      <p:ext uri="{BB962C8B-B14F-4D97-AF65-F5344CB8AC3E}">
        <p14:creationId xmlns:p14="http://schemas.microsoft.com/office/powerpoint/2010/main" val="773467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a:t>
            </a:fld>
            <a:endParaRPr lang="zh-CN" altLang="en-US"/>
          </a:p>
        </p:txBody>
      </p:sp>
    </p:spTree>
    <p:extLst>
      <p:ext uri="{BB962C8B-B14F-4D97-AF65-F5344CB8AC3E}">
        <p14:creationId xmlns:p14="http://schemas.microsoft.com/office/powerpoint/2010/main" val="3064364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a:t>
            </a:fld>
            <a:endParaRPr lang="zh-CN" altLang="en-US"/>
          </a:p>
        </p:txBody>
      </p:sp>
    </p:spTree>
    <p:extLst>
      <p:ext uri="{BB962C8B-B14F-4D97-AF65-F5344CB8AC3E}">
        <p14:creationId xmlns:p14="http://schemas.microsoft.com/office/powerpoint/2010/main" val="2518634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a:t>
            </a:fld>
            <a:endParaRPr lang="zh-CN" altLang="en-US"/>
          </a:p>
        </p:txBody>
      </p:sp>
    </p:spTree>
    <p:extLst>
      <p:ext uri="{BB962C8B-B14F-4D97-AF65-F5344CB8AC3E}">
        <p14:creationId xmlns:p14="http://schemas.microsoft.com/office/powerpoint/2010/main" val="1304480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319629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965733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083434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65803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133005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160860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AB96BA-27DC-428C-951A-8206D1376619}" type="datetimeFigureOut">
              <a:rPr lang="zh-CN" altLang="en-US" smtClean="0"/>
              <a:t>2019/5/4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202204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9AB96BA-27DC-428C-951A-8206D1376619}" type="datetimeFigureOut">
              <a:rPr lang="zh-CN" altLang="en-US" smtClean="0"/>
              <a:t>2019/5/4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52612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AB96BA-27DC-428C-951A-8206D1376619}" type="datetimeFigureOut">
              <a:rPr lang="zh-CN" altLang="en-US" smtClean="0"/>
              <a:t>2019/5/4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54447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033031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0964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B96BA-27DC-428C-951A-8206D1376619}" type="datetimeFigureOut">
              <a:rPr lang="zh-CN" altLang="en-US" smtClean="0"/>
              <a:t>2019/5/4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484546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matt33.com/2018/07/08/distribute-system-consistency-protocol/" TargetMode="External"/><Relationship Id="rId2" Type="http://schemas.openxmlformats.org/officeDocument/2006/relationships/hyperlink" Target="https://draveness.me/consensu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blog.csdn.net/qq_28674045/article/details/51392523"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28426" y="2718033"/>
            <a:ext cx="6184706" cy="646331"/>
          </a:xfrm>
          <a:prstGeom prst="rect">
            <a:avLst/>
          </a:prstGeom>
          <a:noFill/>
        </p:spPr>
        <p:txBody>
          <a:bodyPr wrap="none" rtlCol="0">
            <a:spAutoFit/>
          </a:bodyPr>
          <a:lstStyle/>
          <a:p>
            <a:r>
              <a:rPr lang="en-US" altLang="zh-CN" sz="3600" dirty="0"/>
              <a:t>ZooKeeper </a:t>
            </a:r>
            <a:r>
              <a:rPr lang="zh-CN" altLang="en-US" sz="3600" dirty="0"/>
              <a:t>分布式原理与实践</a:t>
            </a:r>
          </a:p>
        </p:txBody>
      </p:sp>
      <p:sp>
        <p:nvSpPr>
          <p:cNvPr id="5" name="文本框 4"/>
          <p:cNvSpPr txBox="1"/>
          <p:nvPr/>
        </p:nvSpPr>
        <p:spPr>
          <a:xfrm>
            <a:off x="2969149" y="4194427"/>
            <a:ext cx="6303260" cy="707886"/>
          </a:xfrm>
          <a:prstGeom prst="rect">
            <a:avLst/>
          </a:prstGeom>
          <a:noFill/>
        </p:spPr>
        <p:txBody>
          <a:bodyPr wrap="square" rtlCol="0">
            <a:spAutoFit/>
          </a:bodyPr>
          <a:lstStyle/>
          <a:p>
            <a:r>
              <a:rPr lang="zh-CN" altLang="en-US" sz="2000" baseline="0" dirty="0"/>
              <a:t>本次分享主要以数据存储为核心的单节点与多节点系统常见问题的探讨</a:t>
            </a:r>
            <a:r>
              <a:rPr lang="en-US" altLang="zh-CN" sz="2000" baseline="0" dirty="0"/>
              <a:t>,</a:t>
            </a:r>
            <a:r>
              <a:rPr lang="en-US" altLang="zh-CN" sz="2000" dirty="0"/>
              <a:t> </a:t>
            </a:r>
            <a:r>
              <a:rPr lang="zh-CN" altLang="en-US" sz="2000" baseline="0" dirty="0"/>
              <a:t>和 </a:t>
            </a:r>
            <a:r>
              <a:rPr lang="en-US" altLang="zh-CN" sz="2000" baseline="0" dirty="0"/>
              <a:t>ZooKeeper </a:t>
            </a:r>
            <a:r>
              <a:rPr lang="zh-CN" altLang="en-US" sz="2000" baseline="0" dirty="0"/>
              <a:t>技术的讨论</a:t>
            </a:r>
            <a:r>
              <a:rPr lang="en-US" altLang="zh-CN" sz="2000" baseline="0" dirty="0"/>
              <a:t>.</a:t>
            </a:r>
            <a:endParaRPr lang="zh-CN" altLang="en-US" sz="2000" dirty="0"/>
          </a:p>
        </p:txBody>
      </p:sp>
    </p:spTree>
    <p:extLst>
      <p:ext uri="{BB962C8B-B14F-4D97-AF65-F5344CB8AC3E}">
        <p14:creationId xmlns:p14="http://schemas.microsoft.com/office/powerpoint/2010/main" val="2017569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42938" y="2371359"/>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2305353" y="279635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305353" y="344041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305353" y="404345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839955" y="2796355"/>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3907904" y="2806839"/>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496300" y="3440409"/>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449639" y="2795030"/>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4815609" y="3451940"/>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85899" y="4044606"/>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5711866" y="3436177"/>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042937" y="574528"/>
            <a:ext cx="9277855" cy="1015663"/>
          </a:xfrm>
          <a:prstGeom prst="rect">
            <a:avLst/>
          </a:prstGeom>
          <a:noFill/>
        </p:spPr>
        <p:txBody>
          <a:bodyPr wrap="square" rtlCol="0">
            <a:spAutoFit/>
          </a:bodyPr>
          <a:lstStyle/>
          <a:p>
            <a:r>
              <a:rPr lang="zh-CN" altLang="en-US" sz="2000" dirty="0"/>
              <a:t>不可靠的时钟</a:t>
            </a:r>
            <a:endParaRPr lang="en-US" altLang="zh-CN" sz="2000" dirty="0"/>
          </a:p>
          <a:p>
            <a:pPr marL="342900" indent="-342900">
              <a:buFontTx/>
              <a:buChar char="-"/>
            </a:pPr>
            <a:r>
              <a:rPr lang="en-US" altLang="zh-CN" sz="2000" dirty="0"/>
              <a:t>NTP </a:t>
            </a:r>
            <a:r>
              <a:rPr lang="zh-CN" altLang="en-US" sz="2000" dirty="0"/>
              <a:t>同步受限于当时的网络环境</a:t>
            </a:r>
            <a:r>
              <a:rPr lang="en-US" altLang="zh-CN" sz="2000" dirty="0"/>
              <a:t>.</a:t>
            </a:r>
          </a:p>
          <a:p>
            <a:pPr marL="342900" indent="-342900">
              <a:buFontTx/>
              <a:buChar char="-"/>
            </a:pPr>
            <a:r>
              <a:rPr lang="en-US" altLang="zh-CN" sz="2000" dirty="0"/>
              <a:t>NTP </a:t>
            </a:r>
            <a:r>
              <a:rPr lang="zh-CN" altLang="en-US" sz="2000" dirty="0"/>
              <a:t>服务器本身问题</a:t>
            </a:r>
            <a:r>
              <a:rPr lang="en-US" altLang="zh-CN" sz="2000" dirty="0"/>
              <a:t>.</a:t>
            </a:r>
          </a:p>
        </p:txBody>
      </p:sp>
    </p:spTree>
    <p:extLst>
      <p:ext uri="{BB962C8B-B14F-4D97-AF65-F5344CB8AC3E}">
        <p14:creationId xmlns:p14="http://schemas.microsoft.com/office/powerpoint/2010/main" val="1939928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86059" y="502966"/>
            <a:ext cx="9277855" cy="1938992"/>
          </a:xfrm>
          <a:prstGeom prst="rect">
            <a:avLst/>
          </a:prstGeom>
          <a:noFill/>
        </p:spPr>
        <p:txBody>
          <a:bodyPr wrap="square" rtlCol="0">
            <a:spAutoFit/>
          </a:bodyPr>
          <a:lstStyle/>
          <a:p>
            <a:r>
              <a:rPr lang="zh-CN" altLang="en-US" sz="2000" dirty="0"/>
              <a:t>拜占庭故障</a:t>
            </a:r>
            <a:r>
              <a:rPr lang="en-US" altLang="zh-CN" sz="2000" dirty="0"/>
              <a:t>, </a:t>
            </a:r>
            <a:r>
              <a:rPr lang="zh-CN" altLang="en-US" sz="2000" dirty="0"/>
              <a:t>某些节点甚至不遵从协议</a:t>
            </a:r>
            <a:r>
              <a:rPr lang="en-US" altLang="zh-CN" sz="2000" dirty="0"/>
              <a:t>, </a:t>
            </a:r>
            <a:r>
              <a:rPr lang="zh-CN" altLang="en-US" sz="2000" dirty="0"/>
              <a:t>恶意攻击</a:t>
            </a:r>
            <a:r>
              <a:rPr lang="en-US" altLang="zh-CN" sz="2000" dirty="0"/>
              <a:t>, </a:t>
            </a:r>
            <a:r>
              <a:rPr lang="zh-CN" altLang="en-US" sz="2000" dirty="0"/>
              <a:t>干扰网络</a:t>
            </a:r>
            <a:r>
              <a:rPr lang="en-US" altLang="zh-CN" sz="2000" dirty="0"/>
              <a:t>.</a:t>
            </a:r>
          </a:p>
          <a:p>
            <a:pPr marL="342900" indent="-342900">
              <a:buFontTx/>
              <a:buChar char="-"/>
            </a:pPr>
            <a:r>
              <a:rPr lang="zh-CN" altLang="en-US" sz="2000" dirty="0"/>
              <a:t>航空航天领域</a:t>
            </a:r>
            <a:r>
              <a:rPr lang="en-US" altLang="zh-CN" sz="2000" dirty="0"/>
              <a:t>, </a:t>
            </a:r>
            <a:r>
              <a:rPr lang="zh-CN" altLang="en-US" sz="2000" dirty="0"/>
              <a:t>飞行控制系统由于辐射发生故障</a:t>
            </a:r>
            <a:r>
              <a:rPr lang="en-US" altLang="zh-CN" sz="2000" dirty="0"/>
              <a:t>, </a:t>
            </a:r>
            <a:r>
              <a:rPr lang="zh-CN" altLang="en-US" sz="2000" dirty="0"/>
              <a:t>行为不可预知</a:t>
            </a:r>
            <a:r>
              <a:rPr lang="en-US" altLang="zh-CN" sz="2000" dirty="0"/>
              <a:t>.</a:t>
            </a:r>
          </a:p>
          <a:p>
            <a:pPr marL="342900" indent="-342900">
              <a:buFontTx/>
              <a:buChar char="-"/>
            </a:pPr>
            <a:r>
              <a:rPr lang="zh-CN" altLang="en-US" sz="2000" dirty="0"/>
              <a:t>区块链</a:t>
            </a:r>
            <a:r>
              <a:rPr lang="en-US" altLang="zh-CN" sz="2000" dirty="0"/>
              <a:t>, </a:t>
            </a:r>
            <a:r>
              <a:rPr lang="zh-CN" altLang="en-US" sz="2000" dirty="0"/>
              <a:t>某些参与者可能会作弊</a:t>
            </a:r>
            <a:r>
              <a:rPr lang="en-US" altLang="zh-CN" sz="2000" dirty="0"/>
              <a:t>. </a:t>
            </a:r>
            <a:r>
              <a:rPr lang="zh-CN" altLang="en-US" sz="2000" dirty="0"/>
              <a:t>让互不信任的当事人就某项交易达成一致</a:t>
            </a:r>
            <a:r>
              <a:rPr lang="en-US" altLang="zh-CN" sz="2000" dirty="0"/>
              <a:t>.</a:t>
            </a:r>
          </a:p>
          <a:p>
            <a:pPr marL="800100" lvl="1" indent="-342900">
              <a:buFontTx/>
              <a:buChar char="-"/>
            </a:pPr>
            <a:r>
              <a:rPr lang="zh-CN" altLang="en-US" sz="2000" dirty="0"/>
              <a:t>工作量证明 </a:t>
            </a:r>
            <a:r>
              <a:rPr lang="en-US" altLang="zh-CN" sz="2000" dirty="0"/>
              <a:t>POW, </a:t>
            </a:r>
            <a:r>
              <a:rPr lang="zh-CN" altLang="en-US" sz="2000" dirty="0"/>
              <a:t>浪费严重</a:t>
            </a:r>
            <a:r>
              <a:rPr lang="en-US" altLang="zh-CN" sz="2000" dirty="0"/>
              <a:t>. </a:t>
            </a:r>
            <a:r>
              <a:rPr lang="zh-CN" altLang="en-US" sz="2000" dirty="0"/>
              <a:t>比特币通过 </a:t>
            </a:r>
            <a:r>
              <a:rPr lang="en-US" altLang="zh-CN" sz="2000" dirty="0"/>
              <a:t>POW </a:t>
            </a:r>
            <a:r>
              <a:rPr lang="zh-CN" altLang="en-US" sz="2000" dirty="0"/>
              <a:t>获得记账权</a:t>
            </a:r>
            <a:r>
              <a:rPr lang="en-US" altLang="zh-CN" sz="2000" dirty="0"/>
              <a:t>.</a:t>
            </a:r>
          </a:p>
          <a:p>
            <a:pPr marL="800100" lvl="1" indent="-342900">
              <a:buFontTx/>
              <a:buChar char="-"/>
            </a:pPr>
            <a:r>
              <a:rPr lang="zh-CN" altLang="en-US" sz="2000" dirty="0"/>
              <a:t>股权证明 </a:t>
            </a:r>
            <a:r>
              <a:rPr lang="en-US" altLang="zh-CN" sz="2000" dirty="0"/>
              <a:t>POS. </a:t>
            </a:r>
            <a:r>
              <a:rPr lang="zh-CN" altLang="en-US" sz="2000" dirty="0"/>
              <a:t>未来币</a:t>
            </a:r>
            <a:r>
              <a:rPr lang="en-US" altLang="zh-CN" sz="2000" dirty="0"/>
              <a:t>.</a:t>
            </a:r>
          </a:p>
          <a:p>
            <a:pPr marL="800100" lvl="1" indent="-342900">
              <a:buFontTx/>
              <a:buChar char="-"/>
            </a:pPr>
            <a:r>
              <a:rPr lang="zh-CN" altLang="en-US" sz="2000" dirty="0"/>
              <a:t>混合机制 </a:t>
            </a:r>
            <a:r>
              <a:rPr lang="en-US" altLang="zh-CN" sz="2000" dirty="0"/>
              <a:t>POW + POS. </a:t>
            </a:r>
            <a:r>
              <a:rPr lang="zh-CN" altLang="en-US" sz="2000" dirty="0"/>
              <a:t>以太坊</a:t>
            </a:r>
            <a:r>
              <a:rPr lang="en-US" altLang="zh-CN" sz="2000" dirty="0"/>
              <a:t>.</a:t>
            </a:r>
          </a:p>
        </p:txBody>
      </p:sp>
      <p:sp>
        <p:nvSpPr>
          <p:cNvPr id="5" name="文本框 4"/>
          <p:cNvSpPr txBox="1"/>
          <p:nvPr/>
        </p:nvSpPr>
        <p:spPr>
          <a:xfrm>
            <a:off x="620203" y="4185745"/>
            <a:ext cx="10893286" cy="1938992"/>
          </a:xfrm>
          <a:prstGeom prst="rect">
            <a:avLst/>
          </a:prstGeom>
          <a:noFill/>
        </p:spPr>
        <p:txBody>
          <a:bodyPr wrap="square" rtlCol="0">
            <a:spAutoFit/>
          </a:bodyPr>
          <a:lstStyle/>
          <a:p>
            <a:r>
              <a:rPr lang="zh-CN" altLang="en-US" sz="2000" dirty="0"/>
              <a:t>如何在复杂的分布式环境下做有意义的事情呢</a:t>
            </a:r>
            <a:r>
              <a:rPr lang="en-US" altLang="zh-CN" sz="2000" dirty="0"/>
              <a:t>?</a:t>
            </a:r>
          </a:p>
          <a:p>
            <a:r>
              <a:rPr lang="zh-CN" altLang="en-US" sz="2000" dirty="0"/>
              <a:t>假设模型</a:t>
            </a:r>
            <a:r>
              <a:rPr lang="en-US" altLang="zh-CN" sz="2000" dirty="0"/>
              <a:t>:</a:t>
            </a:r>
          </a:p>
          <a:p>
            <a:pPr marL="342900" indent="-342900">
              <a:buFontTx/>
              <a:buChar char="-"/>
            </a:pPr>
            <a:r>
              <a:rPr lang="en-US" altLang="zh-CN" sz="2000" dirty="0"/>
              <a:t>1. </a:t>
            </a:r>
            <a:r>
              <a:rPr lang="zh-CN" altLang="en-US" sz="2000" dirty="0"/>
              <a:t>只有在没有中央决策机制的点对点网络中</a:t>
            </a:r>
            <a:r>
              <a:rPr lang="en-US" altLang="zh-CN" sz="2000" dirty="0"/>
              <a:t>, </a:t>
            </a:r>
            <a:r>
              <a:rPr lang="zh-CN" altLang="en-US" sz="2000" dirty="0"/>
              <a:t>拜占庭容错才更有必要</a:t>
            </a:r>
            <a:r>
              <a:rPr lang="en-US" altLang="zh-CN" sz="2000" dirty="0"/>
              <a:t>. </a:t>
            </a:r>
            <a:r>
              <a:rPr lang="zh-CN" altLang="en-US" sz="2000" dirty="0"/>
              <a:t>我们假定没有拜占庭故障</a:t>
            </a:r>
            <a:r>
              <a:rPr lang="en-US" altLang="zh-CN" sz="2000" dirty="0"/>
              <a:t>, </a:t>
            </a:r>
            <a:r>
              <a:rPr lang="zh-CN" altLang="en-US" sz="2000" dirty="0"/>
              <a:t>所有节点都在自己的数据中心里</a:t>
            </a:r>
            <a:r>
              <a:rPr lang="en-US" altLang="zh-CN" sz="2000" dirty="0"/>
              <a:t>, </a:t>
            </a:r>
            <a:r>
              <a:rPr lang="zh-CN" altLang="en-US" sz="2000" dirty="0"/>
              <a:t>由一个可信任的组织集中控制</a:t>
            </a:r>
            <a:r>
              <a:rPr lang="en-US" altLang="zh-CN" sz="2000" dirty="0"/>
              <a:t>.</a:t>
            </a:r>
          </a:p>
          <a:p>
            <a:pPr marL="342900" indent="-342900">
              <a:buFontTx/>
              <a:buChar char="-"/>
            </a:pPr>
            <a:r>
              <a:rPr lang="en-US" altLang="zh-CN" sz="2000" dirty="0"/>
              <a:t>2. </a:t>
            </a:r>
            <a:r>
              <a:rPr lang="zh-CN" altLang="en-US" sz="2000" dirty="0"/>
              <a:t>计时方面</a:t>
            </a:r>
            <a:r>
              <a:rPr lang="en-US" altLang="zh-CN" sz="2000" dirty="0"/>
              <a:t>, </a:t>
            </a:r>
            <a:r>
              <a:rPr lang="zh-CN" altLang="en-US" sz="2000" dirty="0"/>
              <a:t>假定进程暂停和时钟漂移有上界</a:t>
            </a:r>
            <a:r>
              <a:rPr lang="en-US" altLang="zh-CN" sz="2000" dirty="0"/>
              <a:t>: </a:t>
            </a:r>
            <a:r>
              <a:rPr lang="zh-CN" altLang="en-US" sz="2000" dirty="0"/>
              <a:t>大多数情况下</a:t>
            </a:r>
            <a:r>
              <a:rPr lang="en-US" altLang="zh-CN" sz="2000" dirty="0"/>
              <a:t>, </a:t>
            </a:r>
            <a:r>
              <a:rPr lang="zh-CN" altLang="en-US" sz="2000" dirty="0"/>
              <a:t>网络和进程都比较稳定</a:t>
            </a:r>
            <a:r>
              <a:rPr lang="en-US" altLang="zh-CN" sz="2000" dirty="0"/>
              <a:t>.</a:t>
            </a:r>
          </a:p>
          <a:p>
            <a:pPr marL="342900" indent="-342900">
              <a:buFontTx/>
              <a:buChar char="-"/>
            </a:pPr>
            <a:r>
              <a:rPr lang="en-US" altLang="zh-CN" sz="2000" dirty="0"/>
              <a:t>3. </a:t>
            </a:r>
            <a:r>
              <a:rPr lang="zh-CN" altLang="en-US" sz="2000" dirty="0"/>
              <a:t>节点失效方面</a:t>
            </a:r>
            <a:r>
              <a:rPr lang="en-US" altLang="zh-CN" sz="2000" dirty="0"/>
              <a:t>, </a:t>
            </a:r>
            <a:r>
              <a:rPr lang="zh-CN" altLang="en-US" sz="2000" dirty="0"/>
              <a:t>假定节点可能会奔溃</a:t>
            </a:r>
            <a:r>
              <a:rPr lang="en-US" altLang="zh-CN" sz="2000" dirty="0"/>
              <a:t>, </a:t>
            </a:r>
            <a:r>
              <a:rPr lang="zh-CN" altLang="en-US" sz="2000" dirty="0"/>
              <a:t>并且会在一段时间后再其次响应</a:t>
            </a:r>
            <a:r>
              <a:rPr lang="en-US" altLang="zh-CN" sz="2000" dirty="0"/>
              <a:t>.</a:t>
            </a:r>
          </a:p>
        </p:txBody>
      </p:sp>
      <p:sp>
        <p:nvSpPr>
          <p:cNvPr id="6" name="文本框 5"/>
          <p:cNvSpPr txBox="1"/>
          <p:nvPr/>
        </p:nvSpPr>
        <p:spPr>
          <a:xfrm>
            <a:off x="898498" y="3113796"/>
            <a:ext cx="5334800" cy="400110"/>
          </a:xfrm>
          <a:prstGeom prst="rect">
            <a:avLst/>
          </a:prstGeom>
          <a:noFill/>
        </p:spPr>
        <p:txBody>
          <a:bodyPr wrap="square" rtlCol="0">
            <a:spAutoFit/>
          </a:bodyPr>
          <a:lstStyle/>
          <a:p>
            <a:r>
              <a:rPr lang="zh-CN" altLang="en-US" sz="2000" dirty="0"/>
              <a:t>墨菲定律</a:t>
            </a:r>
            <a:r>
              <a:rPr lang="en-US" altLang="zh-CN" sz="2000" dirty="0"/>
              <a:t>: </a:t>
            </a:r>
            <a:r>
              <a:rPr lang="zh-CN" altLang="en-US" sz="2000" dirty="0"/>
              <a:t>所有可能出错的事情一定会出错</a:t>
            </a:r>
            <a:r>
              <a:rPr lang="en-US" altLang="zh-CN" sz="2000" dirty="0"/>
              <a:t>.</a:t>
            </a:r>
          </a:p>
        </p:txBody>
      </p:sp>
    </p:spTree>
    <p:extLst>
      <p:ext uri="{BB962C8B-B14F-4D97-AF65-F5344CB8AC3E}">
        <p14:creationId xmlns:p14="http://schemas.microsoft.com/office/powerpoint/2010/main" val="3694289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7761" y="787179"/>
            <a:ext cx="10319481" cy="369332"/>
          </a:xfrm>
          <a:prstGeom prst="rect">
            <a:avLst/>
          </a:prstGeom>
          <a:noFill/>
        </p:spPr>
        <p:txBody>
          <a:bodyPr wrap="square" rtlCol="0">
            <a:spAutoFit/>
          </a:bodyPr>
          <a:lstStyle/>
          <a:p>
            <a:r>
              <a:rPr lang="zh-CN" altLang="en-US" dirty="0"/>
              <a:t>在这种模型下</a:t>
            </a:r>
            <a:r>
              <a:rPr lang="en-US" altLang="zh-CN" dirty="0"/>
              <a:t>, </a:t>
            </a:r>
            <a:r>
              <a:rPr lang="zh-CN" altLang="en-US" dirty="0"/>
              <a:t>期望能够解决什么问题呢</a:t>
            </a:r>
            <a:r>
              <a:rPr lang="en-US" altLang="zh-CN" dirty="0"/>
              <a:t>? </a:t>
            </a:r>
          </a:p>
        </p:txBody>
      </p:sp>
      <p:sp>
        <p:nvSpPr>
          <p:cNvPr id="5" name="文本框 4"/>
          <p:cNvSpPr txBox="1"/>
          <p:nvPr/>
        </p:nvSpPr>
        <p:spPr>
          <a:xfrm>
            <a:off x="905369" y="1892814"/>
            <a:ext cx="10319481" cy="2031325"/>
          </a:xfrm>
          <a:prstGeom prst="rect">
            <a:avLst/>
          </a:prstGeom>
          <a:noFill/>
        </p:spPr>
        <p:txBody>
          <a:bodyPr wrap="square" rtlCol="0">
            <a:spAutoFit/>
          </a:bodyPr>
          <a:lstStyle/>
          <a:p>
            <a:r>
              <a:rPr lang="zh-CN" altLang="en-US" dirty="0"/>
              <a:t>复仇者联盟</a:t>
            </a:r>
            <a:r>
              <a:rPr lang="en-US" altLang="zh-CN" dirty="0"/>
              <a:t>4: </a:t>
            </a:r>
            <a:r>
              <a:rPr lang="zh-CN" altLang="en-US" dirty="0"/>
              <a:t>时空劫持</a:t>
            </a:r>
            <a:r>
              <a:rPr lang="en-US" altLang="zh-CN" dirty="0"/>
              <a:t>: </a:t>
            </a:r>
            <a:r>
              <a:rPr lang="zh-CN" altLang="en-US" dirty="0"/>
              <a:t>宇宙还是同一个宇宙</a:t>
            </a:r>
            <a:r>
              <a:rPr lang="en-US" altLang="zh-CN" dirty="0"/>
              <a:t>, </a:t>
            </a:r>
            <a:r>
              <a:rPr lang="zh-CN" altLang="en-US" dirty="0"/>
              <a:t>回到的过去就是现在的未来</a:t>
            </a:r>
            <a:r>
              <a:rPr lang="en-US" altLang="zh-CN" dirty="0"/>
              <a:t>, </a:t>
            </a:r>
            <a:r>
              <a:rPr lang="zh-CN" altLang="en-US" dirty="0"/>
              <a:t>我们的现在就是未来的过去</a:t>
            </a:r>
            <a:r>
              <a:rPr lang="en-US" altLang="zh-CN" dirty="0"/>
              <a:t>.</a:t>
            </a:r>
            <a:r>
              <a:rPr lang="zh-CN" altLang="en-US" dirty="0"/>
              <a:t>钢铁侠还专门做了一个莫比乌斯环的模型</a:t>
            </a:r>
            <a:r>
              <a:rPr lang="en-US" altLang="zh-CN" dirty="0"/>
              <a:t>. </a:t>
            </a:r>
            <a:r>
              <a:rPr lang="zh-CN" altLang="en-US" dirty="0"/>
              <a:t>验证其正确性</a:t>
            </a:r>
            <a:r>
              <a:rPr lang="en-US" altLang="zh-CN" dirty="0"/>
              <a:t>.</a:t>
            </a:r>
          </a:p>
          <a:p>
            <a:r>
              <a:rPr lang="zh-CN" altLang="en-US" dirty="0"/>
              <a:t>回到过去拿宝石</a:t>
            </a:r>
            <a:r>
              <a:rPr lang="en-US" altLang="zh-CN" dirty="0"/>
              <a:t>, </a:t>
            </a:r>
            <a:r>
              <a:rPr lang="zh-CN" altLang="en-US" dirty="0"/>
              <a:t>胜利后还是要把宝石还回去</a:t>
            </a:r>
            <a:r>
              <a:rPr lang="en-US" altLang="zh-CN" dirty="0"/>
              <a:t>, </a:t>
            </a:r>
            <a:r>
              <a:rPr lang="zh-CN" altLang="en-US" dirty="0"/>
              <a:t>确保不会产生平行宇宙</a:t>
            </a:r>
            <a:r>
              <a:rPr lang="en-US" altLang="zh-CN" dirty="0"/>
              <a:t>. </a:t>
            </a:r>
            <a:r>
              <a:rPr lang="zh-CN" altLang="en-US" dirty="0"/>
              <a:t>强调不要做对过去有重大影响的事情</a:t>
            </a:r>
            <a:r>
              <a:rPr lang="en-US" altLang="zh-CN" dirty="0"/>
              <a:t>. </a:t>
            </a:r>
            <a:r>
              <a:rPr lang="zh-CN" altLang="en-US" dirty="0"/>
              <a:t>侧面说明了顺序和因果关系的重要性</a:t>
            </a:r>
            <a:r>
              <a:rPr lang="en-US" altLang="zh-CN" dirty="0"/>
              <a:t>.</a:t>
            </a:r>
          </a:p>
          <a:p>
            <a:r>
              <a:rPr lang="zh-CN" altLang="en-US" dirty="0"/>
              <a:t>这个在单节点系统中可以通过事务实现</a:t>
            </a:r>
            <a:r>
              <a:rPr lang="en-US" altLang="zh-CN" dirty="0"/>
              <a:t>. </a:t>
            </a:r>
            <a:r>
              <a:rPr lang="zh-CN" altLang="en-US" dirty="0"/>
              <a:t>在分布式系统中</a:t>
            </a:r>
            <a:r>
              <a:rPr lang="en-US" altLang="zh-CN" dirty="0"/>
              <a:t>,</a:t>
            </a:r>
            <a:r>
              <a:rPr lang="zh-CN" altLang="en-US" dirty="0"/>
              <a:t>多个节点由于网络和时间的复杂性</a:t>
            </a:r>
            <a:r>
              <a:rPr lang="en-US" altLang="zh-CN" dirty="0"/>
              <a:t>, </a:t>
            </a:r>
            <a:r>
              <a:rPr lang="zh-CN" altLang="en-US" dirty="0"/>
              <a:t>更需要确保顺序和因果关系</a:t>
            </a:r>
            <a:r>
              <a:rPr lang="en-US" altLang="zh-CN" dirty="0"/>
              <a:t>.  </a:t>
            </a:r>
            <a:r>
              <a:rPr lang="zh-CN" altLang="en-US" dirty="0"/>
              <a:t>比如</a:t>
            </a:r>
            <a:r>
              <a:rPr lang="en-US" altLang="zh-CN" dirty="0"/>
              <a:t>: </a:t>
            </a:r>
            <a:r>
              <a:rPr lang="zh-CN" altLang="en-US" dirty="0"/>
              <a:t>看直播</a:t>
            </a:r>
            <a:r>
              <a:rPr lang="en-US" altLang="zh-CN" dirty="0"/>
              <a:t>, </a:t>
            </a:r>
            <a:r>
              <a:rPr lang="zh-CN" altLang="en-US" dirty="0"/>
              <a:t>中国队赢了</a:t>
            </a:r>
            <a:r>
              <a:rPr lang="en-US" altLang="zh-CN" dirty="0"/>
              <a:t>, </a:t>
            </a:r>
            <a:r>
              <a:rPr lang="zh-CN" altLang="en-US" dirty="0"/>
              <a:t>平局哦</a:t>
            </a:r>
            <a:r>
              <a:rPr lang="en-US" altLang="zh-CN" dirty="0"/>
              <a:t>.</a:t>
            </a:r>
          </a:p>
          <a:p>
            <a:r>
              <a:rPr lang="zh-CN" altLang="en-US" dirty="0"/>
              <a:t>使得整个系统看起来好像只有一个数据副本</a:t>
            </a:r>
            <a:r>
              <a:rPr lang="en-US" altLang="zh-CN" dirty="0"/>
              <a:t>. </a:t>
            </a:r>
            <a:r>
              <a:rPr lang="zh-CN" altLang="en-US" dirty="0"/>
              <a:t>称为可线性化</a:t>
            </a:r>
            <a:r>
              <a:rPr lang="en-US" altLang="zh-CN" dirty="0"/>
              <a:t>.</a:t>
            </a:r>
          </a:p>
        </p:txBody>
      </p:sp>
      <p:sp>
        <p:nvSpPr>
          <p:cNvPr id="6" name="矩形 5"/>
          <p:cNvSpPr/>
          <p:nvPr/>
        </p:nvSpPr>
        <p:spPr>
          <a:xfrm>
            <a:off x="907761" y="4383039"/>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170176" y="480803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70176" y="545209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170176" y="605513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704778" y="4808035"/>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772727" y="4818519"/>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61123" y="5452089"/>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314462" y="4806710"/>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680432" y="5463620"/>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50722" y="6056286"/>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576689" y="5447857"/>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904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7761" y="787179"/>
            <a:ext cx="10319481" cy="646331"/>
          </a:xfrm>
          <a:prstGeom prst="rect">
            <a:avLst/>
          </a:prstGeom>
          <a:noFill/>
        </p:spPr>
        <p:txBody>
          <a:bodyPr wrap="square" rtlCol="0">
            <a:spAutoFit/>
          </a:bodyPr>
          <a:lstStyle/>
          <a:p>
            <a:r>
              <a:rPr lang="zh-CN" altLang="en-US" dirty="0"/>
              <a:t>原子提交</a:t>
            </a:r>
            <a:r>
              <a:rPr lang="en-US" altLang="zh-CN" dirty="0"/>
              <a:t>.</a:t>
            </a:r>
          </a:p>
          <a:p>
            <a:r>
              <a:rPr lang="zh-CN" altLang="en-US" dirty="0"/>
              <a:t>单节点执行事务时</a:t>
            </a:r>
            <a:r>
              <a:rPr lang="en-US" altLang="zh-CN" dirty="0"/>
              <a:t>, </a:t>
            </a:r>
            <a:r>
              <a:rPr lang="zh-CN" altLang="en-US" dirty="0"/>
              <a:t>要么全部成功</a:t>
            </a:r>
            <a:r>
              <a:rPr lang="en-US" altLang="zh-CN" dirty="0"/>
              <a:t>, </a:t>
            </a:r>
            <a:r>
              <a:rPr lang="zh-CN" altLang="en-US" dirty="0"/>
              <a:t>要么全部失败</a:t>
            </a:r>
            <a:r>
              <a:rPr lang="en-US" altLang="zh-CN" dirty="0"/>
              <a:t>, </a:t>
            </a:r>
            <a:r>
              <a:rPr lang="zh-CN" altLang="en-US" dirty="0"/>
              <a:t>希望在多节点上也能满足原子性</a:t>
            </a:r>
            <a:r>
              <a:rPr lang="en-US" altLang="zh-CN" dirty="0"/>
              <a:t>.</a:t>
            </a:r>
          </a:p>
        </p:txBody>
      </p:sp>
      <p:sp>
        <p:nvSpPr>
          <p:cNvPr id="5" name="文本框 4"/>
          <p:cNvSpPr txBox="1"/>
          <p:nvPr/>
        </p:nvSpPr>
        <p:spPr>
          <a:xfrm>
            <a:off x="907760" y="1997102"/>
            <a:ext cx="10319481" cy="646331"/>
          </a:xfrm>
          <a:prstGeom prst="rect">
            <a:avLst/>
          </a:prstGeom>
          <a:noFill/>
        </p:spPr>
        <p:txBody>
          <a:bodyPr wrap="square" rtlCol="0">
            <a:spAutoFit/>
          </a:bodyPr>
          <a:lstStyle/>
          <a:p>
            <a:r>
              <a:rPr lang="zh-CN" altLang="en-US" dirty="0"/>
              <a:t>锁与租约 </a:t>
            </a:r>
            <a:r>
              <a:rPr lang="en-US" altLang="zh-CN" dirty="0"/>
              <a:t>/ </a:t>
            </a:r>
            <a:r>
              <a:rPr lang="zh-CN" altLang="en-US" dirty="0"/>
              <a:t>唯一性约束</a:t>
            </a:r>
            <a:r>
              <a:rPr lang="en-US" altLang="zh-CN" dirty="0"/>
              <a:t>.</a:t>
            </a:r>
          </a:p>
          <a:p>
            <a:r>
              <a:rPr lang="zh-CN" altLang="en-US" dirty="0"/>
              <a:t>客户端争夺锁时</a:t>
            </a:r>
            <a:r>
              <a:rPr lang="en-US" altLang="zh-CN" dirty="0"/>
              <a:t>, </a:t>
            </a:r>
            <a:r>
              <a:rPr lang="zh-CN" altLang="en-US" dirty="0"/>
              <a:t>要决定其中的一个成功</a:t>
            </a:r>
            <a:r>
              <a:rPr lang="en-US" altLang="zh-CN" dirty="0"/>
              <a:t>, </a:t>
            </a:r>
            <a:r>
              <a:rPr lang="zh-CN" altLang="en-US" dirty="0"/>
              <a:t>其他失败</a:t>
            </a:r>
            <a:r>
              <a:rPr lang="en-US" altLang="zh-CN" dirty="0"/>
              <a:t>.</a:t>
            </a:r>
          </a:p>
        </p:txBody>
      </p:sp>
      <p:sp>
        <p:nvSpPr>
          <p:cNvPr id="7" name="文本框 6"/>
          <p:cNvSpPr txBox="1"/>
          <p:nvPr/>
        </p:nvSpPr>
        <p:spPr>
          <a:xfrm>
            <a:off x="907759" y="3207025"/>
            <a:ext cx="10319481" cy="646331"/>
          </a:xfrm>
          <a:prstGeom prst="rect">
            <a:avLst/>
          </a:prstGeom>
          <a:noFill/>
        </p:spPr>
        <p:txBody>
          <a:bodyPr wrap="square" rtlCol="0">
            <a:spAutoFit/>
          </a:bodyPr>
          <a:lstStyle/>
          <a:p>
            <a:r>
              <a:rPr lang="zh-CN" altLang="en-US" dirty="0"/>
              <a:t>成员 </a:t>
            </a:r>
            <a:r>
              <a:rPr lang="en-US" altLang="zh-CN" dirty="0"/>
              <a:t>/ </a:t>
            </a:r>
            <a:r>
              <a:rPr lang="zh-CN" altLang="en-US" dirty="0"/>
              <a:t>协调服务</a:t>
            </a:r>
            <a:r>
              <a:rPr lang="en-US" altLang="zh-CN" dirty="0"/>
              <a:t>.</a:t>
            </a:r>
          </a:p>
          <a:p>
            <a:r>
              <a:rPr lang="zh-CN" altLang="en-US" dirty="0"/>
              <a:t>确定哪些节点处于活动状态</a:t>
            </a:r>
            <a:r>
              <a:rPr lang="en-US" altLang="zh-CN" dirty="0"/>
              <a:t>, </a:t>
            </a:r>
            <a:r>
              <a:rPr lang="zh-CN" altLang="en-US" dirty="0"/>
              <a:t>让所有节点就节点的存活状态达成一致</a:t>
            </a:r>
            <a:r>
              <a:rPr lang="en-US" altLang="zh-CN" dirty="0"/>
              <a:t>.</a:t>
            </a:r>
          </a:p>
        </p:txBody>
      </p:sp>
      <p:sp>
        <p:nvSpPr>
          <p:cNvPr id="8" name="文本框 7"/>
          <p:cNvSpPr txBox="1"/>
          <p:nvPr/>
        </p:nvSpPr>
        <p:spPr>
          <a:xfrm>
            <a:off x="907759" y="4980540"/>
            <a:ext cx="10319481" cy="646331"/>
          </a:xfrm>
          <a:prstGeom prst="rect">
            <a:avLst/>
          </a:prstGeom>
          <a:noFill/>
        </p:spPr>
        <p:txBody>
          <a:bodyPr wrap="square" rtlCol="0">
            <a:spAutoFit/>
          </a:bodyPr>
          <a:lstStyle/>
          <a:p>
            <a:r>
              <a:rPr lang="zh-CN" altLang="en-US" dirty="0"/>
              <a:t>抽象出一个更统一的概念</a:t>
            </a:r>
            <a:r>
              <a:rPr lang="en-US" altLang="zh-CN" dirty="0"/>
              <a:t>:</a:t>
            </a:r>
          </a:p>
          <a:p>
            <a:r>
              <a:rPr lang="zh-CN" altLang="en-US" dirty="0"/>
              <a:t>共识</a:t>
            </a:r>
            <a:r>
              <a:rPr lang="en-US" altLang="zh-CN" dirty="0"/>
              <a:t>: </a:t>
            </a:r>
            <a:r>
              <a:rPr lang="zh-CN" altLang="en-US" dirty="0"/>
              <a:t>让多个节点就某一项提议达成一致</a:t>
            </a:r>
            <a:r>
              <a:rPr lang="en-US" altLang="zh-CN" dirty="0"/>
              <a:t>.</a:t>
            </a:r>
          </a:p>
        </p:txBody>
      </p:sp>
    </p:spTree>
    <p:extLst>
      <p:ext uri="{BB962C8B-B14F-4D97-AF65-F5344CB8AC3E}">
        <p14:creationId xmlns:p14="http://schemas.microsoft.com/office/powerpoint/2010/main" val="2523743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7523" y="727544"/>
            <a:ext cx="10319481" cy="1477328"/>
          </a:xfrm>
          <a:prstGeom prst="rect">
            <a:avLst/>
          </a:prstGeom>
          <a:noFill/>
        </p:spPr>
        <p:txBody>
          <a:bodyPr wrap="square" rtlCol="0">
            <a:spAutoFit/>
          </a:bodyPr>
          <a:lstStyle/>
          <a:p>
            <a:r>
              <a:rPr lang="zh-CN" altLang="en-US" dirty="0"/>
              <a:t>共识算法需要满足以下性质</a:t>
            </a:r>
            <a:r>
              <a:rPr lang="en-US" altLang="zh-CN" dirty="0"/>
              <a:t>:</a:t>
            </a:r>
          </a:p>
          <a:p>
            <a:pPr marL="285750" indent="-285750">
              <a:buFontTx/>
              <a:buChar char="-"/>
            </a:pPr>
            <a:r>
              <a:rPr lang="zh-CN" altLang="en-US" dirty="0"/>
              <a:t>协商一致性</a:t>
            </a:r>
            <a:endParaRPr lang="en-US" altLang="zh-CN" dirty="0"/>
          </a:p>
          <a:p>
            <a:pPr marL="285750" indent="-285750">
              <a:buFontTx/>
              <a:buChar char="-"/>
            </a:pPr>
            <a:r>
              <a:rPr lang="zh-CN" altLang="en-US" dirty="0"/>
              <a:t>诚实性</a:t>
            </a:r>
            <a:endParaRPr lang="en-US" altLang="zh-CN" dirty="0"/>
          </a:p>
          <a:p>
            <a:pPr marL="285750" indent="-285750">
              <a:buFontTx/>
              <a:buChar char="-"/>
            </a:pPr>
            <a:r>
              <a:rPr lang="zh-CN" altLang="en-US" dirty="0"/>
              <a:t>合法性</a:t>
            </a:r>
            <a:endParaRPr lang="en-US" altLang="zh-CN" dirty="0"/>
          </a:p>
          <a:p>
            <a:pPr marL="285750" indent="-285750">
              <a:buFontTx/>
              <a:buChar char="-"/>
            </a:pPr>
            <a:r>
              <a:rPr lang="zh-CN" altLang="en-US" dirty="0"/>
              <a:t>可终止性</a:t>
            </a:r>
            <a:r>
              <a:rPr lang="en-US" altLang="zh-CN" dirty="0"/>
              <a:t>: </a:t>
            </a:r>
            <a:r>
              <a:rPr lang="zh-CN" altLang="en-US" dirty="0"/>
              <a:t>容错</a:t>
            </a:r>
            <a:r>
              <a:rPr lang="en-US" altLang="zh-CN" dirty="0"/>
              <a:t>, </a:t>
            </a:r>
            <a:r>
              <a:rPr lang="zh-CN" altLang="en-US" dirty="0"/>
              <a:t>强调共识算法不能原地空转</a:t>
            </a:r>
            <a:r>
              <a:rPr lang="en-US" altLang="zh-CN" dirty="0"/>
              <a:t>, </a:t>
            </a:r>
            <a:r>
              <a:rPr lang="zh-CN" altLang="en-US" dirty="0"/>
              <a:t>即使出现某些节点故障</a:t>
            </a:r>
            <a:r>
              <a:rPr lang="en-US" altLang="zh-CN" dirty="0"/>
              <a:t>, </a:t>
            </a:r>
            <a:r>
              <a:rPr lang="zh-CN" altLang="en-US" dirty="0"/>
              <a:t>其他节点也必须最终做出决定</a:t>
            </a:r>
            <a:r>
              <a:rPr lang="en-US" altLang="zh-CN" dirty="0"/>
              <a:t>.</a:t>
            </a:r>
          </a:p>
        </p:txBody>
      </p:sp>
      <p:sp>
        <p:nvSpPr>
          <p:cNvPr id="5" name="文本框 4"/>
          <p:cNvSpPr txBox="1"/>
          <p:nvPr/>
        </p:nvSpPr>
        <p:spPr>
          <a:xfrm>
            <a:off x="837523" y="3684478"/>
            <a:ext cx="10319481" cy="369332"/>
          </a:xfrm>
          <a:prstGeom prst="rect">
            <a:avLst/>
          </a:prstGeom>
          <a:noFill/>
        </p:spPr>
        <p:txBody>
          <a:bodyPr wrap="square" rtlCol="0">
            <a:spAutoFit/>
          </a:bodyPr>
          <a:lstStyle/>
          <a:p>
            <a:r>
              <a:rPr lang="zh-CN" altLang="en-US" dirty="0"/>
              <a:t>两阶段提交 </a:t>
            </a:r>
            <a:r>
              <a:rPr lang="en-US" altLang="zh-CN" dirty="0"/>
              <a:t>(two-phase commit, 2PC)</a:t>
            </a:r>
          </a:p>
        </p:txBody>
      </p:sp>
      <p:sp>
        <p:nvSpPr>
          <p:cNvPr id="6" name="文本框 5"/>
          <p:cNvSpPr txBox="1"/>
          <p:nvPr/>
        </p:nvSpPr>
        <p:spPr>
          <a:xfrm>
            <a:off x="837523" y="2691890"/>
            <a:ext cx="10319481" cy="646331"/>
          </a:xfrm>
          <a:prstGeom prst="rect">
            <a:avLst/>
          </a:prstGeom>
          <a:noFill/>
        </p:spPr>
        <p:txBody>
          <a:bodyPr wrap="square" rtlCol="0">
            <a:spAutoFit/>
          </a:bodyPr>
          <a:lstStyle/>
          <a:p>
            <a:r>
              <a:rPr lang="en-US" altLang="zh-CN" dirty="0">
                <a:hlinkClick r:id="rId2"/>
              </a:rPr>
              <a:t>https://draveness.me/consensus</a:t>
            </a:r>
            <a:endParaRPr lang="en-US" altLang="zh-CN" dirty="0"/>
          </a:p>
          <a:p>
            <a:r>
              <a:rPr lang="en-US" altLang="zh-CN" dirty="0">
                <a:hlinkClick r:id="rId3"/>
              </a:rPr>
              <a:t>https://matt33.com/2018/07/08/distribute-system-consistency-protocol/</a:t>
            </a:r>
            <a:endParaRPr lang="en-US" altLang="zh-CN" dirty="0"/>
          </a:p>
        </p:txBody>
      </p:sp>
      <p:sp>
        <p:nvSpPr>
          <p:cNvPr id="7" name="矩形 6"/>
          <p:cNvSpPr/>
          <p:nvPr/>
        </p:nvSpPr>
        <p:spPr>
          <a:xfrm>
            <a:off x="837523" y="4400067"/>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099938" y="482506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099938" y="546911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099938" y="6072166"/>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634540" y="4825063"/>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3702489" y="4835547"/>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290885" y="5469117"/>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6244224" y="4823738"/>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610194" y="5480648"/>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180484" y="6073314"/>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5506451" y="5464885"/>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2916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157" y="718641"/>
            <a:ext cx="10319481" cy="923330"/>
          </a:xfrm>
          <a:prstGeom prst="rect">
            <a:avLst/>
          </a:prstGeom>
          <a:noFill/>
        </p:spPr>
        <p:txBody>
          <a:bodyPr wrap="square" rtlCol="0">
            <a:spAutoFit/>
          </a:bodyPr>
          <a:lstStyle/>
          <a:p>
            <a:r>
              <a:rPr lang="zh-CN" altLang="en-US" dirty="0"/>
              <a:t>两阶段提交核心</a:t>
            </a:r>
            <a:r>
              <a:rPr lang="en-US" altLang="zh-CN" dirty="0"/>
              <a:t>:</a:t>
            </a:r>
          </a:p>
          <a:p>
            <a:pPr marL="285750" indent="-285750">
              <a:buFontTx/>
              <a:buChar char="-"/>
            </a:pPr>
            <a:r>
              <a:rPr lang="zh-CN" altLang="en-US" dirty="0"/>
              <a:t>当参与者投票 </a:t>
            </a:r>
            <a:r>
              <a:rPr lang="en-US" altLang="zh-CN" dirty="0"/>
              <a:t>`</a:t>
            </a:r>
            <a:r>
              <a:rPr lang="zh-CN" altLang="en-US" dirty="0"/>
              <a:t>是</a:t>
            </a:r>
            <a:r>
              <a:rPr lang="en-US" altLang="zh-CN" dirty="0"/>
              <a:t>`, </a:t>
            </a:r>
            <a:r>
              <a:rPr lang="zh-CN" altLang="en-US" dirty="0"/>
              <a:t>做出了肯定的承诺</a:t>
            </a:r>
            <a:r>
              <a:rPr lang="en-US" altLang="zh-CN" dirty="0"/>
              <a:t>.</a:t>
            </a:r>
          </a:p>
          <a:p>
            <a:pPr marL="285750" indent="-285750">
              <a:buFontTx/>
              <a:buChar char="-"/>
            </a:pPr>
            <a:r>
              <a:rPr lang="zh-CN" altLang="en-US" dirty="0"/>
              <a:t>当协调者做出决定</a:t>
            </a:r>
            <a:r>
              <a:rPr lang="en-US" altLang="zh-CN" dirty="0"/>
              <a:t>, </a:t>
            </a:r>
            <a:r>
              <a:rPr lang="zh-CN" altLang="en-US" dirty="0"/>
              <a:t>这个决定也是不可撤销的</a:t>
            </a:r>
            <a:r>
              <a:rPr lang="en-US" altLang="zh-CN" dirty="0"/>
              <a:t>.</a:t>
            </a:r>
          </a:p>
        </p:txBody>
      </p:sp>
      <p:sp>
        <p:nvSpPr>
          <p:cNvPr id="5" name="文本框 4"/>
          <p:cNvSpPr txBox="1"/>
          <p:nvPr/>
        </p:nvSpPr>
        <p:spPr>
          <a:xfrm>
            <a:off x="731764" y="2286024"/>
            <a:ext cx="10319481" cy="646331"/>
          </a:xfrm>
          <a:prstGeom prst="rect">
            <a:avLst/>
          </a:prstGeom>
          <a:noFill/>
        </p:spPr>
        <p:txBody>
          <a:bodyPr wrap="square" rtlCol="0">
            <a:spAutoFit/>
          </a:bodyPr>
          <a:lstStyle/>
          <a:p>
            <a:r>
              <a:rPr lang="zh-CN" altLang="en-US" dirty="0"/>
              <a:t>两阶段提交的缺陷</a:t>
            </a:r>
            <a:r>
              <a:rPr lang="en-US" altLang="zh-CN" dirty="0"/>
              <a:t>:</a:t>
            </a:r>
          </a:p>
          <a:p>
            <a:pPr marL="285750" indent="-285750">
              <a:buFontTx/>
              <a:buChar char="-"/>
            </a:pPr>
            <a:r>
              <a:rPr lang="zh-CN" altLang="en-US" dirty="0"/>
              <a:t>协调者发生故障</a:t>
            </a:r>
            <a:r>
              <a:rPr lang="en-US" altLang="zh-CN" dirty="0"/>
              <a:t>, </a:t>
            </a:r>
            <a:r>
              <a:rPr lang="zh-CN" altLang="en-US" dirty="0"/>
              <a:t>参与者只能持续等待</a:t>
            </a:r>
            <a:r>
              <a:rPr lang="en-US" altLang="zh-CN" dirty="0"/>
              <a:t>.</a:t>
            </a:r>
          </a:p>
        </p:txBody>
      </p:sp>
      <p:sp>
        <p:nvSpPr>
          <p:cNvPr id="6" name="矩形 5"/>
          <p:cNvSpPr/>
          <p:nvPr/>
        </p:nvSpPr>
        <p:spPr>
          <a:xfrm>
            <a:off x="734156" y="3541326"/>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1996571" y="396632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996571" y="4610377"/>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96571" y="521342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531173" y="3966322"/>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599122" y="397680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187518" y="4610376"/>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140857" y="3964997"/>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506827" y="4621907"/>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7117" y="5214573"/>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403084" y="4606144"/>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123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7180" y="735520"/>
            <a:ext cx="10319481" cy="646331"/>
          </a:xfrm>
          <a:prstGeom prst="rect">
            <a:avLst/>
          </a:prstGeom>
          <a:noFill/>
        </p:spPr>
        <p:txBody>
          <a:bodyPr wrap="square" rtlCol="0">
            <a:spAutoFit/>
          </a:bodyPr>
          <a:lstStyle/>
          <a:p>
            <a:r>
              <a:rPr lang="en-US" altLang="zh-CN" dirty="0"/>
              <a:t>Paxos, Raft, Zab </a:t>
            </a:r>
            <a:r>
              <a:rPr lang="zh-CN" altLang="en-US" dirty="0"/>
              <a:t>算法</a:t>
            </a:r>
            <a:r>
              <a:rPr lang="en-US" altLang="zh-CN" dirty="0"/>
              <a:t>.</a:t>
            </a:r>
          </a:p>
          <a:p>
            <a:r>
              <a:rPr lang="zh-CN" altLang="en-US" dirty="0"/>
              <a:t>共同的设计思想</a:t>
            </a:r>
            <a:r>
              <a:rPr lang="en-US" altLang="zh-CN" dirty="0"/>
              <a:t>: </a:t>
            </a:r>
            <a:r>
              <a:rPr lang="zh-CN" altLang="en-US" dirty="0"/>
              <a:t>采用全序关系广播 </a:t>
            </a:r>
            <a:r>
              <a:rPr lang="en-US" altLang="zh-CN" dirty="0"/>
              <a:t>/ </a:t>
            </a:r>
            <a:r>
              <a:rPr lang="zh-CN" altLang="en-US" dirty="0"/>
              <a:t>原子广播</a:t>
            </a:r>
            <a:r>
              <a:rPr lang="en-US" altLang="zh-CN" dirty="0"/>
              <a:t>.</a:t>
            </a:r>
          </a:p>
        </p:txBody>
      </p:sp>
      <p:sp>
        <p:nvSpPr>
          <p:cNvPr id="5" name="文本框 4"/>
          <p:cNvSpPr txBox="1"/>
          <p:nvPr/>
        </p:nvSpPr>
        <p:spPr>
          <a:xfrm>
            <a:off x="827180" y="1909662"/>
            <a:ext cx="10319481" cy="1754326"/>
          </a:xfrm>
          <a:prstGeom prst="rect">
            <a:avLst/>
          </a:prstGeom>
          <a:noFill/>
        </p:spPr>
        <p:txBody>
          <a:bodyPr wrap="square" rtlCol="0">
            <a:spAutoFit/>
          </a:bodyPr>
          <a:lstStyle/>
          <a:p>
            <a:r>
              <a:rPr lang="zh-CN" altLang="en-US" dirty="0"/>
              <a:t>全序关系广播需要满足以下两个基本安全属性</a:t>
            </a:r>
            <a:r>
              <a:rPr lang="en-US" altLang="zh-CN" dirty="0"/>
              <a:t>:</a:t>
            </a:r>
          </a:p>
          <a:p>
            <a:pPr marL="285750" indent="-285750">
              <a:buFontTx/>
              <a:buChar char="-"/>
            </a:pPr>
            <a:r>
              <a:rPr lang="zh-CN" altLang="en-US" dirty="0"/>
              <a:t>可靠发送</a:t>
            </a:r>
            <a:r>
              <a:rPr lang="en-US" altLang="zh-CN" dirty="0"/>
              <a:t>: </a:t>
            </a:r>
            <a:r>
              <a:rPr lang="zh-CN" altLang="en-US" dirty="0"/>
              <a:t>没有消息丢失</a:t>
            </a:r>
            <a:r>
              <a:rPr lang="en-US" altLang="zh-CN" dirty="0"/>
              <a:t>, </a:t>
            </a:r>
            <a:r>
              <a:rPr lang="zh-CN" altLang="en-US" dirty="0"/>
              <a:t>如果消息到达了某一个节点</a:t>
            </a:r>
            <a:r>
              <a:rPr lang="en-US" altLang="zh-CN" dirty="0"/>
              <a:t>, </a:t>
            </a:r>
            <a:r>
              <a:rPr lang="zh-CN" altLang="en-US" dirty="0"/>
              <a:t>则它一定要发送到所有节点</a:t>
            </a:r>
            <a:r>
              <a:rPr lang="en-US" altLang="zh-CN" dirty="0"/>
              <a:t>.</a:t>
            </a:r>
          </a:p>
          <a:p>
            <a:pPr marL="285750" indent="-285750">
              <a:buFontTx/>
              <a:buChar char="-"/>
            </a:pPr>
            <a:r>
              <a:rPr lang="zh-CN" altLang="en-US" dirty="0"/>
              <a:t>严格有序</a:t>
            </a:r>
            <a:r>
              <a:rPr lang="en-US" altLang="zh-CN" dirty="0"/>
              <a:t>: </a:t>
            </a:r>
            <a:r>
              <a:rPr lang="zh-CN" altLang="en-US" dirty="0"/>
              <a:t>消息总是以相同的顺序发送给每个节点</a:t>
            </a:r>
            <a:r>
              <a:rPr lang="en-US" altLang="zh-CN" dirty="0"/>
              <a:t>.</a:t>
            </a:r>
          </a:p>
          <a:p>
            <a:r>
              <a:rPr lang="zh-CN" altLang="en-US" dirty="0"/>
              <a:t>即使节点或网络故障</a:t>
            </a:r>
            <a:r>
              <a:rPr lang="en-US" altLang="zh-CN" dirty="0"/>
              <a:t>, </a:t>
            </a:r>
            <a:r>
              <a:rPr lang="zh-CN" altLang="en-US" dirty="0"/>
              <a:t>全序关系广播也必须保证以上两条</a:t>
            </a:r>
            <a:r>
              <a:rPr lang="en-US" altLang="zh-CN" dirty="0"/>
              <a:t>. </a:t>
            </a:r>
            <a:r>
              <a:rPr lang="zh-CN" altLang="en-US" dirty="0"/>
              <a:t>算法要求继续重试</a:t>
            </a:r>
            <a:r>
              <a:rPr lang="en-US" altLang="zh-CN" dirty="0"/>
              <a:t>, </a:t>
            </a:r>
            <a:r>
              <a:rPr lang="zh-CN" altLang="en-US" dirty="0"/>
              <a:t>直到最终网络修复</a:t>
            </a:r>
            <a:r>
              <a:rPr lang="en-US" altLang="zh-CN" dirty="0"/>
              <a:t>, </a:t>
            </a:r>
            <a:r>
              <a:rPr lang="zh-CN" altLang="en-US" dirty="0"/>
              <a:t>消息以正确的顺序发送成功</a:t>
            </a:r>
            <a:r>
              <a:rPr lang="en-US" altLang="zh-CN" dirty="0"/>
              <a:t>.</a:t>
            </a:r>
          </a:p>
          <a:p>
            <a:r>
              <a:rPr lang="zh-CN" altLang="en-US" dirty="0"/>
              <a:t>消息的传递可以认为是追加一条日志</a:t>
            </a:r>
            <a:r>
              <a:rPr lang="en-US" altLang="zh-CN" dirty="0"/>
              <a:t>, </a:t>
            </a:r>
            <a:r>
              <a:rPr lang="zh-CN" altLang="en-US" dirty="0"/>
              <a:t>将日志发送到所有的节点</a:t>
            </a:r>
            <a:r>
              <a:rPr lang="en-US" altLang="zh-CN" dirty="0"/>
              <a:t>.</a:t>
            </a:r>
          </a:p>
        </p:txBody>
      </p:sp>
      <p:sp>
        <p:nvSpPr>
          <p:cNvPr id="6" name="文本框 5"/>
          <p:cNvSpPr txBox="1"/>
          <p:nvPr/>
        </p:nvSpPr>
        <p:spPr>
          <a:xfrm>
            <a:off x="827180" y="4191800"/>
            <a:ext cx="10319481" cy="1477328"/>
          </a:xfrm>
          <a:prstGeom prst="rect">
            <a:avLst/>
          </a:prstGeom>
          <a:noFill/>
        </p:spPr>
        <p:txBody>
          <a:bodyPr wrap="square" rtlCol="0">
            <a:spAutoFit/>
          </a:bodyPr>
          <a:lstStyle/>
          <a:p>
            <a:r>
              <a:rPr lang="zh-CN" altLang="en-US" dirty="0"/>
              <a:t>全序关系广播相当于持续的多轮共识</a:t>
            </a:r>
            <a:r>
              <a:rPr lang="en-US" altLang="zh-CN" dirty="0"/>
              <a:t>:</a:t>
            </a:r>
          </a:p>
          <a:p>
            <a:pPr marL="285750" indent="-285750">
              <a:buFontTx/>
              <a:buChar char="-"/>
            </a:pPr>
            <a:r>
              <a:rPr lang="zh-CN" altLang="en-US" dirty="0"/>
              <a:t>由于协商一致性</a:t>
            </a:r>
            <a:r>
              <a:rPr lang="en-US" altLang="zh-CN" dirty="0"/>
              <a:t>, </a:t>
            </a:r>
            <a:r>
              <a:rPr lang="zh-CN" altLang="en-US" dirty="0"/>
              <a:t>所有节点决定以相同的顺序发送相同的消息</a:t>
            </a:r>
            <a:r>
              <a:rPr lang="en-US" altLang="zh-CN" dirty="0"/>
              <a:t>.</a:t>
            </a:r>
          </a:p>
          <a:p>
            <a:pPr marL="285750" indent="-285750">
              <a:buFontTx/>
              <a:buChar char="-"/>
            </a:pPr>
            <a:r>
              <a:rPr lang="zh-CN" altLang="en-US" dirty="0"/>
              <a:t>由于诚实性</a:t>
            </a:r>
            <a:r>
              <a:rPr lang="en-US" altLang="zh-CN" dirty="0"/>
              <a:t>, </a:t>
            </a:r>
            <a:r>
              <a:rPr lang="zh-CN" altLang="en-US" dirty="0"/>
              <a:t>消息不能重复发送</a:t>
            </a:r>
            <a:r>
              <a:rPr lang="en-US" altLang="zh-CN" dirty="0"/>
              <a:t>.</a:t>
            </a:r>
          </a:p>
          <a:p>
            <a:pPr marL="285750" indent="-285750">
              <a:buFontTx/>
              <a:buChar char="-"/>
            </a:pPr>
            <a:r>
              <a:rPr lang="zh-CN" altLang="en-US" dirty="0"/>
              <a:t>由于合法性</a:t>
            </a:r>
            <a:r>
              <a:rPr lang="en-US" altLang="zh-CN" dirty="0"/>
              <a:t>, </a:t>
            </a:r>
            <a:r>
              <a:rPr lang="zh-CN" altLang="en-US" dirty="0"/>
              <a:t>消息不会被破坏</a:t>
            </a:r>
            <a:r>
              <a:rPr lang="en-US" altLang="zh-CN" dirty="0"/>
              <a:t>, </a:t>
            </a:r>
            <a:r>
              <a:rPr lang="zh-CN" altLang="en-US" dirty="0"/>
              <a:t>也不是凭空捏造的</a:t>
            </a:r>
            <a:r>
              <a:rPr lang="en-US" altLang="zh-CN" dirty="0"/>
              <a:t>.</a:t>
            </a:r>
          </a:p>
          <a:p>
            <a:pPr marL="285750" indent="-285750">
              <a:buFontTx/>
              <a:buChar char="-"/>
            </a:pPr>
            <a:r>
              <a:rPr lang="zh-CN" altLang="en-US" dirty="0"/>
              <a:t>由于可终止性</a:t>
            </a:r>
            <a:r>
              <a:rPr lang="en-US" altLang="zh-CN" dirty="0"/>
              <a:t>, </a:t>
            </a:r>
            <a:r>
              <a:rPr lang="zh-CN" altLang="en-US" dirty="0"/>
              <a:t>消息不会丢失</a:t>
            </a:r>
            <a:r>
              <a:rPr lang="en-US" altLang="zh-CN" dirty="0"/>
              <a:t>.</a:t>
            </a:r>
          </a:p>
        </p:txBody>
      </p:sp>
    </p:spTree>
    <p:extLst>
      <p:ext uri="{BB962C8B-B14F-4D97-AF65-F5344CB8AC3E}">
        <p14:creationId xmlns:p14="http://schemas.microsoft.com/office/powerpoint/2010/main" val="1173165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27178" y="4069447"/>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089593" y="449444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089593" y="513849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89593" y="5741546"/>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000809" y="4482914"/>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2988399" y="5148722"/>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27178" y="2003850"/>
            <a:ext cx="10319481" cy="1200329"/>
          </a:xfrm>
          <a:prstGeom prst="rect">
            <a:avLst/>
          </a:prstGeom>
          <a:noFill/>
        </p:spPr>
        <p:txBody>
          <a:bodyPr wrap="square" rtlCol="0">
            <a:spAutoFit/>
          </a:bodyPr>
          <a:lstStyle/>
          <a:p>
            <a:r>
              <a:rPr lang="en-US" altLang="zh-CN" dirty="0"/>
              <a:t>ZooKeeper </a:t>
            </a:r>
            <a:r>
              <a:rPr lang="zh-CN" altLang="en-US" dirty="0"/>
              <a:t>是主从模式的</a:t>
            </a:r>
            <a:r>
              <a:rPr lang="en-US" altLang="zh-CN" dirty="0"/>
              <a:t>, </a:t>
            </a:r>
            <a:r>
              <a:rPr lang="zh-CN" altLang="en-US" dirty="0"/>
              <a:t>具体实现如下</a:t>
            </a:r>
            <a:r>
              <a:rPr lang="en-US" altLang="zh-CN" dirty="0"/>
              <a:t>:</a:t>
            </a:r>
          </a:p>
          <a:p>
            <a:pPr marL="285750" indent="-285750">
              <a:buFontTx/>
              <a:buChar char="-"/>
            </a:pPr>
            <a:r>
              <a:rPr lang="en-US" altLang="zh-CN" dirty="0"/>
              <a:t>Leader </a:t>
            </a:r>
            <a:r>
              <a:rPr lang="zh-CN" altLang="en-US" dirty="0"/>
              <a:t>向所有 </a:t>
            </a:r>
            <a:r>
              <a:rPr lang="en-US" altLang="zh-CN" dirty="0"/>
              <a:t>Follower </a:t>
            </a:r>
            <a:r>
              <a:rPr lang="zh-CN" altLang="en-US" dirty="0"/>
              <a:t>发送一个 </a:t>
            </a:r>
            <a:r>
              <a:rPr lang="en-US" altLang="zh-CN" dirty="0"/>
              <a:t>Proposal </a:t>
            </a:r>
            <a:r>
              <a:rPr lang="zh-CN" altLang="en-US" dirty="0"/>
              <a:t>消息 </a:t>
            </a:r>
            <a:r>
              <a:rPr lang="en-US" altLang="zh-CN" dirty="0"/>
              <a:t>p.</a:t>
            </a:r>
          </a:p>
          <a:p>
            <a:pPr marL="285750" indent="-285750">
              <a:buFontTx/>
              <a:buChar char="-"/>
            </a:pPr>
            <a:r>
              <a:rPr lang="zh-CN" altLang="en-US" dirty="0"/>
              <a:t>当一个 </a:t>
            </a:r>
            <a:r>
              <a:rPr lang="en-US" altLang="zh-CN" dirty="0"/>
              <a:t>Follower </a:t>
            </a:r>
            <a:r>
              <a:rPr lang="zh-CN" altLang="en-US" dirty="0"/>
              <a:t>接收到消息 </a:t>
            </a:r>
            <a:r>
              <a:rPr lang="en-US" altLang="zh-CN" dirty="0"/>
              <a:t>p </a:t>
            </a:r>
            <a:r>
              <a:rPr lang="zh-CN" altLang="en-US" dirty="0"/>
              <a:t>后</a:t>
            </a:r>
            <a:r>
              <a:rPr lang="en-US" altLang="zh-CN" dirty="0"/>
              <a:t>, </a:t>
            </a:r>
            <a:r>
              <a:rPr lang="zh-CN" altLang="en-US" dirty="0"/>
              <a:t>会响应 </a:t>
            </a:r>
            <a:r>
              <a:rPr lang="en-US" altLang="zh-CN" dirty="0"/>
              <a:t>Leader </a:t>
            </a:r>
            <a:r>
              <a:rPr lang="zh-CN" altLang="en-US" dirty="0"/>
              <a:t>一个 </a:t>
            </a:r>
            <a:r>
              <a:rPr lang="en-US" altLang="zh-CN" dirty="0"/>
              <a:t>ACK, </a:t>
            </a:r>
            <a:r>
              <a:rPr lang="zh-CN" altLang="en-US" dirty="0"/>
              <a:t>表示已接收该 </a:t>
            </a:r>
            <a:r>
              <a:rPr lang="en-US" altLang="zh-CN" dirty="0"/>
              <a:t>Proposal.</a:t>
            </a:r>
          </a:p>
          <a:p>
            <a:pPr marL="285750" indent="-285750">
              <a:buFontTx/>
              <a:buChar char="-"/>
            </a:pPr>
            <a:r>
              <a:rPr lang="zh-CN" altLang="en-US" dirty="0"/>
              <a:t>当收到仲裁量的服务器发送的确认消息后</a:t>
            </a:r>
            <a:r>
              <a:rPr lang="en-US" altLang="zh-CN" dirty="0"/>
              <a:t>, Leader </a:t>
            </a:r>
            <a:r>
              <a:rPr lang="zh-CN" altLang="en-US" dirty="0"/>
              <a:t>就发送消息通知 </a:t>
            </a:r>
            <a:r>
              <a:rPr lang="en-US" altLang="zh-CN" dirty="0"/>
              <a:t>Follower </a:t>
            </a:r>
            <a:r>
              <a:rPr lang="zh-CN" altLang="en-US" dirty="0"/>
              <a:t>进行提交</a:t>
            </a:r>
            <a:r>
              <a:rPr lang="en-US" altLang="zh-CN" dirty="0"/>
              <a:t>.</a:t>
            </a:r>
          </a:p>
        </p:txBody>
      </p:sp>
      <p:cxnSp>
        <p:nvCxnSpPr>
          <p:cNvPr id="19" name="直接箭头连接符 18"/>
          <p:cNvCxnSpPr/>
          <p:nvPr/>
        </p:nvCxnSpPr>
        <p:spPr>
          <a:xfrm>
            <a:off x="4469905" y="4505973"/>
            <a:ext cx="723569" cy="653349"/>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4457495" y="5159322"/>
            <a:ext cx="735979" cy="5776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6092280" y="4491615"/>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079870" y="5157423"/>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827178" y="681785"/>
            <a:ext cx="10319481" cy="369332"/>
          </a:xfrm>
          <a:prstGeom prst="rect">
            <a:avLst/>
          </a:prstGeom>
          <a:noFill/>
        </p:spPr>
        <p:txBody>
          <a:bodyPr wrap="square" rtlCol="0">
            <a:spAutoFit/>
          </a:bodyPr>
          <a:lstStyle/>
          <a:p>
            <a:r>
              <a:rPr lang="en-US" altLang="zh-CN" dirty="0"/>
              <a:t>ZooKeeper: </a:t>
            </a:r>
            <a:r>
              <a:rPr lang="zh-CN" altLang="en-US" dirty="0"/>
              <a:t>内嵌 </a:t>
            </a:r>
            <a:r>
              <a:rPr lang="en-US" altLang="zh-CN" dirty="0"/>
              <a:t>ZooKeeper </a:t>
            </a:r>
            <a:r>
              <a:rPr lang="zh-CN" altLang="en-US" dirty="0"/>
              <a:t>原子广播协议 </a:t>
            </a:r>
            <a:r>
              <a:rPr lang="en-US" altLang="zh-CN" dirty="0"/>
              <a:t>(ZooKeeper Atomic Broadcast protocol, Zab).</a:t>
            </a:r>
          </a:p>
        </p:txBody>
      </p:sp>
      <p:sp>
        <p:nvSpPr>
          <p:cNvPr id="29" name="文本框 28"/>
          <p:cNvSpPr txBox="1"/>
          <p:nvPr/>
        </p:nvSpPr>
        <p:spPr>
          <a:xfrm>
            <a:off x="827178" y="1342817"/>
            <a:ext cx="10319481" cy="369332"/>
          </a:xfrm>
          <a:prstGeom prst="rect">
            <a:avLst/>
          </a:prstGeom>
          <a:noFill/>
        </p:spPr>
        <p:txBody>
          <a:bodyPr wrap="square" rtlCol="0">
            <a:spAutoFit/>
          </a:bodyPr>
          <a:lstStyle/>
          <a:p>
            <a:r>
              <a:rPr lang="en-US" altLang="zh-CN" dirty="0">
                <a:hlinkClick r:id="rId2"/>
              </a:rPr>
              <a:t>https://blog.csdn.net/qq_28674045/article/details/51392523</a:t>
            </a:r>
            <a:endParaRPr lang="en-US" altLang="zh-CN" dirty="0"/>
          </a:p>
        </p:txBody>
      </p:sp>
    </p:spTree>
    <p:extLst>
      <p:ext uri="{BB962C8B-B14F-4D97-AF65-F5344CB8AC3E}">
        <p14:creationId xmlns:p14="http://schemas.microsoft.com/office/powerpoint/2010/main" val="3231138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51032" y="753347"/>
            <a:ext cx="10319481" cy="646331"/>
          </a:xfrm>
          <a:prstGeom prst="rect">
            <a:avLst/>
          </a:prstGeom>
          <a:noFill/>
        </p:spPr>
        <p:txBody>
          <a:bodyPr wrap="square" rtlCol="0">
            <a:spAutoFit/>
          </a:bodyPr>
          <a:lstStyle/>
          <a:p>
            <a:r>
              <a:rPr lang="en-US" altLang="zh-CN" dirty="0"/>
              <a:t>ZooKeeper is a distributed, open-source coordination service for distributed applications.</a:t>
            </a:r>
          </a:p>
          <a:p>
            <a:r>
              <a:rPr lang="en-US" altLang="zh-CN" dirty="0"/>
              <a:t>ZooKeeper </a:t>
            </a:r>
            <a:r>
              <a:rPr lang="zh-CN" altLang="en-US" dirty="0"/>
              <a:t>是一个用于分布式应用程序的开源分布式协调服务</a:t>
            </a:r>
            <a:r>
              <a:rPr lang="en-US" altLang="zh-CN" dirty="0"/>
              <a:t>.</a:t>
            </a:r>
          </a:p>
        </p:txBody>
      </p:sp>
      <p:sp>
        <p:nvSpPr>
          <p:cNvPr id="5" name="文本框 4"/>
          <p:cNvSpPr txBox="1"/>
          <p:nvPr/>
        </p:nvSpPr>
        <p:spPr>
          <a:xfrm>
            <a:off x="851032" y="1677023"/>
            <a:ext cx="10319481" cy="1477328"/>
          </a:xfrm>
          <a:prstGeom prst="rect">
            <a:avLst/>
          </a:prstGeom>
          <a:noFill/>
        </p:spPr>
        <p:txBody>
          <a:bodyPr wrap="square" rtlCol="0">
            <a:spAutoFit/>
          </a:bodyPr>
          <a:lstStyle/>
          <a:p>
            <a:r>
              <a:rPr lang="zh-CN" altLang="en-US" dirty="0"/>
              <a:t>设计目标</a:t>
            </a:r>
            <a:r>
              <a:rPr lang="en-US" altLang="zh-CN" dirty="0"/>
              <a:t>:</a:t>
            </a:r>
          </a:p>
          <a:p>
            <a:pPr marL="285750" indent="-285750">
              <a:buFontTx/>
              <a:buChar char="-"/>
            </a:pPr>
            <a:r>
              <a:rPr lang="zh-CN" altLang="en-US" dirty="0"/>
              <a:t>简单</a:t>
            </a:r>
            <a:endParaRPr lang="en-US" altLang="zh-CN" dirty="0"/>
          </a:p>
          <a:p>
            <a:pPr marL="285750" indent="-285750">
              <a:buFontTx/>
              <a:buChar char="-"/>
            </a:pPr>
            <a:r>
              <a:rPr lang="zh-CN" altLang="en-US" dirty="0"/>
              <a:t>多节点 </a:t>
            </a:r>
            <a:r>
              <a:rPr lang="en-US" altLang="zh-CN" dirty="0"/>
              <a:t>/ </a:t>
            </a:r>
            <a:r>
              <a:rPr lang="zh-CN" altLang="en-US" dirty="0"/>
              <a:t>多副本</a:t>
            </a:r>
            <a:endParaRPr lang="en-US" altLang="zh-CN" dirty="0"/>
          </a:p>
          <a:p>
            <a:pPr marL="285750" indent="-285750">
              <a:buFontTx/>
              <a:buChar char="-"/>
            </a:pPr>
            <a:r>
              <a:rPr lang="zh-CN" altLang="en-US" dirty="0"/>
              <a:t>有序</a:t>
            </a:r>
            <a:endParaRPr lang="en-US" altLang="zh-CN" dirty="0"/>
          </a:p>
          <a:p>
            <a:pPr marL="285750" indent="-285750">
              <a:buFontTx/>
              <a:buChar char="-"/>
            </a:pPr>
            <a:r>
              <a:rPr lang="zh-CN" altLang="en-US" dirty="0"/>
              <a:t>高性能</a:t>
            </a:r>
            <a:endParaRPr lang="en-US" altLang="zh-CN" dirty="0"/>
          </a:p>
        </p:txBody>
      </p:sp>
      <p:pic>
        <p:nvPicPr>
          <p:cNvPr id="1026" name="Picture 2" descr="ZooKeeper Serv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032" y="3757699"/>
            <a:ext cx="5715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07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5130" y="1072724"/>
            <a:ext cx="10319481" cy="369332"/>
          </a:xfrm>
          <a:prstGeom prst="rect">
            <a:avLst/>
          </a:prstGeom>
          <a:noFill/>
        </p:spPr>
        <p:txBody>
          <a:bodyPr wrap="square" rtlCol="0">
            <a:spAutoFit/>
          </a:bodyPr>
          <a:lstStyle/>
          <a:p>
            <a:r>
              <a:rPr lang="zh-CN" altLang="en-US" dirty="0"/>
              <a:t>高性能</a:t>
            </a:r>
            <a:r>
              <a:rPr lang="en-US" altLang="zh-CN" dirty="0"/>
              <a:t>, </a:t>
            </a:r>
            <a:r>
              <a:rPr lang="zh-CN" altLang="en-US" dirty="0"/>
              <a:t>高可用</a:t>
            </a:r>
            <a:endParaRPr lang="en-US" altLang="zh-CN" dirty="0"/>
          </a:p>
        </p:txBody>
      </p:sp>
      <p:pic>
        <p:nvPicPr>
          <p:cNvPr id="3074" name="Picture 2" descr="ZooKeeper Throughput as the Read-Write Ratio Var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764" y="1876508"/>
            <a:ext cx="4762500" cy="33337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liability in the Presence of Err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468" y="1876508"/>
            <a:ext cx="4884143"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684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46166" y="2726422"/>
            <a:ext cx="3416320" cy="646331"/>
          </a:xfrm>
          <a:prstGeom prst="rect">
            <a:avLst/>
          </a:prstGeom>
          <a:noFill/>
        </p:spPr>
        <p:txBody>
          <a:bodyPr wrap="none" rtlCol="0">
            <a:spAutoFit/>
          </a:bodyPr>
          <a:lstStyle/>
          <a:p>
            <a:r>
              <a:rPr lang="zh-CN" altLang="en-US" sz="3600" dirty="0"/>
              <a:t>单节点数据系统</a:t>
            </a:r>
          </a:p>
        </p:txBody>
      </p:sp>
      <p:sp>
        <p:nvSpPr>
          <p:cNvPr id="5" name="矩形 4"/>
          <p:cNvSpPr/>
          <p:nvPr/>
        </p:nvSpPr>
        <p:spPr>
          <a:xfrm>
            <a:off x="4565671" y="4202547"/>
            <a:ext cx="3177309" cy="369332"/>
          </a:xfrm>
          <a:prstGeom prst="rect">
            <a:avLst/>
          </a:prstGeom>
        </p:spPr>
        <p:txBody>
          <a:bodyPr wrap="square">
            <a:spAutoFit/>
          </a:bodyPr>
          <a:lstStyle/>
          <a:p>
            <a:r>
              <a:rPr lang="zh-CN" altLang="en-US" baseline="0" dirty="0"/>
              <a:t>首先从单节点数据系统开始</a:t>
            </a:r>
            <a:endParaRPr lang="zh-CN" altLang="en-US" dirty="0"/>
          </a:p>
        </p:txBody>
      </p:sp>
    </p:spTree>
    <p:extLst>
      <p:ext uri="{BB962C8B-B14F-4D97-AF65-F5344CB8AC3E}">
        <p14:creationId xmlns:p14="http://schemas.microsoft.com/office/powerpoint/2010/main" val="3439057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46449" y="912372"/>
            <a:ext cx="9573128" cy="1200329"/>
          </a:xfrm>
          <a:prstGeom prst="rect">
            <a:avLst/>
          </a:prstGeom>
          <a:noFill/>
        </p:spPr>
        <p:txBody>
          <a:bodyPr wrap="square" rtlCol="0">
            <a:spAutoFit/>
          </a:bodyPr>
          <a:lstStyle/>
          <a:p>
            <a:r>
              <a:rPr lang="zh-CN" altLang="en-US" dirty="0"/>
              <a:t>数据模型</a:t>
            </a:r>
            <a:r>
              <a:rPr lang="en-US" altLang="zh-CN" dirty="0"/>
              <a:t>.</a:t>
            </a:r>
          </a:p>
          <a:p>
            <a:pPr marL="285750" indent="-285750">
              <a:buFontTx/>
              <a:buChar char="-"/>
            </a:pPr>
            <a:r>
              <a:rPr lang="zh-CN" altLang="en-US" dirty="0"/>
              <a:t>类似文件系统</a:t>
            </a:r>
            <a:r>
              <a:rPr lang="en-US" altLang="zh-CN" dirty="0"/>
              <a:t>.</a:t>
            </a:r>
          </a:p>
          <a:p>
            <a:pPr marL="285750" indent="-285750">
              <a:buFontTx/>
              <a:buChar char="-"/>
            </a:pPr>
            <a:r>
              <a:rPr lang="en-US" altLang="zh-CN" dirty="0"/>
              <a:t>ACL</a:t>
            </a:r>
          </a:p>
          <a:p>
            <a:pPr marL="285750" indent="-285750">
              <a:buFontTx/>
              <a:buChar char="-"/>
            </a:pPr>
            <a:r>
              <a:rPr lang="zh-CN" altLang="en-US" dirty="0"/>
              <a:t>持久节点和临时节点</a:t>
            </a:r>
            <a:r>
              <a:rPr lang="en-US" altLang="zh-CN" dirty="0"/>
              <a:t>.</a:t>
            </a:r>
          </a:p>
        </p:txBody>
      </p:sp>
      <p:pic>
        <p:nvPicPr>
          <p:cNvPr id="2050" name="Picture 2" descr="ZooKeeper's Hierarchical Namesp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449" y="2512627"/>
            <a:ext cx="4210050" cy="2409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238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41865" y="889843"/>
            <a:ext cx="9573128" cy="1477328"/>
          </a:xfrm>
          <a:prstGeom prst="rect">
            <a:avLst/>
          </a:prstGeom>
          <a:noFill/>
        </p:spPr>
        <p:txBody>
          <a:bodyPr wrap="square" rtlCol="0">
            <a:spAutoFit/>
          </a:bodyPr>
          <a:lstStyle/>
          <a:p>
            <a:r>
              <a:rPr lang="zh-CN" altLang="en-US" dirty="0"/>
              <a:t>角色</a:t>
            </a:r>
            <a:r>
              <a:rPr lang="en-US" altLang="zh-CN" dirty="0"/>
              <a:t>:</a:t>
            </a:r>
          </a:p>
          <a:p>
            <a:pPr marL="285750" indent="-285750">
              <a:buFontTx/>
              <a:buChar char="-"/>
            </a:pPr>
            <a:r>
              <a:rPr lang="en-US" altLang="zh-CN" dirty="0"/>
              <a:t>Leader</a:t>
            </a:r>
          </a:p>
          <a:p>
            <a:pPr marL="285750" indent="-285750">
              <a:buFontTx/>
              <a:buChar char="-"/>
            </a:pPr>
            <a:r>
              <a:rPr lang="en-US" altLang="zh-CN" dirty="0"/>
              <a:t>Follower</a:t>
            </a:r>
          </a:p>
          <a:p>
            <a:pPr marL="285750" indent="-285750">
              <a:buFontTx/>
              <a:buChar char="-"/>
            </a:pPr>
            <a:r>
              <a:rPr lang="en-US" altLang="zh-CN" dirty="0"/>
              <a:t>Observer</a:t>
            </a:r>
          </a:p>
          <a:p>
            <a:endParaRPr lang="en-US" altLang="zh-CN" dirty="0"/>
          </a:p>
        </p:txBody>
      </p:sp>
      <p:sp>
        <p:nvSpPr>
          <p:cNvPr id="6" name="文本框 5"/>
          <p:cNvSpPr txBox="1"/>
          <p:nvPr/>
        </p:nvSpPr>
        <p:spPr>
          <a:xfrm>
            <a:off x="1041865" y="3296640"/>
            <a:ext cx="9573128" cy="1200329"/>
          </a:xfrm>
          <a:prstGeom prst="rect">
            <a:avLst/>
          </a:prstGeom>
          <a:noFill/>
        </p:spPr>
        <p:txBody>
          <a:bodyPr wrap="square" rtlCol="0">
            <a:spAutoFit/>
          </a:bodyPr>
          <a:lstStyle/>
          <a:p>
            <a:r>
              <a:rPr lang="zh-CN" altLang="en-US" dirty="0"/>
              <a:t>会话</a:t>
            </a:r>
            <a:r>
              <a:rPr lang="en-US" altLang="zh-CN" dirty="0"/>
              <a:t>:</a:t>
            </a:r>
          </a:p>
          <a:p>
            <a:pPr marL="285750" indent="-285750">
              <a:buFontTx/>
              <a:buChar char="-"/>
            </a:pPr>
            <a:r>
              <a:rPr lang="zh-CN" altLang="en-US" dirty="0"/>
              <a:t>客户端建立连接</a:t>
            </a:r>
            <a:endParaRPr lang="en-US" altLang="zh-CN" dirty="0"/>
          </a:p>
          <a:p>
            <a:pPr marL="285750" indent="-285750">
              <a:buFontTx/>
              <a:buChar char="-"/>
            </a:pPr>
            <a:r>
              <a:rPr lang="zh-CN" altLang="en-US" dirty="0"/>
              <a:t>增删改查</a:t>
            </a:r>
            <a:endParaRPr lang="en-US" altLang="zh-CN" dirty="0"/>
          </a:p>
          <a:p>
            <a:pPr marL="285750" indent="-285750">
              <a:buFontTx/>
              <a:buChar char="-"/>
            </a:pPr>
            <a:r>
              <a:rPr lang="en-US" altLang="zh-CN" dirty="0"/>
              <a:t>Watcher </a:t>
            </a:r>
            <a:r>
              <a:rPr lang="zh-CN" altLang="en-US" dirty="0"/>
              <a:t>机制</a:t>
            </a:r>
            <a:endParaRPr lang="en-US" altLang="zh-CN" dirty="0"/>
          </a:p>
        </p:txBody>
      </p:sp>
    </p:spTree>
    <p:extLst>
      <p:ext uri="{BB962C8B-B14F-4D97-AF65-F5344CB8AC3E}">
        <p14:creationId xmlns:p14="http://schemas.microsoft.com/office/powerpoint/2010/main" val="432452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70304" y="784029"/>
            <a:ext cx="9573128" cy="369332"/>
          </a:xfrm>
          <a:prstGeom prst="rect">
            <a:avLst/>
          </a:prstGeom>
          <a:noFill/>
        </p:spPr>
        <p:txBody>
          <a:bodyPr wrap="square" rtlCol="0">
            <a:spAutoFit/>
          </a:bodyPr>
          <a:lstStyle/>
          <a:p>
            <a:r>
              <a:rPr lang="zh-CN" altLang="en-US" dirty="0"/>
              <a:t>内存数据</a:t>
            </a:r>
            <a:endParaRPr lang="en-US" altLang="zh-CN" dirty="0"/>
          </a:p>
        </p:txBody>
      </p:sp>
      <p:sp>
        <p:nvSpPr>
          <p:cNvPr id="5" name="文本框 4"/>
          <p:cNvSpPr txBox="1"/>
          <p:nvPr/>
        </p:nvSpPr>
        <p:spPr>
          <a:xfrm>
            <a:off x="970304" y="3798898"/>
            <a:ext cx="9573128" cy="369332"/>
          </a:xfrm>
          <a:prstGeom prst="rect">
            <a:avLst/>
          </a:prstGeom>
          <a:noFill/>
        </p:spPr>
        <p:txBody>
          <a:bodyPr wrap="square" rtlCol="0">
            <a:spAutoFit/>
          </a:bodyPr>
          <a:lstStyle/>
          <a:p>
            <a:r>
              <a:rPr lang="zh-CN" altLang="en-US" dirty="0"/>
              <a:t>快照</a:t>
            </a:r>
            <a:endParaRPr lang="en-US" altLang="zh-CN" dirty="0"/>
          </a:p>
        </p:txBody>
      </p:sp>
      <p:sp>
        <p:nvSpPr>
          <p:cNvPr id="6" name="文本框 5"/>
          <p:cNvSpPr txBox="1"/>
          <p:nvPr/>
        </p:nvSpPr>
        <p:spPr>
          <a:xfrm>
            <a:off x="970304" y="2416696"/>
            <a:ext cx="9573128" cy="369332"/>
          </a:xfrm>
          <a:prstGeom prst="rect">
            <a:avLst/>
          </a:prstGeom>
          <a:noFill/>
        </p:spPr>
        <p:txBody>
          <a:bodyPr wrap="square" rtlCol="0">
            <a:spAutoFit/>
          </a:bodyPr>
          <a:lstStyle/>
          <a:p>
            <a:r>
              <a:rPr lang="zh-CN" altLang="en-US" dirty="0"/>
              <a:t>事务日志</a:t>
            </a:r>
            <a:endParaRPr lang="en-US" altLang="zh-CN" dirty="0"/>
          </a:p>
        </p:txBody>
      </p:sp>
    </p:spTree>
    <p:extLst>
      <p:ext uri="{BB962C8B-B14F-4D97-AF65-F5344CB8AC3E}">
        <p14:creationId xmlns:p14="http://schemas.microsoft.com/office/powerpoint/2010/main" val="3815281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86207" y="1149789"/>
            <a:ext cx="9573128" cy="1477328"/>
          </a:xfrm>
          <a:prstGeom prst="rect">
            <a:avLst/>
          </a:prstGeom>
          <a:noFill/>
        </p:spPr>
        <p:txBody>
          <a:bodyPr wrap="square" rtlCol="0">
            <a:spAutoFit/>
          </a:bodyPr>
          <a:lstStyle/>
          <a:p>
            <a:r>
              <a:rPr lang="en-US" altLang="zh-CN" dirty="0"/>
              <a:t>ZooKeeper </a:t>
            </a:r>
            <a:r>
              <a:rPr lang="zh-CN" altLang="en-US" dirty="0"/>
              <a:t>除了满足在假设的模型下期望的解决的问题</a:t>
            </a:r>
            <a:r>
              <a:rPr lang="en-US" altLang="zh-CN" dirty="0"/>
              <a:t>, </a:t>
            </a:r>
            <a:r>
              <a:rPr lang="zh-CN" altLang="en-US" dirty="0"/>
              <a:t>在实际当中有哪些应用呢</a:t>
            </a:r>
            <a:r>
              <a:rPr lang="en-US" altLang="zh-CN" dirty="0"/>
              <a:t>?</a:t>
            </a:r>
          </a:p>
          <a:p>
            <a:pPr marL="285750" indent="-285750">
              <a:buFontTx/>
              <a:buChar char="-"/>
            </a:pPr>
            <a:r>
              <a:rPr lang="en-US" altLang="zh-CN" dirty="0"/>
              <a:t>Hadoop</a:t>
            </a:r>
          </a:p>
          <a:p>
            <a:pPr marL="285750" indent="-285750">
              <a:buFontTx/>
              <a:buChar char="-"/>
            </a:pPr>
            <a:r>
              <a:rPr lang="en-US" altLang="zh-CN" dirty="0"/>
              <a:t>Hbase</a:t>
            </a:r>
          </a:p>
          <a:p>
            <a:pPr marL="285750" indent="-285750">
              <a:buFontTx/>
              <a:buChar char="-"/>
            </a:pPr>
            <a:r>
              <a:rPr lang="en-US" altLang="zh-CN" dirty="0"/>
              <a:t>Kafka</a:t>
            </a:r>
          </a:p>
          <a:p>
            <a:pPr marL="285750" indent="-285750">
              <a:buFontTx/>
              <a:buChar char="-"/>
            </a:pPr>
            <a:r>
              <a:rPr lang="en-US" altLang="zh-CN" dirty="0"/>
              <a:t>Dubbo</a:t>
            </a:r>
          </a:p>
        </p:txBody>
      </p:sp>
      <p:sp>
        <p:nvSpPr>
          <p:cNvPr id="5" name="文本框 4"/>
          <p:cNvSpPr txBox="1"/>
          <p:nvPr/>
        </p:nvSpPr>
        <p:spPr>
          <a:xfrm>
            <a:off x="986207" y="3711434"/>
            <a:ext cx="9573128" cy="369332"/>
          </a:xfrm>
          <a:prstGeom prst="rect">
            <a:avLst/>
          </a:prstGeom>
          <a:noFill/>
        </p:spPr>
        <p:txBody>
          <a:bodyPr wrap="square" rtlCol="0">
            <a:spAutoFit/>
          </a:bodyPr>
          <a:lstStyle/>
          <a:p>
            <a:r>
              <a:rPr lang="zh-CN" altLang="en-US" dirty="0"/>
              <a:t>通过 </a:t>
            </a:r>
            <a:r>
              <a:rPr lang="en-US" altLang="zh-CN" dirty="0"/>
              <a:t>Shell </a:t>
            </a:r>
            <a:r>
              <a:rPr lang="zh-CN" altLang="en-US" dirty="0"/>
              <a:t>实现一个主从模式的例子</a:t>
            </a:r>
            <a:endParaRPr lang="en-US" altLang="zh-CN" dirty="0"/>
          </a:p>
        </p:txBody>
      </p:sp>
      <p:sp>
        <p:nvSpPr>
          <p:cNvPr id="6" name="文本框 5"/>
          <p:cNvSpPr txBox="1"/>
          <p:nvPr/>
        </p:nvSpPr>
        <p:spPr>
          <a:xfrm>
            <a:off x="986207" y="4969066"/>
            <a:ext cx="9573128" cy="369332"/>
          </a:xfrm>
          <a:prstGeom prst="rect">
            <a:avLst/>
          </a:prstGeom>
          <a:noFill/>
        </p:spPr>
        <p:txBody>
          <a:bodyPr wrap="square" rtlCol="0">
            <a:spAutoFit/>
          </a:bodyPr>
          <a:lstStyle/>
          <a:p>
            <a:r>
              <a:rPr lang="en-US" altLang="zh-CN" dirty="0"/>
              <a:t>Configurator </a:t>
            </a:r>
            <a:r>
              <a:rPr lang="zh-CN" altLang="en-US" dirty="0"/>
              <a:t>注册中心应用</a:t>
            </a:r>
            <a:endParaRPr lang="en-US" altLang="zh-CN" dirty="0"/>
          </a:p>
        </p:txBody>
      </p:sp>
    </p:spTree>
    <p:extLst>
      <p:ext uri="{BB962C8B-B14F-4D97-AF65-F5344CB8AC3E}">
        <p14:creationId xmlns:p14="http://schemas.microsoft.com/office/powerpoint/2010/main" val="298002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6429" y="465524"/>
            <a:ext cx="10581644" cy="2308324"/>
          </a:xfrm>
          <a:prstGeom prst="rect">
            <a:avLst/>
          </a:prstGeom>
          <a:noFill/>
        </p:spPr>
        <p:txBody>
          <a:bodyPr wrap="square" rtlCol="0">
            <a:spAutoFit/>
          </a:bodyPr>
          <a:lstStyle/>
          <a:p>
            <a:r>
              <a:rPr lang="zh-CN" altLang="en-US" sz="2000" dirty="0"/>
              <a:t>作为开发或运维人员</a:t>
            </a:r>
            <a:r>
              <a:rPr lang="en-US" altLang="zh-CN" sz="2000" dirty="0"/>
              <a:t>, </a:t>
            </a:r>
            <a:r>
              <a:rPr lang="zh-CN" altLang="en-US" sz="2000" dirty="0"/>
              <a:t>在处理关系型数据库时</a:t>
            </a:r>
            <a:r>
              <a:rPr lang="en-US" altLang="zh-CN" sz="2000" dirty="0"/>
              <a:t>, </a:t>
            </a:r>
            <a:r>
              <a:rPr lang="zh-CN" altLang="en-US" sz="2000" dirty="0"/>
              <a:t>可能遇到以下复杂的情况</a:t>
            </a:r>
            <a:r>
              <a:rPr lang="en-US" altLang="zh-CN" sz="2000" dirty="0"/>
              <a:t>:</a:t>
            </a:r>
          </a:p>
          <a:p>
            <a:pPr marL="342900" indent="-342900">
              <a:buFontTx/>
              <a:buChar char="-"/>
            </a:pPr>
            <a:r>
              <a:rPr lang="zh-CN" altLang="en-US" sz="2000" dirty="0"/>
              <a:t>数据库软件或硬件随时失效</a:t>
            </a:r>
            <a:endParaRPr lang="en-US" altLang="zh-CN" sz="2000" dirty="0"/>
          </a:p>
          <a:p>
            <a:pPr marL="342900" indent="-342900">
              <a:buFontTx/>
              <a:buChar char="-"/>
            </a:pPr>
            <a:r>
              <a:rPr lang="zh-CN" altLang="en-US" sz="2000" dirty="0"/>
              <a:t>应用程序随时奔溃</a:t>
            </a:r>
            <a:endParaRPr lang="en-US" altLang="zh-CN" sz="2000" dirty="0"/>
          </a:p>
          <a:p>
            <a:pPr marL="342900" indent="-342900">
              <a:buFontTx/>
              <a:buChar char="-"/>
            </a:pPr>
            <a:r>
              <a:rPr lang="zh-CN" altLang="en-US" sz="2000" dirty="0"/>
              <a:t>应用于数据库之间的链接随时中断</a:t>
            </a:r>
            <a:endParaRPr lang="en-US" altLang="zh-CN" sz="2000" dirty="0"/>
          </a:p>
          <a:p>
            <a:pPr marL="342900" indent="-342900">
              <a:buFontTx/>
              <a:buChar char="-"/>
            </a:pPr>
            <a:r>
              <a:rPr lang="zh-CN" altLang="en-US" sz="2000" dirty="0"/>
              <a:t>多个客户端可能同时写入数据库</a:t>
            </a:r>
            <a:r>
              <a:rPr lang="en-US" altLang="zh-CN" sz="2000" dirty="0"/>
              <a:t>, </a:t>
            </a:r>
            <a:r>
              <a:rPr lang="zh-CN" altLang="en-US" sz="2000" dirty="0"/>
              <a:t>导致数据覆盖</a:t>
            </a:r>
            <a:endParaRPr lang="en-US" altLang="zh-CN" sz="2000" dirty="0"/>
          </a:p>
          <a:p>
            <a:pPr marL="342900" indent="-342900">
              <a:buFontTx/>
              <a:buChar char="-"/>
            </a:pPr>
            <a:r>
              <a:rPr lang="zh-CN" altLang="en-US" sz="2000" dirty="0"/>
              <a:t>客户端可能读到一些无意义</a:t>
            </a:r>
            <a:r>
              <a:rPr lang="en-US" altLang="zh-CN" sz="2000" dirty="0"/>
              <a:t>, </a:t>
            </a:r>
            <a:r>
              <a:rPr lang="zh-CN" altLang="en-US" sz="2000" dirty="0"/>
              <a:t>部分更新的数据</a:t>
            </a:r>
            <a:endParaRPr lang="en-US" altLang="zh-CN" sz="2000" dirty="0"/>
          </a:p>
          <a:p>
            <a:pPr marL="342900" indent="-342900">
              <a:buFontTx/>
              <a:buChar char="-"/>
            </a:pPr>
            <a:r>
              <a:rPr lang="zh-CN" altLang="en-US" sz="2000" dirty="0"/>
              <a:t>其他边界条件竞争引入的各种奇怪问题</a:t>
            </a:r>
            <a:endParaRPr lang="en-US" altLang="zh-CN" sz="2000" dirty="0"/>
          </a:p>
        </p:txBody>
      </p:sp>
      <p:sp>
        <p:nvSpPr>
          <p:cNvPr id="5" name="文本框 4"/>
          <p:cNvSpPr txBox="1"/>
          <p:nvPr/>
        </p:nvSpPr>
        <p:spPr>
          <a:xfrm>
            <a:off x="836429" y="3186986"/>
            <a:ext cx="10581644" cy="1323439"/>
          </a:xfrm>
          <a:prstGeom prst="rect">
            <a:avLst/>
          </a:prstGeom>
          <a:noFill/>
        </p:spPr>
        <p:txBody>
          <a:bodyPr wrap="square" rtlCol="0">
            <a:spAutoFit/>
          </a:bodyPr>
          <a:lstStyle/>
          <a:p>
            <a:r>
              <a:rPr lang="zh-CN" altLang="en-US" sz="2000" dirty="0"/>
              <a:t>此时大部分数据库都通过事务来解决</a:t>
            </a:r>
            <a:r>
              <a:rPr lang="en-US" altLang="zh-CN" sz="2000" dirty="0"/>
              <a:t>, </a:t>
            </a:r>
            <a:r>
              <a:rPr lang="zh-CN" altLang="en-US" sz="2000" dirty="0"/>
              <a:t>事务是将应用程序的多个读</a:t>
            </a:r>
            <a:r>
              <a:rPr lang="en-US" altLang="zh-CN" sz="2000" dirty="0"/>
              <a:t>, </a:t>
            </a:r>
            <a:r>
              <a:rPr lang="zh-CN" altLang="en-US" sz="2000" dirty="0"/>
              <a:t>写操作捆绑在一起形成一个逻辑单元</a:t>
            </a:r>
            <a:r>
              <a:rPr lang="en-US" altLang="zh-CN" sz="2000" dirty="0"/>
              <a:t>, </a:t>
            </a:r>
            <a:r>
              <a:rPr lang="zh-CN" altLang="en-US" sz="2000" dirty="0"/>
              <a:t>一个事务要么成功</a:t>
            </a:r>
            <a:r>
              <a:rPr lang="en-US" altLang="zh-CN" sz="2000" dirty="0"/>
              <a:t>, </a:t>
            </a:r>
            <a:r>
              <a:rPr lang="zh-CN" altLang="en-US" sz="2000" dirty="0"/>
              <a:t>要么失败</a:t>
            </a:r>
            <a:r>
              <a:rPr lang="en-US" altLang="zh-CN" sz="2000" dirty="0"/>
              <a:t>.</a:t>
            </a:r>
          </a:p>
          <a:p>
            <a:r>
              <a:rPr lang="zh-CN" altLang="en-US" sz="2000" dirty="0"/>
              <a:t>事务作为一个抽象层</a:t>
            </a:r>
            <a:r>
              <a:rPr lang="en-US" altLang="zh-CN" sz="2000" dirty="0"/>
              <a:t>, </a:t>
            </a:r>
            <a:r>
              <a:rPr lang="zh-CN" altLang="en-US" sz="2000" dirty="0"/>
              <a:t>使得应用程序可以忽略数据库内部的一些复杂问题</a:t>
            </a:r>
            <a:r>
              <a:rPr lang="en-US" altLang="zh-CN" sz="2000" dirty="0"/>
              <a:t>, </a:t>
            </a:r>
            <a:r>
              <a:rPr lang="zh-CN" altLang="en-US" sz="2000" dirty="0"/>
              <a:t>以及硬件故障</a:t>
            </a:r>
            <a:r>
              <a:rPr lang="en-US" altLang="zh-CN" sz="2000" dirty="0"/>
              <a:t>, </a:t>
            </a:r>
            <a:r>
              <a:rPr lang="zh-CN" altLang="en-US" sz="2000" dirty="0"/>
              <a:t>从而简化了应用层的处理逻辑</a:t>
            </a:r>
            <a:r>
              <a:rPr lang="en-US" altLang="zh-CN" sz="2000" dirty="0"/>
              <a:t>, </a:t>
            </a:r>
            <a:r>
              <a:rPr lang="zh-CN" altLang="en-US" sz="2000" dirty="0"/>
              <a:t>将大量的错误简化为简单的事务中止或重试</a:t>
            </a:r>
            <a:r>
              <a:rPr lang="en-US" altLang="zh-CN" sz="2000" dirty="0"/>
              <a:t>.</a:t>
            </a:r>
            <a:endParaRPr lang="zh-CN" altLang="en-US" sz="2000" dirty="0"/>
          </a:p>
        </p:txBody>
      </p:sp>
      <p:sp>
        <p:nvSpPr>
          <p:cNvPr id="6" name="文本框 5"/>
          <p:cNvSpPr txBox="1"/>
          <p:nvPr/>
        </p:nvSpPr>
        <p:spPr>
          <a:xfrm>
            <a:off x="836429" y="4923563"/>
            <a:ext cx="10581645" cy="1477328"/>
          </a:xfrm>
          <a:prstGeom prst="rect">
            <a:avLst/>
          </a:prstGeom>
          <a:noFill/>
        </p:spPr>
        <p:txBody>
          <a:bodyPr wrap="square" rtlCol="0">
            <a:spAutoFit/>
          </a:bodyPr>
          <a:lstStyle/>
          <a:p>
            <a:r>
              <a:rPr lang="zh-CN" altLang="en-US" dirty="0"/>
              <a:t>事务所提供的安全保证就是大家熟悉的 </a:t>
            </a:r>
            <a:r>
              <a:rPr lang="en-US" altLang="zh-CN" dirty="0"/>
              <a:t>ACID, </a:t>
            </a:r>
            <a:r>
              <a:rPr lang="zh-CN" altLang="en-US" dirty="0"/>
              <a:t>即原子性 </a:t>
            </a:r>
            <a:r>
              <a:rPr lang="en-US" altLang="zh-CN" dirty="0"/>
              <a:t>(Atomicity), </a:t>
            </a:r>
            <a:r>
              <a:rPr lang="zh-CN" altLang="en-US" dirty="0"/>
              <a:t>一致性 </a:t>
            </a:r>
            <a:r>
              <a:rPr lang="en-US" altLang="zh-CN" dirty="0"/>
              <a:t>(Consistency), </a:t>
            </a:r>
            <a:r>
              <a:rPr lang="zh-CN" altLang="en-US" dirty="0"/>
              <a:t>隔离性 </a:t>
            </a:r>
            <a:r>
              <a:rPr lang="en-US" altLang="zh-CN" dirty="0"/>
              <a:t>(Isolation), </a:t>
            </a:r>
            <a:r>
              <a:rPr lang="zh-CN" altLang="en-US" dirty="0"/>
              <a:t>持久性 </a:t>
            </a:r>
            <a:r>
              <a:rPr lang="en-US" altLang="zh-CN" dirty="0"/>
              <a:t>(Durability).</a:t>
            </a:r>
          </a:p>
          <a:p>
            <a:r>
              <a:rPr lang="zh-CN" altLang="en-US" dirty="0"/>
              <a:t>原子性</a:t>
            </a:r>
            <a:r>
              <a:rPr lang="en-US" altLang="zh-CN" dirty="0"/>
              <a:t>: </a:t>
            </a:r>
            <a:r>
              <a:rPr lang="zh-CN" altLang="en-US" dirty="0"/>
              <a:t>就是把多个写操作纳入一个原子事务</a:t>
            </a:r>
            <a:r>
              <a:rPr lang="en-US" altLang="zh-CN" dirty="0"/>
              <a:t>, </a:t>
            </a:r>
            <a:r>
              <a:rPr lang="zh-CN" altLang="en-US" dirty="0"/>
              <a:t>在出错时中止事务</a:t>
            </a:r>
            <a:r>
              <a:rPr lang="en-US" altLang="zh-CN" dirty="0"/>
              <a:t>, </a:t>
            </a:r>
            <a:r>
              <a:rPr lang="zh-CN" altLang="en-US" dirty="0"/>
              <a:t>并将完成的全部丢弃</a:t>
            </a:r>
            <a:r>
              <a:rPr lang="en-US" altLang="zh-CN" dirty="0"/>
              <a:t>. (</a:t>
            </a:r>
            <a:r>
              <a:rPr lang="zh-CN" altLang="en-US" dirty="0"/>
              <a:t>可中止性</a:t>
            </a:r>
            <a:r>
              <a:rPr lang="en-US" altLang="zh-CN" dirty="0"/>
              <a:t>)</a:t>
            </a:r>
          </a:p>
          <a:p>
            <a:r>
              <a:rPr lang="zh-CN" altLang="en-US" dirty="0"/>
              <a:t>一致性</a:t>
            </a:r>
            <a:r>
              <a:rPr lang="en-US" altLang="zh-CN" dirty="0"/>
              <a:t>: </a:t>
            </a:r>
            <a:r>
              <a:rPr lang="zh-CN" altLang="en-US" dirty="0"/>
              <a:t>从应用层面指数据有一个预期的有效状态</a:t>
            </a:r>
            <a:r>
              <a:rPr lang="en-US" altLang="zh-CN" dirty="0"/>
              <a:t>.</a:t>
            </a:r>
          </a:p>
          <a:p>
            <a:r>
              <a:rPr lang="zh-CN" altLang="en-US" dirty="0"/>
              <a:t>持久性</a:t>
            </a:r>
            <a:r>
              <a:rPr lang="en-US" altLang="zh-CN" dirty="0"/>
              <a:t>: </a:t>
            </a:r>
            <a:r>
              <a:rPr lang="zh-CN" altLang="en-US" dirty="0"/>
              <a:t>事务一旦提交成功</a:t>
            </a:r>
            <a:r>
              <a:rPr lang="en-US" altLang="zh-CN" dirty="0"/>
              <a:t>, </a:t>
            </a:r>
            <a:r>
              <a:rPr lang="zh-CN" altLang="en-US" dirty="0"/>
              <a:t>就永久生效</a:t>
            </a:r>
            <a:r>
              <a:rPr lang="en-US" altLang="zh-CN" dirty="0"/>
              <a:t>, </a:t>
            </a:r>
            <a:r>
              <a:rPr lang="zh-CN" altLang="en-US" dirty="0"/>
              <a:t>不会消失</a:t>
            </a:r>
            <a:r>
              <a:rPr lang="en-US" altLang="zh-CN" dirty="0"/>
              <a:t>, </a:t>
            </a:r>
            <a:r>
              <a:rPr lang="zh-CN" altLang="en-US" dirty="0"/>
              <a:t>即使断电或数据库奔溃</a:t>
            </a:r>
            <a:r>
              <a:rPr lang="en-US" altLang="zh-CN" dirty="0"/>
              <a:t>.</a:t>
            </a:r>
            <a:endParaRPr lang="zh-CN" altLang="en-US" dirty="0"/>
          </a:p>
        </p:txBody>
      </p:sp>
    </p:spTree>
    <p:extLst>
      <p:ext uri="{BB962C8B-B14F-4D97-AF65-F5344CB8AC3E}">
        <p14:creationId xmlns:p14="http://schemas.microsoft.com/office/powerpoint/2010/main" val="2558474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75268" y="709195"/>
            <a:ext cx="10533935" cy="2308324"/>
          </a:xfrm>
          <a:prstGeom prst="rect">
            <a:avLst/>
          </a:prstGeom>
          <a:noFill/>
        </p:spPr>
        <p:txBody>
          <a:bodyPr wrap="square" rtlCol="0">
            <a:spAutoFit/>
          </a:bodyPr>
          <a:lstStyle/>
          <a:p>
            <a:r>
              <a:rPr lang="zh-CN" altLang="en-US" dirty="0"/>
              <a:t>隔离性是指并发执行的多个事务相互隔离</a:t>
            </a:r>
            <a:r>
              <a:rPr lang="en-US" altLang="zh-CN" dirty="0"/>
              <a:t>, </a:t>
            </a:r>
            <a:r>
              <a:rPr lang="zh-CN" altLang="en-US" dirty="0"/>
              <a:t>每一个事务就像是唯一运行的一样</a:t>
            </a:r>
            <a:r>
              <a:rPr lang="en-US" altLang="zh-CN" dirty="0"/>
              <a:t>, </a:t>
            </a:r>
            <a:r>
              <a:rPr lang="zh-CN" altLang="en-US" dirty="0"/>
              <a:t>防止相互影响</a:t>
            </a:r>
            <a:r>
              <a:rPr lang="en-US" altLang="zh-CN" dirty="0"/>
              <a:t>.</a:t>
            </a:r>
          </a:p>
          <a:p>
            <a:r>
              <a:rPr lang="zh-CN" altLang="en-US" dirty="0"/>
              <a:t>隔离级别从弱到强也有很多种</a:t>
            </a:r>
            <a:r>
              <a:rPr lang="en-US" altLang="zh-CN" dirty="0"/>
              <a:t>:</a:t>
            </a:r>
          </a:p>
          <a:p>
            <a:pPr marL="285750" indent="-285750">
              <a:buFontTx/>
              <a:buChar char="-"/>
            </a:pPr>
            <a:r>
              <a:rPr lang="zh-CN" altLang="en-US" dirty="0"/>
              <a:t>读 </a:t>
            </a:r>
            <a:r>
              <a:rPr lang="en-US" altLang="zh-CN" dirty="0"/>
              <a:t>– </a:t>
            </a:r>
            <a:r>
              <a:rPr lang="zh-CN" altLang="en-US" dirty="0"/>
              <a:t>提交</a:t>
            </a:r>
            <a:r>
              <a:rPr lang="en-US" altLang="zh-CN" dirty="0"/>
              <a:t>: </a:t>
            </a:r>
            <a:r>
              <a:rPr lang="zh-CN" altLang="en-US" dirty="0"/>
              <a:t>防止脏读和脏写</a:t>
            </a:r>
            <a:r>
              <a:rPr lang="en-US" altLang="zh-CN" dirty="0"/>
              <a:t>.</a:t>
            </a:r>
          </a:p>
          <a:p>
            <a:pPr marL="285750" indent="-285750">
              <a:buFontTx/>
              <a:buChar char="-"/>
            </a:pPr>
            <a:r>
              <a:rPr lang="zh-CN" altLang="en-US" dirty="0"/>
              <a:t>可重复读</a:t>
            </a:r>
            <a:r>
              <a:rPr lang="en-US" altLang="zh-CN" dirty="0"/>
              <a:t>: </a:t>
            </a:r>
            <a:r>
              <a:rPr lang="zh-CN" altLang="en-US" dirty="0"/>
              <a:t>防止读倾斜</a:t>
            </a:r>
            <a:r>
              <a:rPr lang="en-US" altLang="zh-CN" dirty="0"/>
              <a:t>.</a:t>
            </a:r>
          </a:p>
          <a:p>
            <a:pPr marL="285750" indent="-285750">
              <a:buFontTx/>
              <a:buChar char="-"/>
            </a:pPr>
            <a:r>
              <a:rPr lang="zh-CN" altLang="en-US" dirty="0"/>
              <a:t>串行化</a:t>
            </a:r>
            <a:r>
              <a:rPr lang="en-US" altLang="zh-CN" dirty="0"/>
              <a:t>: </a:t>
            </a:r>
            <a:r>
              <a:rPr lang="zh-CN" altLang="en-US" dirty="0"/>
              <a:t>最高隔离级别</a:t>
            </a:r>
            <a:r>
              <a:rPr lang="en-US" altLang="zh-CN" dirty="0"/>
              <a:t>, </a:t>
            </a:r>
            <a:r>
              <a:rPr lang="zh-CN" altLang="en-US" dirty="0"/>
              <a:t>可防止所有可能的竞争条件</a:t>
            </a:r>
            <a:r>
              <a:rPr lang="en-US" altLang="zh-CN" dirty="0"/>
              <a:t>, </a:t>
            </a:r>
            <a:r>
              <a:rPr lang="zh-CN" altLang="en-US" dirty="0"/>
              <a:t>确保所有情况下的表现都符合预期</a:t>
            </a:r>
            <a:r>
              <a:rPr lang="en-US" altLang="zh-CN" dirty="0"/>
              <a:t>.</a:t>
            </a:r>
          </a:p>
          <a:p>
            <a:pPr marL="742950" lvl="1" indent="-285750">
              <a:buFontTx/>
              <a:buChar char="-"/>
            </a:pPr>
            <a:r>
              <a:rPr lang="zh-CN" altLang="en-US" dirty="0"/>
              <a:t>实际串行执行</a:t>
            </a:r>
            <a:r>
              <a:rPr lang="en-US" altLang="zh-CN" dirty="0"/>
              <a:t>: </a:t>
            </a:r>
            <a:r>
              <a:rPr lang="zh-CN" altLang="en-US" dirty="0"/>
              <a:t>存储过程</a:t>
            </a:r>
            <a:endParaRPr lang="en-US" altLang="zh-CN" dirty="0"/>
          </a:p>
          <a:p>
            <a:pPr marL="742950" lvl="1" indent="-285750">
              <a:buFontTx/>
              <a:buChar char="-"/>
            </a:pPr>
            <a:r>
              <a:rPr lang="zh-CN" altLang="en-US" dirty="0"/>
              <a:t>两阶段加锁</a:t>
            </a:r>
            <a:r>
              <a:rPr lang="en-US" altLang="zh-CN" dirty="0"/>
              <a:t>: </a:t>
            </a:r>
            <a:r>
              <a:rPr lang="zh-CN" altLang="en-US" dirty="0"/>
              <a:t>如果事务要读取对象</a:t>
            </a:r>
            <a:r>
              <a:rPr lang="en-US" altLang="zh-CN" dirty="0"/>
              <a:t>, </a:t>
            </a:r>
            <a:r>
              <a:rPr lang="zh-CN" altLang="en-US" dirty="0"/>
              <a:t>以共享模式获取锁</a:t>
            </a:r>
            <a:r>
              <a:rPr lang="en-US" altLang="zh-CN" dirty="0"/>
              <a:t>. </a:t>
            </a:r>
            <a:r>
              <a:rPr lang="zh-CN" altLang="en-US" dirty="0"/>
              <a:t>如果事务要修改对象</a:t>
            </a:r>
            <a:r>
              <a:rPr lang="en-US" altLang="zh-CN" dirty="0"/>
              <a:t>, </a:t>
            </a:r>
            <a:r>
              <a:rPr lang="zh-CN" altLang="en-US" dirty="0"/>
              <a:t>以独占模式获取锁</a:t>
            </a:r>
            <a:r>
              <a:rPr lang="en-US" altLang="zh-CN" dirty="0"/>
              <a:t>.</a:t>
            </a:r>
          </a:p>
          <a:p>
            <a:pPr marL="742950" lvl="1" indent="-285750">
              <a:buFontTx/>
              <a:buChar char="-"/>
            </a:pPr>
            <a:r>
              <a:rPr lang="zh-CN" altLang="en-US" dirty="0"/>
              <a:t>可串行化的快照隔离</a:t>
            </a:r>
            <a:r>
              <a:rPr lang="en-US" altLang="zh-CN" dirty="0"/>
              <a:t>: </a:t>
            </a:r>
            <a:r>
              <a:rPr lang="zh-CN" altLang="en-US" dirty="0"/>
              <a:t>乐观锁控制</a:t>
            </a:r>
            <a:r>
              <a:rPr lang="en-US" altLang="zh-CN" dirty="0"/>
              <a:t>.</a:t>
            </a:r>
          </a:p>
        </p:txBody>
      </p:sp>
      <p:sp>
        <p:nvSpPr>
          <p:cNvPr id="5" name="矩形 4"/>
          <p:cNvSpPr/>
          <p:nvPr/>
        </p:nvSpPr>
        <p:spPr>
          <a:xfrm>
            <a:off x="1075268" y="3685138"/>
            <a:ext cx="10100732" cy="268754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695492" y="437690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695492" y="5020959"/>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695492" y="566634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230094" y="4376903"/>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460682" y="4376903"/>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5049078" y="5020958"/>
            <a:ext cx="394989"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5444067" y="4375579"/>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3718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46166" y="2726422"/>
            <a:ext cx="3416320" cy="646331"/>
          </a:xfrm>
          <a:prstGeom prst="rect">
            <a:avLst/>
          </a:prstGeom>
          <a:noFill/>
        </p:spPr>
        <p:txBody>
          <a:bodyPr wrap="none" rtlCol="0">
            <a:spAutoFit/>
          </a:bodyPr>
          <a:lstStyle/>
          <a:p>
            <a:r>
              <a:rPr lang="zh-CN" altLang="en-US" sz="3600" dirty="0"/>
              <a:t>多节点数据系统</a:t>
            </a:r>
          </a:p>
        </p:txBody>
      </p:sp>
      <p:sp>
        <p:nvSpPr>
          <p:cNvPr id="5" name="矩形 4"/>
          <p:cNvSpPr/>
          <p:nvPr/>
        </p:nvSpPr>
        <p:spPr>
          <a:xfrm>
            <a:off x="4565671" y="4202547"/>
            <a:ext cx="3177309" cy="369332"/>
          </a:xfrm>
          <a:prstGeom prst="rect">
            <a:avLst/>
          </a:prstGeom>
        </p:spPr>
        <p:txBody>
          <a:bodyPr wrap="square">
            <a:spAutoFit/>
          </a:bodyPr>
          <a:lstStyle/>
          <a:p>
            <a:r>
              <a:rPr lang="zh-CN" altLang="en-US" dirty="0"/>
              <a:t>探讨多</a:t>
            </a:r>
            <a:r>
              <a:rPr lang="zh-CN" altLang="en-US" baseline="0" dirty="0"/>
              <a:t>节点数据系统的情况</a:t>
            </a:r>
            <a:endParaRPr lang="zh-CN" altLang="en-US" dirty="0"/>
          </a:p>
        </p:txBody>
      </p:sp>
    </p:spTree>
    <p:extLst>
      <p:ext uri="{BB962C8B-B14F-4D97-AF65-F5344CB8AC3E}">
        <p14:creationId xmlns:p14="http://schemas.microsoft.com/office/powerpoint/2010/main" val="1821177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11030" y="528452"/>
            <a:ext cx="10581644" cy="1323439"/>
          </a:xfrm>
          <a:prstGeom prst="rect">
            <a:avLst/>
          </a:prstGeom>
          <a:noFill/>
        </p:spPr>
        <p:txBody>
          <a:bodyPr wrap="square" rtlCol="0">
            <a:spAutoFit/>
          </a:bodyPr>
          <a:lstStyle/>
          <a:p>
            <a:r>
              <a:rPr lang="zh-CN" altLang="en-US" sz="2000" dirty="0"/>
              <a:t>单节点由于存在单点问题</a:t>
            </a:r>
            <a:r>
              <a:rPr lang="en-US" altLang="zh-CN" sz="2000" dirty="0"/>
              <a:t>, </a:t>
            </a:r>
            <a:r>
              <a:rPr lang="zh-CN" altLang="en-US" sz="2000" dirty="0"/>
              <a:t>需要将数据进行复制</a:t>
            </a:r>
            <a:r>
              <a:rPr lang="en-US" altLang="zh-CN" sz="2000" dirty="0"/>
              <a:t>, </a:t>
            </a:r>
            <a:r>
              <a:rPr lang="zh-CN" altLang="en-US" sz="2000" dirty="0"/>
              <a:t>保存在多个节点上</a:t>
            </a:r>
            <a:r>
              <a:rPr lang="en-US" altLang="zh-CN" sz="2000" dirty="0"/>
              <a:t>.</a:t>
            </a:r>
            <a:r>
              <a:rPr lang="zh-CN" altLang="en-US" sz="2000" dirty="0"/>
              <a:t> 解决以下问题</a:t>
            </a:r>
            <a:r>
              <a:rPr lang="en-US" altLang="zh-CN" sz="2000" dirty="0"/>
              <a:t>:</a:t>
            </a:r>
          </a:p>
          <a:p>
            <a:pPr marL="342900" indent="-342900">
              <a:buFontTx/>
              <a:buChar char="-"/>
            </a:pPr>
            <a:r>
              <a:rPr lang="zh-CN" altLang="en-US" sz="2000" dirty="0"/>
              <a:t>当部分组件出现故障</a:t>
            </a:r>
            <a:r>
              <a:rPr lang="en-US" altLang="zh-CN" sz="2000" dirty="0"/>
              <a:t>, </a:t>
            </a:r>
            <a:r>
              <a:rPr lang="zh-CN" altLang="en-US" sz="2000" dirty="0"/>
              <a:t>系统依然可以继续工作</a:t>
            </a:r>
            <a:r>
              <a:rPr lang="en-US" altLang="zh-CN" sz="2000" dirty="0"/>
              <a:t>, </a:t>
            </a:r>
            <a:r>
              <a:rPr lang="zh-CN" altLang="en-US" sz="2000" dirty="0"/>
              <a:t>提高可用性</a:t>
            </a:r>
            <a:r>
              <a:rPr lang="en-US" altLang="zh-CN" sz="2000" dirty="0"/>
              <a:t>.</a:t>
            </a:r>
          </a:p>
          <a:p>
            <a:pPr marL="342900" indent="-342900">
              <a:buFontTx/>
              <a:buChar char="-"/>
            </a:pPr>
            <a:r>
              <a:rPr lang="zh-CN" altLang="en-US" sz="2000" dirty="0"/>
              <a:t>使数据在地理位置上更接近用户</a:t>
            </a:r>
            <a:r>
              <a:rPr lang="en-US" altLang="zh-CN" sz="2000" dirty="0"/>
              <a:t>, </a:t>
            </a:r>
            <a:r>
              <a:rPr lang="zh-CN" altLang="en-US" sz="2000" dirty="0"/>
              <a:t>降低访问延迟</a:t>
            </a:r>
            <a:r>
              <a:rPr lang="en-US" altLang="zh-CN" sz="2000" dirty="0"/>
              <a:t>.</a:t>
            </a:r>
          </a:p>
          <a:p>
            <a:pPr marL="342900" indent="-342900">
              <a:buFontTx/>
              <a:buChar char="-"/>
            </a:pPr>
            <a:r>
              <a:rPr lang="zh-CN" altLang="en-US" sz="2000" dirty="0"/>
              <a:t>多台机器提供服务</a:t>
            </a:r>
            <a:r>
              <a:rPr lang="en-US" altLang="zh-CN" sz="2000" dirty="0"/>
              <a:t>, </a:t>
            </a:r>
            <a:r>
              <a:rPr lang="zh-CN" altLang="en-US" sz="2000" dirty="0"/>
              <a:t>提高吞吐量</a:t>
            </a:r>
            <a:r>
              <a:rPr lang="en-US" altLang="zh-CN" sz="2000" dirty="0"/>
              <a:t>.</a:t>
            </a:r>
          </a:p>
        </p:txBody>
      </p:sp>
      <p:sp>
        <p:nvSpPr>
          <p:cNvPr id="5" name="文本框 4"/>
          <p:cNvSpPr txBox="1"/>
          <p:nvPr/>
        </p:nvSpPr>
        <p:spPr>
          <a:xfrm>
            <a:off x="811030" y="2043983"/>
            <a:ext cx="10581644" cy="1323439"/>
          </a:xfrm>
          <a:prstGeom prst="rect">
            <a:avLst/>
          </a:prstGeom>
          <a:noFill/>
        </p:spPr>
        <p:txBody>
          <a:bodyPr wrap="square" rtlCol="0">
            <a:spAutoFit/>
          </a:bodyPr>
          <a:lstStyle/>
          <a:p>
            <a:r>
              <a:rPr lang="zh-CN" altLang="en-US" sz="2000" dirty="0"/>
              <a:t>复制方案主要有三种</a:t>
            </a:r>
            <a:r>
              <a:rPr lang="en-US" altLang="zh-CN" sz="2000" dirty="0"/>
              <a:t>:</a:t>
            </a:r>
          </a:p>
          <a:p>
            <a:pPr marL="342900" indent="-342900">
              <a:buFontTx/>
              <a:buChar char="-"/>
            </a:pPr>
            <a:r>
              <a:rPr lang="zh-CN" altLang="en-US" sz="2000" dirty="0"/>
              <a:t>多主节点复制</a:t>
            </a:r>
            <a:r>
              <a:rPr lang="en-US" altLang="zh-CN" sz="2000" dirty="0"/>
              <a:t>: </a:t>
            </a:r>
            <a:r>
              <a:rPr lang="zh-CN" altLang="en-US" sz="2000" dirty="0"/>
              <a:t>用于多数据中心</a:t>
            </a:r>
            <a:r>
              <a:rPr lang="en-US" altLang="zh-CN" sz="2000" dirty="0"/>
              <a:t>.</a:t>
            </a:r>
          </a:p>
          <a:p>
            <a:pPr marL="342900" indent="-342900">
              <a:buFontTx/>
              <a:buChar char="-"/>
            </a:pPr>
            <a:r>
              <a:rPr lang="zh-CN" altLang="en-US" sz="2000" dirty="0"/>
              <a:t>无主节点复制</a:t>
            </a:r>
            <a:r>
              <a:rPr lang="en-US" altLang="zh-CN" sz="2000" dirty="0"/>
              <a:t>: </a:t>
            </a:r>
            <a:r>
              <a:rPr lang="zh-CN" altLang="en-US" sz="2000" dirty="0"/>
              <a:t>另一种思路</a:t>
            </a:r>
            <a:r>
              <a:rPr lang="en-US" altLang="zh-CN" sz="2000" dirty="0"/>
              <a:t>, Dynamo, Cassandra.</a:t>
            </a:r>
          </a:p>
          <a:p>
            <a:pPr marL="342900" indent="-342900">
              <a:buFontTx/>
              <a:buChar char="-"/>
            </a:pPr>
            <a:r>
              <a:rPr lang="zh-CN" altLang="en-US" sz="2000" dirty="0"/>
              <a:t>主从复制</a:t>
            </a:r>
            <a:r>
              <a:rPr lang="en-US" altLang="zh-CN" sz="2000" dirty="0"/>
              <a:t>: </a:t>
            </a:r>
            <a:r>
              <a:rPr lang="zh-CN" altLang="en-US" sz="2000" dirty="0"/>
              <a:t>对于每一笔写入</a:t>
            </a:r>
            <a:r>
              <a:rPr lang="en-US" altLang="zh-CN" sz="2000" dirty="0"/>
              <a:t>, </a:t>
            </a:r>
            <a:r>
              <a:rPr lang="zh-CN" altLang="en-US" sz="2000" dirty="0"/>
              <a:t>所有副本都随之更新</a:t>
            </a:r>
            <a:r>
              <a:rPr lang="en-US" altLang="zh-CN" sz="2000" dirty="0"/>
              <a:t>.</a:t>
            </a:r>
          </a:p>
        </p:txBody>
      </p:sp>
      <p:sp>
        <p:nvSpPr>
          <p:cNvPr id="43" name="矩形 42"/>
          <p:cNvSpPr/>
          <p:nvPr/>
        </p:nvSpPr>
        <p:spPr>
          <a:xfrm>
            <a:off x="811031" y="3959750"/>
            <a:ext cx="9382542" cy="2308362"/>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987825" y="4870794"/>
            <a:ext cx="675860" cy="486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磁盘 44"/>
          <p:cNvSpPr/>
          <p:nvPr/>
        </p:nvSpPr>
        <p:spPr>
          <a:xfrm>
            <a:off x="3840480" y="4747550"/>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磁盘 45"/>
          <p:cNvSpPr/>
          <p:nvPr/>
        </p:nvSpPr>
        <p:spPr>
          <a:xfrm>
            <a:off x="6205219" y="4216138"/>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磁盘 46"/>
          <p:cNvSpPr/>
          <p:nvPr/>
        </p:nvSpPr>
        <p:spPr>
          <a:xfrm>
            <a:off x="6205219" y="5247341"/>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00605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11029" y="853368"/>
            <a:ext cx="9890837" cy="2827867"/>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2431253" y="150895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431253" y="215300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431253" y="275605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65855" y="1508952"/>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033804" y="151943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622200" y="2153007"/>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575539" y="1507627"/>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420397" y="334872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941509" y="2164537"/>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511799" y="2757203"/>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837766" y="2148774"/>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11028" y="4131289"/>
            <a:ext cx="9890837" cy="2246769"/>
          </a:xfrm>
          <a:prstGeom prst="rect">
            <a:avLst/>
          </a:prstGeom>
          <a:noFill/>
        </p:spPr>
        <p:txBody>
          <a:bodyPr wrap="square" rtlCol="0">
            <a:spAutoFit/>
          </a:bodyPr>
          <a:lstStyle/>
          <a:p>
            <a:r>
              <a:rPr lang="zh-CN" altLang="en-US" sz="2000" dirty="0"/>
              <a:t>同步复制</a:t>
            </a:r>
            <a:r>
              <a:rPr lang="en-US" altLang="zh-CN" sz="2000" dirty="0"/>
              <a:t>:</a:t>
            </a:r>
          </a:p>
          <a:p>
            <a:pPr marL="342900" indent="-342900">
              <a:buFontTx/>
              <a:buChar char="-"/>
            </a:pPr>
            <a:r>
              <a:rPr lang="zh-CN" altLang="en-US" sz="2000" dirty="0"/>
              <a:t>优点</a:t>
            </a:r>
            <a:r>
              <a:rPr lang="en-US" altLang="zh-CN" sz="2000" dirty="0"/>
              <a:t>: </a:t>
            </a:r>
            <a:r>
              <a:rPr lang="zh-CN" altLang="en-US" sz="2000" dirty="0"/>
              <a:t>一旦向用户确认</a:t>
            </a:r>
            <a:r>
              <a:rPr lang="en-US" altLang="zh-CN" sz="2000" dirty="0"/>
              <a:t>, </a:t>
            </a:r>
            <a:r>
              <a:rPr lang="zh-CN" altLang="en-US" sz="2000" dirty="0"/>
              <a:t>所有节点数据都已处于最新版本</a:t>
            </a:r>
            <a:r>
              <a:rPr lang="en-US" altLang="zh-CN" sz="2000" dirty="0"/>
              <a:t>.</a:t>
            </a:r>
          </a:p>
          <a:p>
            <a:pPr marL="342900" indent="-342900">
              <a:buFontTx/>
              <a:buChar char="-"/>
            </a:pPr>
            <a:r>
              <a:rPr lang="zh-CN" altLang="en-US" sz="2000" dirty="0"/>
              <a:t>缺点</a:t>
            </a:r>
            <a:r>
              <a:rPr lang="en-US" altLang="zh-CN" sz="2000" dirty="0"/>
              <a:t>: </a:t>
            </a:r>
            <a:r>
              <a:rPr lang="zh-CN" altLang="en-US" sz="2000" dirty="0"/>
              <a:t>如果同步的从节点无法完成确认</a:t>
            </a:r>
            <a:r>
              <a:rPr lang="en-US" altLang="zh-CN" sz="2000" dirty="0"/>
              <a:t>, </a:t>
            </a:r>
            <a:r>
              <a:rPr lang="zh-CN" altLang="en-US" sz="2000" dirty="0"/>
              <a:t>写入就无法成功</a:t>
            </a:r>
            <a:r>
              <a:rPr lang="en-US" altLang="zh-CN" sz="2000" dirty="0"/>
              <a:t>, </a:t>
            </a:r>
            <a:r>
              <a:rPr lang="zh-CN" altLang="en-US" sz="2000" dirty="0"/>
              <a:t>一直阻塞</a:t>
            </a:r>
            <a:r>
              <a:rPr lang="en-US" altLang="zh-CN" sz="2000" dirty="0"/>
              <a:t>.</a:t>
            </a:r>
          </a:p>
          <a:p>
            <a:r>
              <a:rPr lang="zh-CN" altLang="en-US" sz="2000" dirty="0"/>
              <a:t>异步复制</a:t>
            </a:r>
            <a:r>
              <a:rPr lang="en-US" altLang="zh-CN" sz="2000" dirty="0"/>
              <a:t>:</a:t>
            </a:r>
          </a:p>
          <a:p>
            <a:pPr marL="342900" indent="-342900">
              <a:buFontTx/>
              <a:buChar char="-"/>
            </a:pPr>
            <a:r>
              <a:rPr lang="zh-CN" altLang="en-US" sz="2000" dirty="0"/>
              <a:t>优点</a:t>
            </a:r>
            <a:r>
              <a:rPr lang="en-US" altLang="zh-CN" sz="2000" dirty="0"/>
              <a:t>: </a:t>
            </a:r>
            <a:r>
              <a:rPr lang="zh-CN" altLang="en-US" sz="2000" dirty="0"/>
              <a:t>主节点可以持续相应新的请求而不受从节点约束</a:t>
            </a:r>
            <a:r>
              <a:rPr lang="en-US" altLang="zh-CN" sz="2000" dirty="0"/>
              <a:t>, </a:t>
            </a:r>
            <a:r>
              <a:rPr lang="zh-CN" altLang="en-US" sz="2000" dirty="0"/>
              <a:t>吞吐性能好</a:t>
            </a:r>
            <a:r>
              <a:rPr lang="en-US" altLang="zh-CN" sz="2000" dirty="0"/>
              <a:t>.</a:t>
            </a:r>
          </a:p>
          <a:p>
            <a:pPr marL="342900" indent="-342900">
              <a:buFontTx/>
              <a:buChar char="-"/>
            </a:pPr>
            <a:r>
              <a:rPr lang="zh-CN" altLang="en-US" sz="2000" dirty="0"/>
              <a:t>缺点</a:t>
            </a:r>
            <a:r>
              <a:rPr lang="en-US" altLang="zh-CN" sz="2000" dirty="0"/>
              <a:t>: </a:t>
            </a:r>
            <a:r>
              <a:rPr lang="zh-CN" altLang="en-US" sz="2000" dirty="0"/>
              <a:t>如果主节点发生失败</a:t>
            </a:r>
            <a:r>
              <a:rPr lang="en-US" altLang="zh-CN" sz="2000" dirty="0"/>
              <a:t>, </a:t>
            </a:r>
            <a:r>
              <a:rPr lang="zh-CN" altLang="en-US" sz="2000" dirty="0"/>
              <a:t>尚未复制到从节点的数据就会丢失</a:t>
            </a:r>
            <a:r>
              <a:rPr lang="en-US" altLang="zh-CN" sz="2000" dirty="0"/>
              <a:t>.</a:t>
            </a:r>
          </a:p>
          <a:p>
            <a:r>
              <a:rPr lang="zh-CN" altLang="en-US" sz="2000" dirty="0"/>
              <a:t>半同步复制</a:t>
            </a:r>
            <a:r>
              <a:rPr lang="en-US" altLang="zh-CN" sz="2000" dirty="0"/>
              <a:t>:</a:t>
            </a:r>
          </a:p>
        </p:txBody>
      </p:sp>
    </p:spTree>
    <p:extLst>
      <p:ext uri="{BB962C8B-B14F-4D97-AF65-F5344CB8AC3E}">
        <p14:creationId xmlns:p14="http://schemas.microsoft.com/office/powerpoint/2010/main" val="1435686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01859" y="751984"/>
            <a:ext cx="9890837" cy="3477875"/>
          </a:xfrm>
          <a:prstGeom prst="rect">
            <a:avLst/>
          </a:prstGeom>
          <a:noFill/>
        </p:spPr>
        <p:txBody>
          <a:bodyPr wrap="square" rtlCol="0">
            <a:spAutoFit/>
          </a:bodyPr>
          <a:lstStyle/>
          <a:p>
            <a:r>
              <a:rPr lang="zh-CN" altLang="en-US" sz="2000" dirty="0"/>
              <a:t>遇到的挑战</a:t>
            </a:r>
            <a:r>
              <a:rPr lang="en-US" altLang="zh-CN" sz="2000" dirty="0"/>
              <a:t>:</a:t>
            </a:r>
          </a:p>
          <a:p>
            <a:pPr marL="342900" indent="-342900">
              <a:buFontTx/>
              <a:buChar char="-"/>
            </a:pPr>
            <a:r>
              <a:rPr lang="zh-CN" altLang="en-US" sz="2000" dirty="0"/>
              <a:t>复制滞后问题</a:t>
            </a:r>
            <a:r>
              <a:rPr lang="en-US" altLang="zh-CN" sz="2000" dirty="0"/>
              <a:t>:</a:t>
            </a:r>
          </a:p>
          <a:p>
            <a:pPr marL="800100" lvl="1" indent="-342900">
              <a:buFontTx/>
              <a:buChar char="-"/>
            </a:pPr>
            <a:r>
              <a:rPr lang="zh-CN" altLang="en-US" sz="2000" dirty="0"/>
              <a:t>读自己的写</a:t>
            </a:r>
            <a:endParaRPr lang="en-US" altLang="zh-CN" sz="2000" dirty="0"/>
          </a:p>
          <a:p>
            <a:pPr marL="800100" lvl="1" indent="-342900">
              <a:buFontTx/>
              <a:buChar char="-"/>
            </a:pPr>
            <a:r>
              <a:rPr lang="zh-CN" altLang="en-US" sz="2000" dirty="0"/>
              <a:t>单调读</a:t>
            </a:r>
            <a:endParaRPr lang="en-US" altLang="zh-CN" sz="2000" dirty="0"/>
          </a:p>
          <a:p>
            <a:pPr marL="800100" lvl="1" indent="-342900">
              <a:buFontTx/>
              <a:buChar char="-"/>
            </a:pPr>
            <a:r>
              <a:rPr lang="zh-CN" altLang="en-US" sz="2000" dirty="0"/>
              <a:t>前缀一致读</a:t>
            </a:r>
            <a:endParaRPr lang="en-US" altLang="zh-CN" sz="2000" dirty="0"/>
          </a:p>
          <a:p>
            <a:pPr marL="342900" indent="-342900">
              <a:buFontTx/>
              <a:buChar char="-"/>
            </a:pPr>
            <a:r>
              <a:rPr lang="zh-CN" altLang="en-US" sz="2000" dirty="0"/>
              <a:t>从节点失效</a:t>
            </a:r>
            <a:r>
              <a:rPr lang="en-US" altLang="zh-CN" sz="2000" dirty="0"/>
              <a:t>: </a:t>
            </a:r>
            <a:r>
              <a:rPr lang="zh-CN" altLang="en-US" sz="2000" dirty="0"/>
              <a:t>追赶式恢复</a:t>
            </a:r>
            <a:endParaRPr lang="en-US" altLang="zh-CN" sz="2000" dirty="0"/>
          </a:p>
          <a:p>
            <a:pPr marL="342900" indent="-342900">
              <a:buFontTx/>
              <a:buChar char="-"/>
            </a:pPr>
            <a:r>
              <a:rPr lang="zh-CN" altLang="en-US" sz="2000" dirty="0"/>
              <a:t>主节点失效</a:t>
            </a:r>
            <a:r>
              <a:rPr lang="en-US" altLang="zh-CN" sz="2000" dirty="0"/>
              <a:t>: </a:t>
            </a:r>
            <a:r>
              <a:rPr lang="zh-CN" altLang="en-US" sz="2000" dirty="0"/>
              <a:t>节点切换</a:t>
            </a:r>
            <a:endParaRPr lang="en-US" altLang="zh-CN" sz="2000" dirty="0"/>
          </a:p>
          <a:p>
            <a:pPr marL="800100" lvl="1" indent="-342900">
              <a:buFontTx/>
              <a:buChar char="-"/>
            </a:pPr>
            <a:r>
              <a:rPr lang="zh-CN" altLang="en-US" sz="2000" dirty="0"/>
              <a:t>确认主节点失效</a:t>
            </a:r>
            <a:r>
              <a:rPr lang="en-US" altLang="zh-CN" sz="2000" dirty="0"/>
              <a:t>.</a:t>
            </a:r>
          </a:p>
          <a:p>
            <a:pPr marL="800100" lvl="1" indent="-342900">
              <a:buFontTx/>
              <a:buChar char="-"/>
            </a:pPr>
            <a:r>
              <a:rPr lang="zh-CN" altLang="en-US" sz="2000" dirty="0"/>
              <a:t>选举新的主节点</a:t>
            </a:r>
            <a:r>
              <a:rPr lang="en-US" altLang="zh-CN" sz="2000" dirty="0"/>
              <a:t>.</a:t>
            </a:r>
          </a:p>
          <a:p>
            <a:pPr marL="342900" indent="-342900">
              <a:buFontTx/>
              <a:buChar char="-"/>
            </a:pPr>
            <a:r>
              <a:rPr lang="zh-CN" altLang="en-US" sz="2000" dirty="0"/>
              <a:t>检测失效超时时间</a:t>
            </a:r>
            <a:r>
              <a:rPr lang="en-US" altLang="zh-CN" sz="2000" dirty="0"/>
              <a:t>: </a:t>
            </a:r>
            <a:r>
              <a:rPr lang="zh-CN" altLang="en-US" sz="2000" dirty="0"/>
              <a:t>不好控制</a:t>
            </a:r>
            <a:r>
              <a:rPr lang="en-US" altLang="zh-CN" sz="2000" dirty="0"/>
              <a:t>.</a:t>
            </a:r>
          </a:p>
          <a:p>
            <a:pPr marL="342900" indent="-342900">
              <a:buFontTx/>
              <a:buChar char="-"/>
            </a:pPr>
            <a:r>
              <a:rPr lang="zh-CN" altLang="en-US" sz="2000" dirty="0"/>
              <a:t>脑裂</a:t>
            </a:r>
            <a:r>
              <a:rPr lang="en-US" altLang="zh-CN" sz="2000" dirty="0"/>
              <a:t>: </a:t>
            </a:r>
            <a:r>
              <a:rPr lang="zh-CN" altLang="en-US" sz="2000" dirty="0"/>
              <a:t>两个主节点都认为自己是主节点</a:t>
            </a:r>
            <a:r>
              <a:rPr lang="en-US" altLang="zh-CN" sz="2000" dirty="0"/>
              <a:t>.</a:t>
            </a:r>
          </a:p>
        </p:txBody>
      </p:sp>
      <p:sp>
        <p:nvSpPr>
          <p:cNvPr id="6" name="文本框 5"/>
          <p:cNvSpPr txBox="1"/>
          <p:nvPr/>
        </p:nvSpPr>
        <p:spPr>
          <a:xfrm>
            <a:off x="1001859" y="5175560"/>
            <a:ext cx="9890837" cy="400110"/>
          </a:xfrm>
          <a:prstGeom prst="rect">
            <a:avLst/>
          </a:prstGeom>
          <a:noFill/>
        </p:spPr>
        <p:txBody>
          <a:bodyPr wrap="square" rtlCol="0">
            <a:spAutoFit/>
          </a:bodyPr>
          <a:lstStyle/>
          <a:p>
            <a:r>
              <a:rPr lang="zh-CN" altLang="en-US" sz="2000" dirty="0"/>
              <a:t>如果将问题延伸到更通用的分布式系统中</a:t>
            </a:r>
            <a:r>
              <a:rPr lang="en-US" altLang="zh-CN" sz="2000" dirty="0"/>
              <a:t>, </a:t>
            </a:r>
            <a:r>
              <a:rPr lang="zh-CN" altLang="en-US" sz="2000" dirty="0"/>
              <a:t>会有更多问题需要面对</a:t>
            </a:r>
            <a:r>
              <a:rPr lang="en-US" altLang="zh-CN" sz="2000" dirty="0"/>
              <a:t>:</a:t>
            </a:r>
          </a:p>
        </p:txBody>
      </p:sp>
    </p:spTree>
    <p:extLst>
      <p:ext uri="{BB962C8B-B14F-4D97-AF65-F5344CB8AC3E}">
        <p14:creationId xmlns:p14="http://schemas.microsoft.com/office/powerpoint/2010/main" val="2009675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42938" y="739876"/>
            <a:ext cx="9890837" cy="2554545"/>
          </a:xfrm>
          <a:prstGeom prst="rect">
            <a:avLst/>
          </a:prstGeom>
          <a:noFill/>
        </p:spPr>
        <p:txBody>
          <a:bodyPr wrap="square" rtlCol="0">
            <a:spAutoFit/>
          </a:bodyPr>
          <a:lstStyle/>
          <a:p>
            <a:r>
              <a:rPr lang="zh-CN" altLang="en-US" sz="2000" dirty="0"/>
              <a:t>不可靠的网络</a:t>
            </a:r>
            <a:r>
              <a:rPr lang="en-US" altLang="zh-CN" sz="2000" dirty="0"/>
              <a:t>, </a:t>
            </a:r>
            <a:r>
              <a:rPr lang="zh-CN" altLang="en-US" sz="2000" dirty="0"/>
              <a:t>由于互联网为了充分利用资源</a:t>
            </a:r>
            <a:r>
              <a:rPr lang="en-US" altLang="zh-CN" sz="2000" dirty="0"/>
              <a:t>, </a:t>
            </a:r>
            <a:r>
              <a:rPr lang="zh-CN" altLang="en-US" sz="2000" dirty="0"/>
              <a:t>采用动态分配网络宽带的方式</a:t>
            </a:r>
            <a:r>
              <a:rPr lang="en-US" altLang="zh-CN" sz="2000" dirty="0"/>
              <a:t>, </a:t>
            </a:r>
            <a:r>
              <a:rPr lang="zh-CN" altLang="en-US" sz="2000" dirty="0"/>
              <a:t>请求会出现排队</a:t>
            </a:r>
            <a:r>
              <a:rPr lang="en-US" altLang="zh-CN" sz="2000" dirty="0"/>
              <a:t>, </a:t>
            </a:r>
            <a:r>
              <a:rPr lang="zh-CN" altLang="en-US" sz="2000" dirty="0"/>
              <a:t>响应超时等各种情况</a:t>
            </a:r>
            <a:r>
              <a:rPr lang="en-US" altLang="zh-CN" sz="2000" dirty="0"/>
              <a:t>.</a:t>
            </a:r>
          </a:p>
          <a:p>
            <a:pPr marL="342900" indent="-342900">
              <a:buFontTx/>
              <a:buChar char="-"/>
            </a:pPr>
            <a:r>
              <a:rPr lang="zh-CN" altLang="en-US" sz="2000" dirty="0"/>
              <a:t>请求可能已经丢失</a:t>
            </a:r>
            <a:r>
              <a:rPr lang="en-US" altLang="zh-CN" sz="2000" dirty="0"/>
              <a:t>.</a:t>
            </a:r>
          </a:p>
          <a:p>
            <a:pPr marL="342900" indent="-342900">
              <a:buFontTx/>
              <a:buChar char="-"/>
            </a:pPr>
            <a:r>
              <a:rPr lang="zh-CN" altLang="en-US" sz="2000" dirty="0"/>
              <a:t>请求可能正在队列中等待</a:t>
            </a:r>
            <a:r>
              <a:rPr lang="en-US" altLang="zh-CN" sz="2000" dirty="0"/>
              <a:t>, </a:t>
            </a:r>
            <a:r>
              <a:rPr lang="zh-CN" altLang="en-US" sz="2000" dirty="0"/>
              <a:t>无法马上发送</a:t>
            </a:r>
            <a:r>
              <a:rPr lang="en-US" altLang="zh-CN" sz="2000" dirty="0"/>
              <a:t>.</a:t>
            </a:r>
          </a:p>
          <a:p>
            <a:pPr marL="342900" indent="-342900">
              <a:buFontTx/>
              <a:buChar char="-"/>
            </a:pPr>
            <a:r>
              <a:rPr lang="zh-CN" altLang="en-US" sz="2000" dirty="0"/>
              <a:t>远程接收节点可能已经失效</a:t>
            </a:r>
            <a:r>
              <a:rPr lang="en-US" altLang="zh-CN" sz="2000" dirty="0"/>
              <a:t>.</a:t>
            </a:r>
          </a:p>
          <a:p>
            <a:pPr marL="342900" indent="-342900">
              <a:buFontTx/>
              <a:buChar char="-"/>
            </a:pPr>
            <a:r>
              <a:rPr lang="zh-CN" altLang="en-US" sz="2000" dirty="0"/>
              <a:t>远程接收节点可能暂时无法响应</a:t>
            </a:r>
            <a:r>
              <a:rPr lang="en-US" altLang="zh-CN" sz="2000" dirty="0"/>
              <a:t>.</a:t>
            </a:r>
          </a:p>
          <a:p>
            <a:pPr marL="342900" indent="-342900">
              <a:buFontTx/>
              <a:buChar char="-"/>
            </a:pPr>
            <a:r>
              <a:rPr lang="zh-CN" altLang="en-US" sz="2000" dirty="0"/>
              <a:t>远程接收节点已经完成了处理</a:t>
            </a:r>
            <a:r>
              <a:rPr lang="en-US" altLang="zh-CN" sz="2000" dirty="0"/>
              <a:t>, </a:t>
            </a:r>
            <a:r>
              <a:rPr lang="zh-CN" altLang="en-US" sz="2000" dirty="0"/>
              <a:t>但回复却在网络中丢失</a:t>
            </a:r>
            <a:r>
              <a:rPr lang="en-US" altLang="zh-CN" sz="2000" dirty="0"/>
              <a:t>.</a:t>
            </a:r>
          </a:p>
          <a:p>
            <a:pPr marL="342900" indent="-342900">
              <a:buFontTx/>
              <a:buChar char="-"/>
            </a:pPr>
            <a:r>
              <a:rPr lang="zh-CN" altLang="en-US" sz="2000" dirty="0"/>
              <a:t>远程接收节点已经完成了处理</a:t>
            </a:r>
            <a:r>
              <a:rPr lang="en-US" altLang="zh-CN" sz="2000" dirty="0"/>
              <a:t>, </a:t>
            </a:r>
            <a:r>
              <a:rPr lang="zh-CN" altLang="en-US" sz="2000" dirty="0"/>
              <a:t>但回复却被延迟处理</a:t>
            </a:r>
            <a:r>
              <a:rPr lang="en-US" altLang="zh-CN" sz="2000" dirty="0"/>
              <a:t>.</a:t>
            </a:r>
          </a:p>
        </p:txBody>
      </p:sp>
      <p:sp>
        <p:nvSpPr>
          <p:cNvPr id="6" name="矩形 5"/>
          <p:cNvSpPr/>
          <p:nvPr/>
        </p:nvSpPr>
        <p:spPr>
          <a:xfrm>
            <a:off x="1042938" y="3938475"/>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305353" y="4363471"/>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305353" y="5007526"/>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305353" y="5610574"/>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839955" y="4363471"/>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907904" y="4373955"/>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496300" y="5007525"/>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449639" y="4362146"/>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815609" y="5019056"/>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85899" y="5611722"/>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5711866" y="5003293"/>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76614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651</TotalTime>
  <Words>1754</Words>
  <Application>Microsoft Office PowerPoint</Application>
  <PresentationFormat>宽屏</PresentationFormat>
  <Paragraphs>153</Paragraphs>
  <Slides>23</Slides>
  <Notes>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23</vt:i4>
      </vt:variant>
    </vt:vector>
  </HeadingPairs>
  <TitlesOfParts>
    <vt:vector size="27"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卫中 朱</dc:creator>
  <cp:lastModifiedBy>卫中 朱</cp:lastModifiedBy>
  <cp:revision>425</cp:revision>
  <dcterms:created xsi:type="dcterms:W3CDTF">2019-05-04T05:38:13Z</dcterms:created>
  <dcterms:modified xsi:type="dcterms:W3CDTF">2019-05-04T16:31:19Z</dcterms:modified>
</cp:coreProperties>
</file>